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notesMasterIdLst>
    <p:notesMasterId r:id="rId54"/>
  </p:notesMasterIdLst>
  <p:sldIdLst>
    <p:sldId id="256" r:id="rId2"/>
    <p:sldId id="283" r:id="rId3"/>
    <p:sldId id="285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25" r:id="rId14"/>
    <p:sldId id="326" r:id="rId15"/>
    <p:sldId id="284" r:id="rId16"/>
    <p:sldId id="287" r:id="rId17"/>
    <p:sldId id="286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9" r:id="rId29"/>
    <p:sldId id="300" r:id="rId30"/>
    <p:sldId id="302" r:id="rId31"/>
    <p:sldId id="303" r:id="rId32"/>
    <p:sldId id="304" r:id="rId33"/>
    <p:sldId id="305" r:id="rId34"/>
    <p:sldId id="306" r:id="rId35"/>
    <p:sldId id="322" r:id="rId36"/>
    <p:sldId id="307" r:id="rId37"/>
    <p:sldId id="308" r:id="rId38"/>
    <p:sldId id="309" r:id="rId39"/>
    <p:sldId id="316" r:id="rId40"/>
    <p:sldId id="318" r:id="rId41"/>
    <p:sldId id="317" r:id="rId42"/>
    <p:sldId id="323" r:id="rId43"/>
    <p:sldId id="319" r:id="rId44"/>
    <p:sldId id="320" r:id="rId45"/>
    <p:sldId id="310" r:id="rId46"/>
    <p:sldId id="321" r:id="rId47"/>
    <p:sldId id="311" r:id="rId48"/>
    <p:sldId id="312" r:id="rId49"/>
    <p:sldId id="313" r:id="rId50"/>
    <p:sldId id="314" r:id="rId51"/>
    <p:sldId id="315" r:id="rId52"/>
    <p:sldId id="280" r:id="rId5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592" y="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22B7A-3D96-7347-8AC3-FC6BBA669CA5}" type="datetimeFigureOut">
              <a:rPr lang="fr-FR" smtClean="0"/>
              <a:pPr/>
              <a:t>17-10-02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26559-B9F6-314F-8552-28EE5204601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3349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17-10-02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17-10-02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17-10-02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17-10-02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17-10-02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17-10-02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17-10-02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17-10-02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17-10-02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17-10-02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17-10-02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17-10-02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recherche.uqam.ca/upload/files/ethique/humains/Comites-humains/CIER/humains-consent-majeur-2014.docx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fr.wikipedia.org/wiki/%C3%89tude_de_Tuskegee_sur_la_syphilis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fr.wikipedia.org/wiki/Philosophie_pratique_de_Kant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ptc2fer.ca/welcome" TargetMode="External"/><Relationship Id="rId4" Type="http://schemas.openxmlformats.org/officeDocument/2006/relationships/hyperlink" Target="https://recherche.uqam.ca/ethique/humains/comites-reunions-formulaires-eth-humains/cier-comite-institutionnel-dethique-de-la-recherche-avec-des-etres-humains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er.ethique.gc.ca/fra/policy-politique/initiatives/tcps2-eptc2/Default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SEX1200</a:t>
            </a:r>
            <a:br>
              <a:rPr lang="fr-FR" dirty="0" smtClean="0"/>
            </a:br>
            <a:r>
              <a:rPr lang="fr-FR" dirty="0" smtClean="0"/>
              <a:t>Cours </a:t>
            </a:r>
            <a:r>
              <a:rPr lang="fr-FR" dirty="0"/>
              <a:t>9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Dominic </a:t>
            </a:r>
            <a:r>
              <a:rPr lang="fr-FR" dirty="0"/>
              <a:t>B</a:t>
            </a:r>
            <a:r>
              <a:rPr lang="fr-FR" dirty="0" smtClean="0"/>
              <a:t>eaulieu-Prévost</a:t>
            </a:r>
          </a:p>
          <a:p>
            <a:endParaRPr lang="fr-FR" dirty="0" smtClean="0"/>
          </a:p>
          <a:p>
            <a:r>
              <a:rPr lang="fr-FR" dirty="0" smtClean="0"/>
              <a:t>Mars 2013, UQÀM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1051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 la tromperie?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fr-FR" sz="2400" dirty="0" smtClean="0">
              <a:cs typeface="Times" charset="0"/>
            </a:endParaRPr>
          </a:p>
          <a:p>
            <a:pPr marL="114300" indent="0">
              <a:buNone/>
            </a:pPr>
            <a:r>
              <a:rPr lang="fr-FR" sz="2800" dirty="0" smtClean="0">
                <a:cs typeface="Times" charset="0"/>
              </a:rPr>
              <a:t>Comment déterminer si la </a:t>
            </a:r>
            <a:br>
              <a:rPr lang="fr-FR" sz="2800" dirty="0" smtClean="0">
                <a:cs typeface="Times" charset="0"/>
              </a:rPr>
            </a:br>
            <a:r>
              <a:rPr lang="fr-FR" sz="2800" dirty="0" smtClean="0">
                <a:cs typeface="Times" charset="0"/>
              </a:rPr>
              <a:t>tromperie est acceptable?</a:t>
            </a:r>
          </a:p>
          <a:p>
            <a:pPr marL="114300" indent="0">
              <a:buNone/>
            </a:pPr>
            <a:endParaRPr lang="fr-FR" sz="2800" dirty="0">
              <a:cs typeface="Times" charset="0"/>
            </a:endParaRPr>
          </a:p>
          <a:p>
            <a:r>
              <a:rPr lang="fr-FR" sz="2400" dirty="0" smtClean="0">
                <a:cs typeface="Times" charset="0"/>
              </a:rPr>
              <a:t>Peut</a:t>
            </a:r>
            <a:r>
              <a:rPr lang="fr-FR" sz="2400" dirty="0">
                <a:cs typeface="Times" charset="0"/>
              </a:rPr>
              <a:t>-on résoudre le problème sans tromperie? </a:t>
            </a:r>
          </a:p>
          <a:p>
            <a:endParaRPr lang="fr-FR" sz="2400" dirty="0">
              <a:cs typeface="Times" charset="0"/>
            </a:endParaRPr>
          </a:p>
          <a:p>
            <a:r>
              <a:rPr lang="fr-FR" sz="2400" dirty="0">
                <a:cs typeface="Times" charset="0"/>
              </a:rPr>
              <a:t>Les bienfaits pour la société sont-ils clairs?</a:t>
            </a:r>
          </a:p>
          <a:p>
            <a:endParaRPr lang="fr-FR" sz="2400" dirty="0">
              <a:cs typeface="Times" charset="0"/>
            </a:endParaRPr>
          </a:p>
          <a:p>
            <a:r>
              <a:rPr lang="fr-FR" sz="2400" dirty="0">
                <a:cs typeface="Times" charset="0"/>
              </a:rPr>
              <a:t>Les inconvénients pour les participants sont-ils importants?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alphaModFix amt="72000"/>
          </a:blip>
          <a:stretch>
            <a:fillRect/>
          </a:stretch>
        </p:blipFill>
        <p:spPr>
          <a:xfrm>
            <a:off x="5281478" y="0"/>
            <a:ext cx="31750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74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Éléments principaux d’un formulaire de consentement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600200"/>
            <a:ext cx="8338875" cy="48006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Tx/>
              <a:buNone/>
            </a:pPr>
            <a:r>
              <a:rPr lang="fr-FR" sz="2400" dirty="0"/>
              <a:t>1) </a:t>
            </a:r>
            <a:r>
              <a:rPr lang="fr-FR" sz="2400" dirty="0">
                <a:cs typeface="Times" charset="0"/>
              </a:rPr>
              <a:t>But réel de la recherche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fr-FR" sz="2400" dirty="0"/>
              <a:t>2) </a:t>
            </a:r>
            <a:r>
              <a:rPr lang="fr-FR" sz="2400" dirty="0">
                <a:cs typeface="Times" charset="0"/>
              </a:rPr>
              <a:t>Description des tâches à exécuter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fr-FR" sz="2400" dirty="0"/>
              <a:t>3) </a:t>
            </a:r>
            <a:r>
              <a:rPr lang="fr-FR" sz="2400" dirty="0">
                <a:cs typeface="Times" charset="0"/>
              </a:rPr>
              <a:t>Avantages et inconvénients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fr-FR" sz="2400" dirty="0"/>
              <a:t>4) </a:t>
            </a:r>
            <a:r>
              <a:rPr lang="fr-FR" sz="2400" dirty="0">
                <a:cs typeface="Times" charset="0"/>
              </a:rPr>
              <a:t>Mesures de confidentialités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fr-FR" sz="2400" dirty="0"/>
              <a:t>5) </a:t>
            </a:r>
            <a:r>
              <a:rPr lang="fr-FR" sz="2400" dirty="0">
                <a:cs typeface="Times" charset="0"/>
              </a:rPr>
              <a:t>Possibilité de se retirer sans préjudice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fr-FR" sz="2400" dirty="0"/>
              <a:t>6) </a:t>
            </a:r>
            <a:r>
              <a:rPr lang="fr-FR" sz="2400" dirty="0">
                <a:cs typeface="Times" charset="0"/>
              </a:rPr>
              <a:t>Coordonnées </a:t>
            </a:r>
            <a:r>
              <a:rPr lang="fr-FR" sz="2400" dirty="0" smtClean="0">
                <a:cs typeface="Times" charset="0"/>
              </a:rPr>
              <a:t>d</a:t>
            </a:r>
            <a:r>
              <a:rPr lang="fr-CA" sz="2400" dirty="0" smtClean="0">
                <a:cs typeface="Times" charset="0"/>
              </a:rPr>
              <a:t>’</a:t>
            </a:r>
            <a:r>
              <a:rPr lang="fr-FR" sz="2400" dirty="0" smtClean="0">
                <a:cs typeface="Times" charset="0"/>
              </a:rPr>
              <a:t>une </a:t>
            </a:r>
            <a:r>
              <a:rPr lang="fr-FR" sz="2400" dirty="0">
                <a:cs typeface="Times" charset="0"/>
              </a:rPr>
              <a:t>personne liée à la recherche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fr-FR" sz="2400" dirty="0"/>
              <a:t>7) </a:t>
            </a:r>
            <a:r>
              <a:rPr lang="fr-FR" sz="2400" dirty="0">
                <a:cs typeface="Times" charset="0"/>
              </a:rPr>
              <a:t>Signatures (participant et chercheur) et </a:t>
            </a:r>
            <a:r>
              <a:rPr lang="fr-FR" sz="2400" dirty="0" smtClean="0">
                <a:cs typeface="Times" charset="0"/>
              </a:rPr>
              <a:t>date</a:t>
            </a:r>
            <a:endParaRPr lang="fr-FR" sz="2400" dirty="0"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901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Éléments principaux d’un formulaire de consentement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600200"/>
            <a:ext cx="8068643" cy="48006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Tx/>
              <a:buNone/>
            </a:pPr>
            <a:r>
              <a:rPr lang="fr-FR" sz="2400" dirty="0" smtClean="0"/>
              <a:t>8</a:t>
            </a:r>
            <a:r>
              <a:rPr lang="fr-FR" sz="2400" dirty="0"/>
              <a:t>) </a:t>
            </a:r>
            <a:r>
              <a:rPr lang="fr-FR" sz="2400" dirty="0">
                <a:cs typeface="Times" charset="0"/>
              </a:rPr>
              <a:t>Et s'il y a tromperie ?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fr-FR" sz="2400" dirty="0">
                <a:cs typeface="Times" charset="0"/>
              </a:rPr>
              <a:t>	</a:t>
            </a:r>
            <a:r>
              <a:rPr lang="fr-FR" sz="2400" dirty="0" smtClean="0">
                <a:cs typeface="Times" charset="0"/>
              </a:rPr>
              <a:t>  - </a:t>
            </a:r>
            <a:r>
              <a:rPr lang="fr-FR" sz="2400" dirty="0">
                <a:cs typeface="Times" charset="0"/>
              </a:rPr>
              <a:t>Informer que le consentement n'est pas éclairé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fr-FR" sz="2400" dirty="0">
                <a:cs typeface="Times" charset="0"/>
              </a:rPr>
              <a:t>		"</a:t>
            </a:r>
            <a:r>
              <a:rPr lang="fr-FR" sz="2400" i="1" dirty="0">
                <a:solidFill>
                  <a:schemeClr val="tx2"/>
                </a:solidFill>
                <a:cs typeface="Times" charset="0"/>
              </a:rPr>
              <a:t>La procédure exacte ne peut vous être révélée </a:t>
            </a:r>
            <a:r>
              <a:rPr lang="fr-FR" sz="2400" i="1" dirty="0" smtClean="0">
                <a:solidFill>
                  <a:schemeClr val="tx2"/>
                </a:solidFill>
                <a:cs typeface="Times" charset="0"/>
              </a:rPr>
              <a:t>	 	  avant </a:t>
            </a:r>
            <a:r>
              <a:rPr lang="fr-FR" sz="2400" i="1" dirty="0">
                <a:solidFill>
                  <a:schemeClr val="tx2"/>
                </a:solidFill>
                <a:cs typeface="Times" charset="0"/>
              </a:rPr>
              <a:t>la fin </a:t>
            </a:r>
            <a:r>
              <a:rPr lang="fr-FR" sz="2400" i="1" dirty="0" smtClean="0">
                <a:solidFill>
                  <a:schemeClr val="tx2"/>
                </a:solidFill>
                <a:cs typeface="Times" charset="0"/>
              </a:rPr>
              <a:t>de </a:t>
            </a:r>
            <a:r>
              <a:rPr lang="fr-FR" sz="2400" i="1" dirty="0">
                <a:solidFill>
                  <a:schemeClr val="tx2"/>
                </a:solidFill>
                <a:cs typeface="Times" charset="0"/>
              </a:rPr>
              <a:t>l'expérience</a:t>
            </a:r>
            <a:r>
              <a:rPr lang="fr-FR" sz="2400" dirty="0">
                <a:cs typeface="Times" charset="0"/>
              </a:rPr>
              <a:t>."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fr-FR" sz="2400" dirty="0">
                <a:cs typeface="Times" charset="0"/>
              </a:rPr>
              <a:t>	</a:t>
            </a:r>
            <a:r>
              <a:rPr lang="fr-FR" sz="2400" dirty="0" smtClean="0">
                <a:cs typeface="Times" charset="0"/>
              </a:rPr>
              <a:t>  - </a:t>
            </a:r>
            <a:r>
              <a:rPr lang="fr-FR" sz="2400" dirty="0">
                <a:cs typeface="Times" charset="0"/>
              </a:rPr>
              <a:t>Deuxième </a:t>
            </a:r>
            <a:r>
              <a:rPr lang="fr-FR" sz="2400" dirty="0" smtClean="0">
                <a:cs typeface="Times" charset="0"/>
              </a:rPr>
              <a:t>formulaire à la fin </a:t>
            </a:r>
            <a:r>
              <a:rPr lang="fr-FR" sz="2400" dirty="0">
                <a:cs typeface="Times" charset="0"/>
              </a:rPr>
              <a:t>et </a:t>
            </a:r>
            <a:r>
              <a:rPr lang="fr-FR" sz="2400" dirty="0" err="1">
                <a:cs typeface="Times" charset="0"/>
              </a:rPr>
              <a:t>debriefing</a:t>
            </a:r>
            <a:endParaRPr lang="fr-FR" sz="2400" dirty="0">
              <a:cs typeface="Times" charset="0"/>
            </a:endParaRPr>
          </a:p>
          <a:p>
            <a:pPr>
              <a:lnSpc>
                <a:spcPct val="120000"/>
              </a:lnSpc>
              <a:buFontTx/>
              <a:buNone/>
            </a:pPr>
            <a:endParaRPr lang="fr-FR" sz="2800" dirty="0"/>
          </a:p>
          <a:p>
            <a:pPr>
              <a:lnSpc>
                <a:spcPct val="120000"/>
              </a:lnSpc>
              <a:buFontTx/>
              <a:buNone/>
            </a:pPr>
            <a:r>
              <a:rPr lang="fr-FR" sz="2800" dirty="0" smtClean="0">
                <a:cs typeface="Times" charset="0"/>
              </a:rPr>
              <a:t>Modèle de formulaire de consentement (UQÀM)</a:t>
            </a:r>
            <a:endParaRPr lang="fr-FR" sz="2800" dirty="0">
              <a:cs typeface="Times" charset="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fr-FR" sz="1200" dirty="0" smtClean="0">
                <a:cs typeface="Times" charset="0"/>
              </a:rPr>
              <a:t>(</a:t>
            </a:r>
            <a:r>
              <a:rPr lang="fr-FR" sz="1200" dirty="0" smtClean="0">
                <a:cs typeface="Times" charset="0"/>
                <a:hlinkClick r:id="rId2"/>
              </a:rPr>
              <a:t>https</a:t>
            </a:r>
            <a:r>
              <a:rPr lang="fr-FR" sz="1200" dirty="0">
                <a:cs typeface="Times" charset="0"/>
                <a:hlinkClick r:id="rId2"/>
              </a:rPr>
              <a:t>://recherche.uqam.ca/upload/files/ethique/humains/Comites-humains/CIER/humains-consent-majeur-2014.docx</a:t>
            </a:r>
            <a:r>
              <a:rPr lang="fr-FR" sz="1200" dirty="0" smtClean="0">
                <a:cs typeface="Times" charset="0"/>
              </a:rPr>
              <a:t>)</a:t>
            </a:r>
            <a:endParaRPr lang="fr-FR" sz="4400" dirty="0"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199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La mesure des phénomènes sexuels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Dominic </a:t>
            </a:r>
            <a:r>
              <a:rPr lang="fr-FR" dirty="0"/>
              <a:t>B</a:t>
            </a:r>
            <a:r>
              <a:rPr lang="fr-FR" dirty="0" smtClean="0"/>
              <a:t>eaulieu-Prévost</a:t>
            </a:r>
          </a:p>
          <a:p>
            <a:endParaRPr lang="fr-FR" dirty="0" smtClean="0"/>
          </a:p>
          <a:p>
            <a:r>
              <a:rPr lang="fr-FR" dirty="0" smtClean="0"/>
              <a:t>Mars 2015, UQÀM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189" y="0"/>
            <a:ext cx="3669065" cy="244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038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Pourquoi mesurer?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14300" indent="0">
              <a:lnSpc>
                <a:spcPct val="140000"/>
              </a:lnSpc>
              <a:buNone/>
            </a:pPr>
            <a:r>
              <a:rPr lang="fr-FR" sz="2800" u="sng" dirty="0" smtClean="0">
                <a:latin typeface="Calibri"/>
                <a:cs typeface="Calibri"/>
              </a:rPr>
              <a:t>Le rôle de la mesure dans l’élaboration de théories</a:t>
            </a:r>
          </a:p>
          <a:p>
            <a:pPr>
              <a:lnSpc>
                <a:spcPct val="140000"/>
              </a:lnSpc>
            </a:pPr>
            <a:r>
              <a:rPr lang="fr-FR" sz="2400" dirty="0" smtClean="0">
                <a:latin typeface="Calibri"/>
                <a:cs typeface="Calibri"/>
              </a:rPr>
              <a:t>L’opérationnalisation des variables passe par la mesure</a:t>
            </a:r>
          </a:p>
          <a:p>
            <a:pPr marL="411480" lvl="1" indent="0">
              <a:lnSpc>
                <a:spcPct val="140000"/>
              </a:lnSpc>
              <a:buNone/>
            </a:pPr>
            <a:r>
              <a:rPr lang="en-US" i="1" dirty="0" smtClean="0">
                <a:latin typeface="Calibri"/>
                <a:cs typeface="Calibri"/>
                <a:sym typeface="Baskerville SemiBold" charset="0"/>
              </a:rPr>
              <a:t>“</a:t>
            </a:r>
            <a:r>
              <a:rPr lang="en-US" i="1" dirty="0" err="1" smtClean="0">
                <a:latin typeface="Calibri"/>
                <a:cs typeface="Calibri"/>
                <a:sym typeface="Baskerville SemiBold" charset="0"/>
              </a:rPr>
              <a:t>Mesurer</a:t>
            </a:r>
            <a:r>
              <a:rPr lang="en-US" i="1" dirty="0" smtClean="0">
                <a:latin typeface="Calibri"/>
                <a:cs typeface="Calibri"/>
                <a:sym typeface="Baskerville SemiBold" charset="0"/>
              </a:rPr>
              <a:t> </a:t>
            </a:r>
            <a:r>
              <a:rPr lang="en-US" i="1" dirty="0" err="1" smtClean="0">
                <a:latin typeface="Calibri"/>
                <a:cs typeface="Calibri"/>
                <a:sym typeface="Baskerville SemiBold" charset="0"/>
              </a:rPr>
              <a:t>consiste</a:t>
            </a:r>
            <a:r>
              <a:rPr lang="en-US" i="1" dirty="0" smtClean="0">
                <a:latin typeface="Calibri"/>
                <a:cs typeface="Calibri"/>
                <a:sym typeface="Baskerville SemiBold" charset="0"/>
              </a:rPr>
              <a:t> </a:t>
            </a:r>
            <a:r>
              <a:rPr lang="en-US" i="1" dirty="0" err="1" smtClean="0">
                <a:latin typeface="Calibri"/>
                <a:cs typeface="Calibri"/>
                <a:sym typeface="Baskerville SemiBold" charset="0"/>
              </a:rPr>
              <a:t>uniquement</a:t>
            </a:r>
            <a:r>
              <a:rPr lang="en-US" i="1" dirty="0" smtClean="0">
                <a:latin typeface="Calibri"/>
                <a:cs typeface="Calibri"/>
                <a:sym typeface="Baskerville SemiBold" charset="0"/>
              </a:rPr>
              <a:t> </a:t>
            </a:r>
            <a:r>
              <a:rPr lang="en-US" i="1" dirty="0" err="1" smtClean="0">
                <a:latin typeface="Calibri"/>
                <a:cs typeface="Calibri"/>
                <a:sym typeface="Baskerville SemiBold" charset="0"/>
              </a:rPr>
              <a:t>à</a:t>
            </a:r>
            <a:r>
              <a:rPr lang="en-US" i="1" dirty="0" smtClean="0">
                <a:latin typeface="Calibri"/>
                <a:cs typeface="Calibri"/>
                <a:sym typeface="Baskerville SemiBold" charset="0"/>
              </a:rPr>
              <a:t> faire </a:t>
            </a:r>
            <a:r>
              <a:rPr lang="en-US" i="1" dirty="0" err="1" smtClean="0">
                <a:latin typeface="Calibri"/>
                <a:cs typeface="Calibri"/>
                <a:sym typeface="Baskerville SemiBold" charset="0"/>
              </a:rPr>
              <a:t>correspondre</a:t>
            </a:r>
            <a:r>
              <a:rPr lang="en-US" i="1" dirty="0" smtClean="0">
                <a:latin typeface="Calibri"/>
                <a:cs typeface="Calibri"/>
                <a:sym typeface="Baskerville SemiBold" charset="0"/>
              </a:rPr>
              <a:t> </a:t>
            </a:r>
            <a:r>
              <a:rPr lang="en-US" i="1" dirty="0" err="1" smtClean="0">
                <a:latin typeface="Calibri"/>
                <a:cs typeface="Calibri"/>
                <a:sym typeface="Baskerville SemiBold" charset="0"/>
              </a:rPr>
              <a:t>certaines</a:t>
            </a:r>
            <a:r>
              <a:rPr lang="en-US" i="1" dirty="0" smtClean="0">
                <a:latin typeface="Calibri"/>
                <a:cs typeface="Calibri"/>
                <a:sym typeface="Baskerville SemiBold" charset="0"/>
              </a:rPr>
              <a:t> </a:t>
            </a:r>
            <a:r>
              <a:rPr lang="en-US" i="1" dirty="0" err="1" smtClean="0">
                <a:latin typeface="Calibri"/>
                <a:cs typeface="Calibri"/>
                <a:sym typeface="Baskerville SemiBold" charset="0"/>
              </a:rPr>
              <a:t>propriétés</a:t>
            </a:r>
            <a:r>
              <a:rPr lang="en-US" i="1" dirty="0" smtClean="0">
                <a:latin typeface="Calibri"/>
                <a:cs typeface="Calibri"/>
                <a:sym typeface="Baskerville SemiBold" charset="0"/>
              </a:rPr>
              <a:t> des choses avec </a:t>
            </a:r>
            <a:r>
              <a:rPr lang="en-US" i="1" dirty="0" err="1" smtClean="0">
                <a:latin typeface="Calibri"/>
                <a:cs typeface="Calibri"/>
                <a:sym typeface="Baskerville SemiBold" charset="0"/>
              </a:rPr>
              <a:t>certaines</a:t>
            </a:r>
            <a:r>
              <a:rPr lang="en-US" i="1" dirty="0" smtClean="0">
                <a:latin typeface="Calibri"/>
                <a:cs typeface="Calibri"/>
                <a:sym typeface="Baskerville SemiBold" charset="0"/>
              </a:rPr>
              <a:t> </a:t>
            </a:r>
            <a:r>
              <a:rPr lang="en-US" i="1" dirty="0" err="1" smtClean="0">
                <a:latin typeface="Calibri"/>
                <a:cs typeface="Calibri"/>
                <a:sym typeface="Baskerville SemiBold" charset="0"/>
              </a:rPr>
              <a:t>propriétés</a:t>
            </a:r>
            <a:r>
              <a:rPr lang="en-US" i="1" dirty="0" smtClean="0">
                <a:latin typeface="Calibri"/>
                <a:cs typeface="Calibri"/>
                <a:sym typeface="Baskerville SemiBold" charset="0"/>
              </a:rPr>
              <a:t> des </a:t>
            </a:r>
            <a:r>
              <a:rPr lang="en-US" i="1" dirty="0" err="1" smtClean="0">
                <a:latin typeface="Calibri"/>
                <a:cs typeface="Calibri"/>
                <a:sym typeface="Baskerville SemiBold" charset="0"/>
              </a:rPr>
              <a:t>nombres</a:t>
            </a:r>
            <a:r>
              <a:rPr lang="en-US" i="1" dirty="0" smtClean="0">
                <a:latin typeface="Calibri"/>
                <a:cs typeface="Calibri"/>
                <a:sym typeface="Baskerville SemiBold" charset="0"/>
              </a:rPr>
              <a:t>.” </a:t>
            </a:r>
            <a:r>
              <a:rPr lang="en-US" dirty="0" smtClean="0">
                <a:latin typeface="Calibri"/>
                <a:cs typeface="Calibri"/>
                <a:sym typeface="Baskerville SemiBold" charset="0"/>
              </a:rPr>
              <a:t>Reuchlin (1977)</a:t>
            </a:r>
          </a:p>
          <a:p>
            <a:pPr>
              <a:lnSpc>
                <a:spcPct val="140000"/>
              </a:lnSpc>
            </a:pPr>
            <a:r>
              <a:rPr lang="en-US" sz="2400" dirty="0" smtClean="0">
                <a:cs typeface="Calibri"/>
              </a:rPr>
              <a:t>La </a:t>
            </a:r>
            <a:r>
              <a:rPr lang="en-US" sz="2400" dirty="0" err="1" smtClean="0">
                <a:cs typeface="Calibri"/>
              </a:rPr>
              <a:t>mesure</a:t>
            </a:r>
            <a:r>
              <a:rPr lang="en-US" sz="2400" dirty="0" smtClean="0">
                <a:cs typeface="Calibri"/>
              </a:rPr>
              <a:t> </a:t>
            </a:r>
            <a:r>
              <a:rPr lang="en-US" sz="2400" dirty="0" err="1" smtClean="0">
                <a:cs typeface="Calibri"/>
              </a:rPr>
              <a:t>comme</a:t>
            </a:r>
            <a:r>
              <a:rPr lang="en-US" sz="2400" dirty="0" smtClean="0">
                <a:cs typeface="Calibri"/>
              </a:rPr>
              <a:t> </a:t>
            </a:r>
            <a:r>
              <a:rPr lang="en-US" sz="2400" dirty="0" err="1" smtClean="0">
                <a:cs typeface="Calibri"/>
              </a:rPr>
              <a:t>réduction</a:t>
            </a:r>
            <a:r>
              <a:rPr lang="en-US" sz="2400" dirty="0" smtClean="0">
                <a:cs typeface="Calibri"/>
              </a:rPr>
              <a:t> de </a:t>
            </a:r>
            <a:r>
              <a:rPr lang="en-US" sz="2400" dirty="0" err="1" smtClean="0">
                <a:cs typeface="Calibri"/>
              </a:rPr>
              <a:t>l’information</a:t>
            </a:r>
            <a:endParaRPr lang="en-US" sz="2400" dirty="0" smtClean="0">
              <a:cs typeface="Calibri"/>
            </a:endParaRPr>
          </a:p>
          <a:p>
            <a:pPr marL="411480" lvl="1" indent="0">
              <a:lnSpc>
                <a:spcPct val="140000"/>
              </a:lnSpc>
              <a:buNone/>
            </a:pPr>
            <a:r>
              <a:rPr lang="en-US" i="1" dirty="0" smtClean="0">
                <a:cs typeface="Calibri"/>
              </a:rPr>
              <a:t>“Science </a:t>
            </a:r>
            <a:r>
              <a:rPr lang="en-US" i="1" dirty="0">
                <a:cs typeface="Calibri"/>
              </a:rPr>
              <a:t>may be described as the art of </a:t>
            </a:r>
            <a:r>
              <a:rPr lang="en-US" i="1">
                <a:cs typeface="Calibri"/>
              </a:rPr>
              <a:t>systematic </a:t>
            </a:r>
            <a:r>
              <a:rPr lang="en-US" i="1" smtClean="0">
                <a:cs typeface="Calibri"/>
              </a:rPr>
              <a:t>oversimplification</a:t>
            </a:r>
            <a:r>
              <a:rPr lang="en-US" i="1" dirty="0" smtClean="0">
                <a:cs typeface="Calibri"/>
              </a:rPr>
              <a:t>.” </a:t>
            </a:r>
            <a:r>
              <a:rPr lang="en-US" dirty="0" smtClean="0">
                <a:cs typeface="Calibri"/>
              </a:rPr>
              <a:t>Karl Popper (1934)</a:t>
            </a:r>
          </a:p>
          <a:p>
            <a:pPr>
              <a:lnSpc>
                <a:spcPct val="140000"/>
              </a:lnSpc>
            </a:pPr>
            <a:r>
              <a:rPr lang="en-US" sz="2400" dirty="0" smtClean="0">
                <a:cs typeface="Calibri"/>
              </a:rPr>
              <a:t>La </a:t>
            </a:r>
            <a:r>
              <a:rPr lang="en-US" sz="2400" dirty="0" err="1" smtClean="0">
                <a:cs typeface="Calibri"/>
              </a:rPr>
              <a:t>mesure</a:t>
            </a:r>
            <a:r>
              <a:rPr lang="en-US" sz="2400" dirty="0" smtClean="0">
                <a:cs typeface="Calibri"/>
              </a:rPr>
              <a:t> </a:t>
            </a:r>
            <a:r>
              <a:rPr lang="en-US" sz="2400" dirty="0" err="1" smtClean="0">
                <a:cs typeface="Calibri"/>
              </a:rPr>
              <a:t>comme</a:t>
            </a:r>
            <a:r>
              <a:rPr lang="en-US" sz="2400" dirty="0" smtClean="0">
                <a:cs typeface="Calibri"/>
              </a:rPr>
              <a:t> </a:t>
            </a:r>
            <a:r>
              <a:rPr lang="en-US" sz="2400" dirty="0" err="1" smtClean="0">
                <a:cs typeface="Calibri"/>
              </a:rPr>
              <a:t>représentation</a:t>
            </a:r>
            <a:r>
              <a:rPr lang="en-US" sz="2400" dirty="0" smtClean="0">
                <a:cs typeface="Calibri"/>
              </a:rPr>
              <a:t> </a:t>
            </a:r>
            <a:r>
              <a:rPr lang="en-US" sz="2400" dirty="0" err="1" smtClean="0">
                <a:cs typeface="Calibri"/>
              </a:rPr>
              <a:t>ou</a:t>
            </a:r>
            <a:r>
              <a:rPr lang="en-US" sz="2400" dirty="0" smtClean="0">
                <a:cs typeface="Calibri"/>
              </a:rPr>
              <a:t> “fiction utile”</a:t>
            </a:r>
          </a:p>
          <a:p>
            <a:pPr marL="411480" lvl="1" indent="0">
              <a:lnSpc>
                <a:spcPct val="140000"/>
              </a:lnSpc>
              <a:buNone/>
            </a:pPr>
            <a:r>
              <a:rPr lang="en-US" dirty="0" smtClean="0">
                <a:cs typeface="Calibri"/>
              </a:rPr>
              <a:t>“All models are wrong, but some are useful” Georges E. P. Box (1987)</a:t>
            </a:r>
          </a:p>
          <a:p>
            <a:pPr>
              <a:lnSpc>
                <a:spcPct val="140000"/>
              </a:lnSpc>
            </a:pPr>
            <a:endParaRPr lang="fr-FR" sz="2400" dirty="0">
              <a:latin typeface="Calibri"/>
              <a:cs typeface="Calibri"/>
            </a:endParaRPr>
          </a:p>
          <a:p>
            <a:pPr>
              <a:lnSpc>
                <a:spcPct val="140000"/>
              </a:lnSpc>
            </a:pPr>
            <a:endParaRPr lang="fr-FR" sz="2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8113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Concepts de base en mesure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14300" indent="0">
              <a:lnSpc>
                <a:spcPct val="140000"/>
              </a:lnSpc>
              <a:buNone/>
            </a:pPr>
            <a:r>
              <a:rPr lang="fr-FR" sz="2800" u="sng" dirty="0" smtClean="0"/>
              <a:t>Les trois aspects d’une variable (</a:t>
            </a:r>
            <a:r>
              <a:rPr lang="fr-FR" sz="2800" u="sng" dirty="0" smtClean="0">
                <a:solidFill>
                  <a:srgbClr val="FF0000"/>
                </a:solidFill>
              </a:rPr>
              <a:t>rappel</a:t>
            </a:r>
            <a:r>
              <a:rPr lang="fr-FR" sz="2800" u="sng" dirty="0" smtClean="0"/>
              <a:t>)</a:t>
            </a:r>
          </a:p>
          <a:p>
            <a:pPr>
              <a:lnSpc>
                <a:spcPct val="140000"/>
              </a:lnSpc>
            </a:pPr>
            <a:r>
              <a:rPr lang="fr-FR" sz="2400" dirty="0" smtClean="0"/>
              <a:t>Le </a:t>
            </a:r>
            <a:r>
              <a:rPr lang="fr-FR" sz="2400" b="1" u="sng" dirty="0" smtClean="0"/>
              <a:t>construit</a:t>
            </a:r>
            <a:r>
              <a:rPr lang="fr-FR" sz="2400" dirty="0" smtClean="0"/>
              <a:t> est l’élément théorique auquel la variable est associée. C’est le concept ou le phénomène que l’on veut capturer. Ex: La satisfaction sexuelle, l’expérience orgasmique, le rôle de genre,…</a:t>
            </a:r>
          </a:p>
          <a:p>
            <a:pPr>
              <a:lnSpc>
                <a:spcPct val="140000"/>
              </a:lnSpc>
            </a:pPr>
            <a:r>
              <a:rPr lang="fr-FR" sz="2400" dirty="0" smtClean="0"/>
              <a:t>La </a:t>
            </a:r>
            <a:r>
              <a:rPr lang="fr-FR" sz="2400" b="1" u="sng" dirty="0" smtClean="0"/>
              <a:t>donnée</a:t>
            </a:r>
            <a:r>
              <a:rPr lang="fr-FR" sz="2400" dirty="0" smtClean="0"/>
              <a:t> est l’élément empirique auquel la variable est associée. C’est la valeur représentant et qualifiant le construit dans l’étude. C’est le résultat de la mesure. Ex: La réponse à une question sur la satisfaction sexuelle, le niveau d’engorgement sanguin selon un </a:t>
            </a:r>
            <a:r>
              <a:rPr lang="fr-FR" sz="2400" dirty="0" err="1" smtClean="0"/>
              <a:t>plethysmographe</a:t>
            </a:r>
            <a:r>
              <a:rPr lang="fr-FR" sz="2400" dirty="0" smtClean="0"/>
              <a:t> pénien,…</a:t>
            </a:r>
          </a:p>
          <a:p>
            <a:pPr>
              <a:lnSpc>
                <a:spcPct val="140000"/>
              </a:lnSpc>
            </a:pPr>
            <a:r>
              <a:rPr lang="fr-FR" sz="2400" dirty="0" smtClean="0"/>
              <a:t>L’</a:t>
            </a:r>
            <a:r>
              <a:rPr lang="fr-FR" sz="2400" b="1" u="sng" dirty="0" smtClean="0"/>
              <a:t>opérationnalisation de la variable </a:t>
            </a:r>
            <a:r>
              <a:rPr lang="fr-FR" sz="2400" dirty="0" smtClean="0"/>
              <a:t>est la description explicite de la méthode par laquelle le construit est représenté et mesuré. C’est la méthode utilisée pour quantifier ou qualifier le construit dans une étude. Ex: Le niveau d’excitation sexuelle sera mesuré par l’entremise d’un </a:t>
            </a:r>
            <a:r>
              <a:rPr lang="fr-FR" sz="2400" dirty="0" err="1" smtClean="0"/>
              <a:t>pléthysmographe</a:t>
            </a:r>
            <a:r>
              <a:rPr lang="fr-FR" sz="2400" dirty="0" smtClean="0"/>
              <a:t> pénien. </a:t>
            </a:r>
          </a:p>
          <a:p>
            <a:pPr>
              <a:lnSpc>
                <a:spcPct val="140000"/>
              </a:lnSpc>
            </a:pPr>
            <a:r>
              <a:rPr lang="fr-FR" sz="2400" i="1" dirty="0" smtClean="0"/>
              <a:t>Parallèle entre ces aspects et les niveaux d’une hypothèse ou question de recherche. </a:t>
            </a:r>
          </a:p>
        </p:txBody>
      </p:sp>
    </p:spTree>
    <p:extLst>
      <p:ext uri="{BB962C8B-B14F-4D97-AF65-F5344CB8AC3E}">
        <p14:creationId xmlns:p14="http://schemas.microsoft.com/office/powerpoint/2010/main" val="972224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Retour sur des concepts utiles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lnSpc>
                <a:spcPct val="140000"/>
              </a:lnSpc>
              <a:buNone/>
            </a:pPr>
            <a:r>
              <a:rPr lang="fr-FR" sz="2800" u="sng" dirty="0" smtClean="0"/>
              <a:t>Les propriétés des nombres (</a:t>
            </a:r>
            <a:r>
              <a:rPr lang="fr-FR" sz="2800" u="sng" dirty="0" smtClean="0">
                <a:solidFill>
                  <a:srgbClr val="FF0000"/>
                </a:solidFill>
              </a:rPr>
              <a:t>rappel</a:t>
            </a:r>
            <a:r>
              <a:rPr lang="fr-FR" sz="2800" u="sng" dirty="0" smtClean="0"/>
              <a:t>)</a:t>
            </a:r>
          </a:p>
          <a:p>
            <a:pPr>
              <a:lnSpc>
                <a:spcPct val="140000"/>
              </a:lnSpc>
            </a:pPr>
            <a:r>
              <a:rPr lang="fr-FR" sz="2400" dirty="0" smtClean="0"/>
              <a:t>L’</a:t>
            </a:r>
            <a:r>
              <a:rPr lang="fr-FR" sz="2400" i="1" dirty="0" smtClean="0"/>
              <a:t>équivalence</a:t>
            </a:r>
            <a:r>
              <a:rPr lang="fr-FR" sz="2400" i="1" dirty="0"/>
              <a:t> </a:t>
            </a:r>
            <a:r>
              <a:rPr lang="fr-FR" sz="2400" i="1" dirty="0" smtClean="0"/>
              <a:t>ou différence</a:t>
            </a:r>
            <a:r>
              <a:rPr lang="fr-FR" sz="2400" dirty="0" smtClean="0"/>
              <a:t> ( = et </a:t>
            </a:r>
            <a:r>
              <a:rPr lang="en-US" sz="2400" dirty="0" smtClean="0">
                <a:cs typeface="Baskerville" charset="0"/>
                <a:sym typeface="Baskerville" charset="0"/>
              </a:rPr>
              <a:t>≠ </a:t>
            </a:r>
            <a:r>
              <a:rPr lang="fr-FR" sz="2400" dirty="0" smtClean="0"/>
              <a:t>)</a:t>
            </a:r>
          </a:p>
          <a:p>
            <a:pPr>
              <a:lnSpc>
                <a:spcPct val="140000"/>
              </a:lnSpc>
            </a:pPr>
            <a:r>
              <a:rPr lang="fr-FR" sz="2400" dirty="0" smtClean="0"/>
              <a:t>La </a:t>
            </a:r>
            <a:r>
              <a:rPr lang="fr-FR" sz="2400" i="1" dirty="0" smtClean="0"/>
              <a:t>magnitude</a:t>
            </a:r>
            <a:r>
              <a:rPr lang="fr-FR" sz="2400" dirty="0" smtClean="0"/>
              <a:t> ( &lt; et &gt; )</a:t>
            </a:r>
          </a:p>
          <a:p>
            <a:pPr>
              <a:lnSpc>
                <a:spcPct val="140000"/>
              </a:lnSpc>
            </a:pPr>
            <a:r>
              <a:rPr lang="fr-FR" sz="2400" dirty="0" smtClean="0"/>
              <a:t>La présence d’</a:t>
            </a:r>
            <a:r>
              <a:rPr lang="fr-FR" sz="2400" i="1" dirty="0" smtClean="0"/>
              <a:t>intervalles égaux </a:t>
            </a:r>
            <a:r>
              <a:rPr lang="fr-FR" sz="2400" dirty="0" smtClean="0"/>
              <a:t>( + et - )</a:t>
            </a:r>
          </a:p>
          <a:p>
            <a:pPr>
              <a:lnSpc>
                <a:spcPct val="140000"/>
              </a:lnSpc>
            </a:pPr>
            <a:r>
              <a:rPr lang="fr-FR" sz="2400" dirty="0" smtClean="0"/>
              <a:t>La présence d’un </a:t>
            </a:r>
            <a:r>
              <a:rPr lang="fr-FR" sz="2400" i="1" dirty="0" smtClean="0"/>
              <a:t>zéro absolu </a:t>
            </a:r>
            <a:r>
              <a:rPr lang="fr-FR" sz="2400" dirty="0" smtClean="0"/>
              <a:t>( * et </a:t>
            </a:r>
            <a:r>
              <a:rPr lang="en-US" sz="2400" dirty="0" smtClean="0">
                <a:cs typeface="Baskerville" charset="0"/>
                <a:sym typeface="Baskerville" charset="0"/>
              </a:rPr>
              <a:t>÷ )</a:t>
            </a:r>
          </a:p>
          <a:p>
            <a:pPr>
              <a:lnSpc>
                <a:spcPct val="140000"/>
              </a:lnSpc>
            </a:pPr>
            <a:endParaRPr lang="en-US" sz="2400" dirty="0">
              <a:cs typeface="Baskerville" charset="0"/>
              <a:sym typeface="Baskerville" charset="0"/>
            </a:endParaRPr>
          </a:p>
          <a:p>
            <a:pPr marL="114300" indent="0">
              <a:lnSpc>
                <a:spcPct val="140000"/>
              </a:lnSpc>
              <a:buNone/>
            </a:pPr>
            <a:r>
              <a:rPr lang="en-US" sz="2400" i="1" dirty="0" err="1" smtClean="0">
                <a:cs typeface="Baskerville" charset="0"/>
                <a:sym typeface="Baskerville" charset="0"/>
              </a:rPr>
              <a:t>Ces</a:t>
            </a:r>
            <a:r>
              <a:rPr lang="en-US" sz="2400" i="1" dirty="0" smtClean="0">
                <a:cs typeface="Baskerville" charset="0"/>
                <a:sym typeface="Baskerville" charset="0"/>
              </a:rPr>
              <a:t> </a:t>
            </a:r>
            <a:r>
              <a:rPr lang="en-US" sz="2400" i="1" dirty="0" err="1" smtClean="0">
                <a:cs typeface="Baskerville" charset="0"/>
                <a:sym typeface="Baskerville" charset="0"/>
              </a:rPr>
              <a:t>propriétés</a:t>
            </a:r>
            <a:r>
              <a:rPr lang="en-US" sz="2400" i="1" dirty="0" smtClean="0">
                <a:cs typeface="Baskerville" charset="0"/>
                <a:sym typeface="Baskerville" charset="0"/>
              </a:rPr>
              <a:t> </a:t>
            </a:r>
            <a:r>
              <a:rPr lang="en-US" sz="2400" i="1" dirty="0" err="1" smtClean="0">
                <a:cs typeface="Baskerville" charset="0"/>
                <a:sym typeface="Baskerville" charset="0"/>
              </a:rPr>
              <a:t>déterminent</a:t>
            </a:r>
            <a:r>
              <a:rPr lang="en-US" sz="2400" i="1" dirty="0" smtClean="0">
                <a:cs typeface="Baskerville" charset="0"/>
                <a:sym typeface="Baskerville" charset="0"/>
              </a:rPr>
              <a:t> les </a:t>
            </a:r>
            <a:r>
              <a:rPr lang="en-US" sz="2400" i="1" dirty="0" err="1" smtClean="0">
                <a:cs typeface="Baskerville" charset="0"/>
                <a:sym typeface="Baskerville" charset="0"/>
              </a:rPr>
              <a:t>propriétés</a:t>
            </a:r>
            <a:r>
              <a:rPr lang="en-US" sz="2400" i="1" dirty="0" smtClean="0">
                <a:cs typeface="Baskerville" charset="0"/>
                <a:sym typeface="Baskerville" charset="0"/>
              </a:rPr>
              <a:t> de </a:t>
            </a:r>
            <a:r>
              <a:rPr lang="en-US" sz="2400" i="1" dirty="0" err="1" smtClean="0">
                <a:cs typeface="Baskerville" charset="0"/>
                <a:sym typeface="Baskerville" charset="0"/>
              </a:rPr>
              <a:t>votre</a:t>
            </a:r>
            <a:r>
              <a:rPr lang="en-US" sz="2400" i="1" dirty="0" smtClean="0">
                <a:cs typeface="Baskerville" charset="0"/>
                <a:sym typeface="Baskerville" charset="0"/>
              </a:rPr>
              <a:t> variable. </a:t>
            </a:r>
            <a:endParaRPr lang="fr-FR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1736844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Retour sur des concepts utiles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14300" indent="0">
              <a:lnSpc>
                <a:spcPct val="140000"/>
              </a:lnSpc>
              <a:buNone/>
            </a:pPr>
            <a:r>
              <a:rPr lang="fr-FR" sz="2800" u="sng" dirty="0" smtClean="0"/>
              <a:t>Les types de variable (</a:t>
            </a:r>
            <a:r>
              <a:rPr lang="fr-FR" sz="2800" u="sng" dirty="0" smtClean="0">
                <a:solidFill>
                  <a:srgbClr val="FF0000"/>
                </a:solidFill>
              </a:rPr>
              <a:t>rappel</a:t>
            </a:r>
            <a:r>
              <a:rPr lang="fr-FR" sz="2800" u="sng" dirty="0" smtClean="0"/>
              <a:t>)</a:t>
            </a:r>
          </a:p>
          <a:p>
            <a:pPr marL="114300" indent="0">
              <a:lnSpc>
                <a:spcPct val="140000"/>
              </a:lnSpc>
              <a:buNone/>
            </a:pPr>
            <a:r>
              <a:rPr lang="fr-FR" sz="2400" b="1" dirty="0" smtClean="0"/>
              <a:t>Les variables à échelle qualitative</a:t>
            </a:r>
          </a:p>
          <a:p>
            <a:pPr>
              <a:lnSpc>
                <a:spcPct val="140000"/>
              </a:lnSpc>
            </a:pPr>
            <a:r>
              <a:rPr lang="fr-CA" sz="2400" dirty="0" smtClean="0"/>
              <a:t>À échelle </a:t>
            </a:r>
            <a:r>
              <a:rPr lang="fr-CA" sz="2400" b="1" i="1" dirty="0" smtClean="0"/>
              <a:t>nominale</a:t>
            </a:r>
            <a:r>
              <a:rPr lang="fr-CA" sz="2400" dirty="0" smtClean="0"/>
              <a:t>/catégorielle (équivalence): homme/femme/</a:t>
            </a:r>
            <a:r>
              <a:rPr lang="fr-CA" sz="2400" dirty="0" err="1" smtClean="0"/>
              <a:t>trans</a:t>
            </a:r>
            <a:r>
              <a:rPr lang="fr-CA" sz="2400" dirty="0" smtClean="0"/>
              <a:t>, </a:t>
            </a:r>
            <a:r>
              <a:rPr lang="fr-CA" sz="2400" dirty="0" err="1" smtClean="0"/>
              <a:t>Dx</a:t>
            </a:r>
            <a:r>
              <a:rPr lang="fr-CA" sz="2400" dirty="0" smtClean="0"/>
              <a:t>, type d’emploi</a:t>
            </a:r>
          </a:p>
          <a:p>
            <a:pPr>
              <a:lnSpc>
                <a:spcPct val="140000"/>
              </a:lnSpc>
            </a:pPr>
            <a:r>
              <a:rPr lang="fr-CA" sz="2400" dirty="0" smtClean="0"/>
              <a:t>À échelle </a:t>
            </a:r>
            <a:r>
              <a:rPr lang="fr-CA" sz="2400" b="1" i="1" dirty="0" smtClean="0"/>
              <a:t>ordinale</a:t>
            </a:r>
            <a:r>
              <a:rPr lang="fr-CA" sz="2400" dirty="0" smtClean="0"/>
              <a:t> (+ magnitude): niveau d’étude complété, rang dans la fratrie, </a:t>
            </a:r>
            <a:r>
              <a:rPr lang="fr-CA" sz="2400" dirty="0" err="1" smtClean="0"/>
              <a:t>likert</a:t>
            </a:r>
            <a:r>
              <a:rPr lang="fr-CA" sz="2400" dirty="0" smtClean="0"/>
              <a:t>, notes en lettre </a:t>
            </a:r>
          </a:p>
          <a:p>
            <a:pPr marL="114300" indent="0">
              <a:lnSpc>
                <a:spcPct val="140000"/>
              </a:lnSpc>
              <a:buNone/>
            </a:pPr>
            <a:r>
              <a:rPr lang="fr-CA" sz="2400" b="1" dirty="0" smtClean="0"/>
              <a:t>Les variables à échelle quantitative</a:t>
            </a:r>
          </a:p>
          <a:p>
            <a:pPr>
              <a:lnSpc>
                <a:spcPct val="140000"/>
              </a:lnSpc>
            </a:pPr>
            <a:r>
              <a:rPr lang="fr-CA" sz="2400" dirty="0"/>
              <a:t>À</a:t>
            </a:r>
            <a:r>
              <a:rPr lang="fr-CA" sz="2400" dirty="0" smtClean="0"/>
              <a:t> échelle </a:t>
            </a:r>
            <a:r>
              <a:rPr lang="fr-CA" sz="2400" b="1" i="1" dirty="0" smtClean="0"/>
              <a:t>relative</a:t>
            </a:r>
            <a:r>
              <a:rPr lang="fr-CA" sz="2400" dirty="0" smtClean="0"/>
              <a:t> / par intervalle (+ intervalles égaux): </a:t>
            </a:r>
            <a:r>
              <a:rPr lang="fr-CA" sz="2400" dirty="0" err="1" smtClean="0"/>
              <a:t>Celcius</a:t>
            </a:r>
            <a:r>
              <a:rPr lang="fr-CA" sz="2400" dirty="0" smtClean="0"/>
              <a:t>, QI</a:t>
            </a:r>
          </a:p>
          <a:p>
            <a:pPr>
              <a:lnSpc>
                <a:spcPct val="140000"/>
              </a:lnSpc>
            </a:pPr>
            <a:r>
              <a:rPr lang="fr-CA" sz="2400" dirty="0" smtClean="0"/>
              <a:t>À échelle </a:t>
            </a:r>
            <a:r>
              <a:rPr lang="fr-CA" sz="2400" b="1" i="1" dirty="0" smtClean="0"/>
              <a:t>absolue</a:t>
            </a:r>
            <a:r>
              <a:rPr lang="fr-CA" sz="2400" dirty="0" smtClean="0"/>
              <a:t> / proportionnelle (+ zéro absolu): âge, rythme cardiaque, poids, taille, salaire, temps, IMC, nb de partenaires sexuels</a:t>
            </a:r>
            <a:r>
              <a:rPr lang="en-US" sz="2400" i="1" dirty="0" smtClean="0">
                <a:cs typeface="Baskerville" charset="0"/>
                <a:sym typeface="Baskerville" charset="0"/>
              </a:rPr>
              <a:t> </a:t>
            </a:r>
            <a:endParaRPr lang="fr-FR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3060841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 voulez-vous mesurer?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4300" indent="0">
              <a:lnSpc>
                <a:spcPct val="140000"/>
              </a:lnSpc>
              <a:buNone/>
            </a:pPr>
            <a:r>
              <a:rPr lang="fr-FR" sz="2800" u="sng" dirty="0" smtClean="0"/>
              <a:t>Les différents niveaux d’analyse possibles</a:t>
            </a:r>
          </a:p>
          <a:p>
            <a:pPr>
              <a:lnSpc>
                <a:spcPct val="140000"/>
              </a:lnSpc>
            </a:pPr>
            <a:r>
              <a:rPr lang="fr-CA" sz="2400" b="1" dirty="0" smtClean="0"/>
              <a:t>Le niveau socioculturel</a:t>
            </a:r>
            <a:r>
              <a:rPr lang="fr-CA" sz="2400" dirty="0" smtClean="0"/>
              <a:t>: L’objet d’analyse est un groupe socioculturel, un groupe d’individus ou un milieu de vie. </a:t>
            </a:r>
            <a:br>
              <a:rPr lang="fr-CA" sz="2400" dirty="0" smtClean="0"/>
            </a:br>
            <a:r>
              <a:rPr lang="fr-CA" sz="2400" dirty="0" smtClean="0"/>
              <a:t>Ex: Niveau d’homophobie dans un pays, une école ou un milieu de travail, l’image du corps dans les médias télévisuels au </a:t>
            </a:r>
            <a:r>
              <a:rPr lang="fr-CA" sz="2400" dirty="0" err="1" smtClean="0"/>
              <a:t>Qc</a:t>
            </a:r>
            <a:r>
              <a:rPr lang="fr-CA" sz="2400" dirty="0" smtClean="0"/>
              <a:t>. </a:t>
            </a:r>
          </a:p>
          <a:p>
            <a:pPr>
              <a:lnSpc>
                <a:spcPct val="140000"/>
              </a:lnSpc>
            </a:pPr>
            <a:r>
              <a:rPr lang="fr-CA" sz="2400" b="1" dirty="0" smtClean="0"/>
              <a:t>Le niveau relationnel</a:t>
            </a:r>
            <a:r>
              <a:rPr lang="fr-CA" sz="2400" dirty="0" smtClean="0"/>
              <a:t>: L’objet d’étude est un groupe restreint. Ex: Un couple, une famille, une dyade mère-enfant. </a:t>
            </a:r>
          </a:p>
          <a:p>
            <a:pPr>
              <a:lnSpc>
                <a:spcPct val="140000"/>
              </a:lnSpc>
            </a:pPr>
            <a:r>
              <a:rPr lang="fr-CA" sz="2400" b="1" dirty="0" smtClean="0"/>
              <a:t>Le niveau individuel</a:t>
            </a:r>
            <a:r>
              <a:rPr lang="fr-CA" sz="2400" dirty="0" smtClean="0"/>
              <a:t>: L’objet d’analyse est un individu/organisme. </a:t>
            </a:r>
            <a:br>
              <a:rPr lang="fr-CA" sz="2400" dirty="0" smtClean="0"/>
            </a:br>
            <a:r>
              <a:rPr lang="fr-CA" sz="2400" dirty="0" smtClean="0"/>
              <a:t>Ex: L’orientation sexuelle, le genre, la satisfaction sexuelle. </a:t>
            </a:r>
          </a:p>
        </p:txBody>
      </p:sp>
    </p:spTree>
    <p:extLst>
      <p:ext uri="{BB962C8B-B14F-4D97-AF65-F5344CB8AC3E}">
        <p14:creationId xmlns:p14="http://schemas.microsoft.com/office/powerpoint/2010/main" val="3830273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 voulez-vous mesurer?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14300" indent="0">
              <a:lnSpc>
                <a:spcPct val="140000"/>
              </a:lnSpc>
              <a:buNone/>
            </a:pPr>
            <a:r>
              <a:rPr lang="fr-FR" sz="2800" u="sng" dirty="0" smtClean="0"/>
              <a:t>Les caractéristiques du phénomène à mesurer</a:t>
            </a:r>
          </a:p>
          <a:p>
            <a:pPr>
              <a:lnSpc>
                <a:spcPct val="140000"/>
              </a:lnSpc>
            </a:pPr>
            <a:r>
              <a:rPr lang="fr-CA" sz="2400" dirty="0" smtClean="0"/>
              <a:t>Les phénomènes </a:t>
            </a:r>
            <a:r>
              <a:rPr lang="fr-CA" sz="2400" b="1" i="1" dirty="0" smtClean="0"/>
              <a:t>objectifs/factuels</a:t>
            </a:r>
            <a:r>
              <a:rPr lang="fr-CA" sz="2400" dirty="0" smtClean="0"/>
              <a:t> peuvent être appréhendés par </a:t>
            </a:r>
            <a:r>
              <a:rPr lang="fr-CA" sz="2400" b="1" i="1" dirty="0" smtClean="0"/>
              <a:t>observation directe. </a:t>
            </a:r>
            <a:br>
              <a:rPr lang="fr-CA" sz="2400" b="1" i="1" dirty="0" smtClean="0"/>
            </a:br>
            <a:r>
              <a:rPr lang="fr-CA" sz="2400" i="1" dirty="0" smtClean="0"/>
              <a:t>Socioculturel objectif</a:t>
            </a:r>
            <a:r>
              <a:rPr lang="fr-CA" sz="2400" dirty="0" smtClean="0"/>
              <a:t>: nombre de </a:t>
            </a:r>
            <a:r>
              <a:rPr lang="fr-CA" sz="2400" i="1" dirty="0" err="1" smtClean="0"/>
              <a:t>sexshops</a:t>
            </a:r>
            <a:r>
              <a:rPr lang="fr-CA" sz="2400" dirty="0" smtClean="0"/>
              <a:t> par ville, taux d’ITSS par école</a:t>
            </a:r>
            <a:br>
              <a:rPr lang="fr-CA" sz="2400" dirty="0" smtClean="0"/>
            </a:br>
            <a:r>
              <a:rPr lang="fr-CA" sz="2400" i="1" dirty="0" smtClean="0"/>
              <a:t>Individuel objectif</a:t>
            </a:r>
            <a:r>
              <a:rPr lang="fr-CA" sz="2400" dirty="0" smtClean="0"/>
              <a:t>: IMC, sexe, âge, nombre de partenaires sexuels</a:t>
            </a:r>
            <a:endParaRPr lang="fr-CA" sz="2400" b="1" i="1" dirty="0" smtClean="0"/>
          </a:p>
          <a:p>
            <a:pPr>
              <a:lnSpc>
                <a:spcPct val="140000"/>
              </a:lnSpc>
            </a:pPr>
            <a:r>
              <a:rPr lang="fr-CA" sz="2400" dirty="0" smtClean="0"/>
              <a:t>Les phénomènes </a:t>
            </a:r>
            <a:r>
              <a:rPr lang="fr-CA" sz="2400" b="1" i="1" dirty="0" smtClean="0"/>
              <a:t>subjectifs</a:t>
            </a:r>
            <a:r>
              <a:rPr lang="fr-CA" sz="2400" dirty="0" smtClean="0"/>
              <a:t> peuvent être appréhendés par </a:t>
            </a:r>
            <a:r>
              <a:rPr lang="fr-CA" sz="2400" b="1" i="1" dirty="0" smtClean="0"/>
              <a:t>introspection</a:t>
            </a:r>
            <a:r>
              <a:rPr lang="fr-CA" sz="2400" dirty="0" smtClean="0"/>
              <a:t> ou par </a:t>
            </a:r>
            <a:r>
              <a:rPr lang="fr-CA" sz="2400" b="1" i="1" dirty="0" smtClean="0"/>
              <a:t>témoignage. </a:t>
            </a:r>
            <a:br>
              <a:rPr lang="fr-CA" sz="2400" b="1" i="1" dirty="0" smtClean="0"/>
            </a:br>
            <a:r>
              <a:rPr lang="fr-CA" sz="2400" i="1" dirty="0"/>
              <a:t>Socioculturel </a:t>
            </a:r>
            <a:r>
              <a:rPr lang="fr-CA" sz="2400" i="1" dirty="0" smtClean="0"/>
              <a:t>subjectif</a:t>
            </a:r>
            <a:r>
              <a:rPr lang="fr-CA" sz="2400" dirty="0"/>
              <a:t>: </a:t>
            </a:r>
            <a:r>
              <a:rPr lang="fr-CA" sz="2400" dirty="0" smtClean="0"/>
              <a:t>normes sexuelles, représentations sociales de la femme</a:t>
            </a:r>
            <a:r>
              <a:rPr lang="fr-CA" sz="2400" dirty="0"/>
              <a:t/>
            </a:r>
            <a:br>
              <a:rPr lang="fr-CA" sz="2400" dirty="0"/>
            </a:br>
            <a:r>
              <a:rPr lang="fr-CA" sz="2400" i="1" dirty="0" smtClean="0"/>
              <a:t>Individuel subjectif</a:t>
            </a:r>
            <a:r>
              <a:rPr lang="fr-CA" sz="2400" dirty="0"/>
              <a:t>: </a:t>
            </a:r>
            <a:r>
              <a:rPr lang="fr-CA" sz="2400" dirty="0" smtClean="0"/>
              <a:t>attirance sexuelle, genre, estime de soi</a:t>
            </a:r>
            <a:endParaRPr lang="fr-CA" sz="2400" b="1" i="1" dirty="0" smtClean="0"/>
          </a:p>
          <a:p>
            <a:pPr>
              <a:lnSpc>
                <a:spcPct val="140000"/>
              </a:lnSpc>
            </a:pPr>
            <a:endParaRPr lang="fr-CA" sz="2400" b="1" i="1" dirty="0" smtClean="0"/>
          </a:p>
          <a:p>
            <a:pPr>
              <a:lnSpc>
                <a:spcPct val="140000"/>
              </a:lnSpc>
            </a:pPr>
            <a:endParaRPr lang="fr-CA" sz="2400" dirty="0" smtClean="0"/>
          </a:p>
        </p:txBody>
      </p:sp>
    </p:spTree>
    <p:extLst>
      <p:ext uri="{BB962C8B-B14F-4D97-AF65-F5344CB8AC3E}">
        <p14:creationId xmlns:p14="http://schemas.microsoft.com/office/powerpoint/2010/main" val="1169382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Éthique et déontologie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Dominic </a:t>
            </a:r>
            <a:r>
              <a:rPr lang="fr-FR" dirty="0"/>
              <a:t>B</a:t>
            </a:r>
            <a:r>
              <a:rPr lang="fr-FR" dirty="0" smtClean="0"/>
              <a:t>eaulieu-Prévost</a:t>
            </a:r>
          </a:p>
          <a:p>
            <a:endParaRPr lang="fr-FR" dirty="0" smtClean="0"/>
          </a:p>
          <a:p>
            <a:r>
              <a:rPr lang="fr-FR" dirty="0" smtClean="0"/>
              <a:t>Mars 2015, UQÀM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95250"/>
            <a:ext cx="41148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12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 voulez-vous mesurer?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14300" indent="0">
              <a:lnSpc>
                <a:spcPct val="140000"/>
              </a:lnSpc>
              <a:buNone/>
            </a:pPr>
            <a:r>
              <a:rPr lang="fr-FR" sz="2800" u="sng" dirty="0" smtClean="0"/>
              <a:t>Les caractéristiques du phénomène à mesurer</a:t>
            </a:r>
          </a:p>
          <a:p>
            <a:pPr>
              <a:lnSpc>
                <a:spcPct val="140000"/>
              </a:lnSpc>
            </a:pPr>
            <a:r>
              <a:rPr lang="fr-CA" sz="2400" dirty="0" smtClean="0"/>
              <a:t>Si le phénomène est </a:t>
            </a:r>
            <a:r>
              <a:rPr lang="fr-CA" sz="2400" b="1" i="1" dirty="0" smtClean="0"/>
              <a:t>une structure (statique)</a:t>
            </a:r>
            <a:r>
              <a:rPr lang="fr-CA" sz="2400" dirty="0" smtClean="0"/>
              <a:t>, on peut identifier sa présence (ou non), décrire sa forme, son type, sa quantité. </a:t>
            </a:r>
            <a:br>
              <a:rPr lang="fr-CA" sz="2400" dirty="0" smtClean="0"/>
            </a:br>
            <a:r>
              <a:rPr lang="fr-CA" sz="2400" dirty="0" smtClean="0"/>
              <a:t>Ex: anatomie, institutions gouvernementales, identité</a:t>
            </a:r>
          </a:p>
          <a:p>
            <a:pPr>
              <a:lnSpc>
                <a:spcPct val="140000"/>
              </a:lnSpc>
            </a:pPr>
            <a:r>
              <a:rPr lang="fr-CA" sz="2400" dirty="0" smtClean="0"/>
              <a:t>Si le phénomène est </a:t>
            </a:r>
            <a:r>
              <a:rPr lang="fr-CA" sz="2400" b="1" i="1" dirty="0" smtClean="0"/>
              <a:t>un processus (dynamique)</a:t>
            </a:r>
            <a:r>
              <a:rPr lang="fr-CA" sz="2400" dirty="0" smtClean="0"/>
              <a:t>, on peut décrire sa forme, quantifier sa fréquence ou son amplitude, décrire sa fonction. </a:t>
            </a:r>
            <a:br>
              <a:rPr lang="fr-CA" sz="2400" dirty="0" smtClean="0"/>
            </a:br>
            <a:r>
              <a:rPr lang="fr-CA" sz="2400" dirty="0" smtClean="0"/>
              <a:t>Ex: physiologie, comportement, débat publique, </a:t>
            </a:r>
            <a:r>
              <a:rPr lang="fr-CA" sz="2400" dirty="0" err="1" smtClean="0"/>
              <a:t>coming</a:t>
            </a:r>
            <a:r>
              <a:rPr lang="fr-CA" sz="2400" dirty="0" smtClean="0"/>
              <a:t> out</a:t>
            </a:r>
            <a:endParaRPr lang="fr-CA" sz="2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921661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 comment mesurer?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14300" indent="0">
              <a:lnSpc>
                <a:spcPct val="140000"/>
              </a:lnSpc>
              <a:buNone/>
            </a:pPr>
            <a:r>
              <a:rPr lang="fr-FR" sz="2800" u="sng" dirty="0" smtClean="0"/>
              <a:t>Comme les phénomènes, les mesures peuvent être:</a:t>
            </a:r>
          </a:p>
          <a:p>
            <a:pPr>
              <a:lnSpc>
                <a:spcPct val="140000"/>
              </a:lnSpc>
            </a:pPr>
            <a:r>
              <a:rPr lang="fr-CA" sz="2400" dirty="0" smtClean="0"/>
              <a:t>Objectives (basées sur l’observation) </a:t>
            </a:r>
            <a:br>
              <a:rPr lang="fr-CA" sz="2400" dirty="0" smtClean="0"/>
            </a:br>
            <a:r>
              <a:rPr lang="fr-CA" sz="2400" dirty="0" smtClean="0"/>
              <a:t>ou subjectives (basées sur l’introspection ou le témoignage)</a:t>
            </a:r>
          </a:p>
          <a:p>
            <a:pPr>
              <a:lnSpc>
                <a:spcPct val="140000"/>
              </a:lnSpc>
            </a:pPr>
            <a:r>
              <a:rPr lang="fr-CA" sz="2400" dirty="0" smtClean="0"/>
              <a:t>Socioculturelles, </a:t>
            </a:r>
            <a:r>
              <a:rPr lang="fr-CA" sz="2400" dirty="0" err="1" smtClean="0"/>
              <a:t>relationelles</a:t>
            </a:r>
            <a:r>
              <a:rPr lang="fr-CA" sz="2400" dirty="0" smtClean="0"/>
              <a:t> ou individuelles</a:t>
            </a:r>
          </a:p>
          <a:p>
            <a:pPr>
              <a:lnSpc>
                <a:spcPct val="140000"/>
              </a:lnSpc>
            </a:pPr>
            <a:endParaRPr lang="fr-CA" sz="2400" dirty="0"/>
          </a:p>
          <a:p>
            <a:pPr marL="114300" indent="0">
              <a:lnSpc>
                <a:spcPct val="140000"/>
              </a:lnSpc>
              <a:buNone/>
            </a:pPr>
            <a:r>
              <a:rPr lang="fr-CA" sz="2400" b="1" i="1" dirty="0" smtClean="0"/>
              <a:t>NOTE: </a:t>
            </a:r>
            <a:r>
              <a:rPr lang="fr-CA" sz="2400" i="1" dirty="0" smtClean="0"/>
              <a:t>Il est important d’assurer une certaine concordance entre la mesure, le phénomène, la question de recherche et la théorie sous-jacente. </a:t>
            </a:r>
            <a:endParaRPr lang="fr-CA" sz="2400" dirty="0" smtClean="0"/>
          </a:p>
        </p:txBody>
      </p:sp>
    </p:spTree>
    <p:extLst>
      <p:ext uri="{BB962C8B-B14F-4D97-AF65-F5344CB8AC3E}">
        <p14:creationId xmlns:p14="http://schemas.microsoft.com/office/powerpoint/2010/main" val="2399707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mesures individuelles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lnSpc>
                <a:spcPct val="140000"/>
              </a:lnSpc>
              <a:buNone/>
            </a:pPr>
            <a:r>
              <a:rPr lang="fr-FR" sz="2800" u="sng" dirty="0"/>
              <a:t>D</a:t>
            </a:r>
            <a:r>
              <a:rPr lang="fr-FR" sz="2800" u="sng" dirty="0" smtClean="0"/>
              <a:t>eux méthodes objectives principales</a:t>
            </a:r>
          </a:p>
          <a:p>
            <a:pPr>
              <a:lnSpc>
                <a:spcPct val="140000"/>
              </a:lnSpc>
            </a:pPr>
            <a:r>
              <a:rPr lang="fr-FR" sz="2400" dirty="0" smtClean="0"/>
              <a:t>Le</a:t>
            </a:r>
            <a:r>
              <a:rPr lang="fr-CA" sz="2400" dirty="0" smtClean="0"/>
              <a:t>s mesures comportementales</a:t>
            </a:r>
          </a:p>
          <a:p>
            <a:pPr>
              <a:lnSpc>
                <a:spcPct val="140000"/>
              </a:lnSpc>
            </a:pPr>
            <a:r>
              <a:rPr lang="fr-CA" sz="2400" dirty="0" smtClean="0"/>
              <a:t>Les mesures psychophysiologiques</a:t>
            </a:r>
          </a:p>
          <a:p>
            <a:pPr>
              <a:lnSpc>
                <a:spcPct val="140000"/>
              </a:lnSpc>
            </a:pPr>
            <a:endParaRPr lang="fr-CA" sz="2400" dirty="0"/>
          </a:p>
          <a:p>
            <a:pPr marL="114300" indent="0">
              <a:lnSpc>
                <a:spcPct val="140000"/>
              </a:lnSpc>
              <a:buNone/>
            </a:pPr>
            <a:r>
              <a:rPr lang="fr-CA" sz="2800" u="sng" dirty="0" smtClean="0"/>
              <a:t>Deux mesures subjectives principales</a:t>
            </a:r>
          </a:p>
          <a:p>
            <a:pPr>
              <a:lnSpc>
                <a:spcPct val="140000"/>
              </a:lnSpc>
            </a:pPr>
            <a:r>
              <a:rPr lang="fr-CA" sz="2400" dirty="0" smtClean="0"/>
              <a:t>Les mesures introspectives</a:t>
            </a:r>
          </a:p>
          <a:p>
            <a:pPr>
              <a:lnSpc>
                <a:spcPct val="140000"/>
              </a:lnSpc>
            </a:pPr>
            <a:r>
              <a:rPr lang="fr-CA" sz="2400" dirty="0" smtClean="0"/>
              <a:t>Le témoignage et autres mesures de contenu verbal</a:t>
            </a:r>
          </a:p>
          <a:p>
            <a:pPr>
              <a:lnSpc>
                <a:spcPct val="140000"/>
              </a:lnSpc>
            </a:pPr>
            <a:endParaRPr lang="fr-CA" sz="2400" dirty="0" smtClean="0"/>
          </a:p>
        </p:txBody>
      </p:sp>
    </p:spTree>
    <p:extLst>
      <p:ext uri="{BB962C8B-B14F-4D97-AF65-F5344CB8AC3E}">
        <p14:creationId xmlns:p14="http://schemas.microsoft.com/office/powerpoint/2010/main" val="2602274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Les mesures individuelles objectives</a:t>
            </a:r>
            <a:br>
              <a:rPr lang="fr-FR" sz="3200" dirty="0" smtClean="0"/>
            </a:br>
            <a:r>
              <a:rPr lang="fr-FR" sz="3200" i="1" dirty="0" smtClean="0"/>
              <a:t>Les mesures comportementales</a:t>
            </a:r>
            <a:endParaRPr lang="fr-FR" sz="32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lnSpc>
                <a:spcPct val="140000"/>
              </a:lnSpc>
              <a:buNone/>
            </a:pPr>
            <a:r>
              <a:rPr lang="fr-FR" sz="2800" u="sng" dirty="0" smtClean="0"/>
              <a:t>Caractéristiques</a:t>
            </a:r>
          </a:p>
          <a:p>
            <a:pPr>
              <a:lnSpc>
                <a:spcPct val="140000"/>
              </a:lnSpc>
            </a:pPr>
            <a:r>
              <a:rPr lang="fr-CA" sz="2400" dirty="0" smtClean="0"/>
              <a:t>Présence d’observateurs externes</a:t>
            </a:r>
          </a:p>
          <a:p>
            <a:pPr>
              <a:lnSpc>
                <a:spcPct val="140000"/>
              </a:lnSpc>
            </a:pPr>
            <a:r>
              <a:rPr lang="fr-CA" sz="2400" dirty="0" smtClean="0"/>
              <a:t>La situation ou l’événement comme matériel à mesurer</a:t>
            </a:r>
          </a:p>
          <a:p>
            <a:pPr>
              <a:lnSpc>
                <a:spcPct val="140000"/>
              </a:lnSpc>
            </a:pPr>
            <a:r>
              <a:rPr lang="fr-CA" sz="2400" dirty="0" smtClean="0"/>
              <a:t>Le défi: Comment mesurer ce que je veux mesurer?</a:t>
            </a:r>
          </a:p>
          <a:p>
            <a:pPr>
              <a:lnSpc>
                <a:spcPct val="140000"/>
              </a:lnSpc>
            </a:pPr>
            <a:endParaRPr lang="fr-CA" sz="2400" dirty="0"/>
          </a:p>
          <a:p>
            <a:pPr marL="114300" indent="0">
              <a:lnSpc>
                <a:spcPct val="140000"/>
              </a:lnSpc>
              <a:buNone/>
            </a:pPr>
            <a:r>
              <a:rPr lang="fr-CA" sz="2400" dirty="0" smtClean="0"/>
              <a:t>Ex: Observation des méthodes d’approche dans un bar. </a:t>
            </a:r>
          </a:p>
        </p:txBody>
      </p:sp>
    </p:spTree>
    <p:extLst>
      <p:ext uri="{BB962C8B-B14F-4D97-AF65-F5344CB8AC3E}">
        <p14:creationId xmlns:p14="http://schemas.microsoft.com/office/powerpoint/2010/main" val="9194986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Les mesures individuelles objectives</a:t>
            </a:r>
            <a:br>
              <a:rPr lang="fr-FR" sz="3200" dirty="0" smtClean="0"/>
            </a:br>
            <a:r>
              <a:rPr lang="fr-FR" sz="3200" i="1" dirty="0" smtClean="0"/>
              <a:t>Les mesures comportementales</a:t>
            </a:r>
            <a:endParaRPr lang="fr-FR" sz="32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4300" indent="0">
              <a:lnSpc>
                <a:spcPct val="140000"/>
              </a:lnSpc>
              <a:buNone/>
            </a:pPr>
            <a:r>
              <a:rPr lang="fr-FR" sz="2800" u="sng" dirty="0" smtClean="0"/>
              <a:t>Types de mesures comportementales</a:t>
            </a:r>
          </a:p>
          <a:p>
            <a:pPr marL="114300" indent="0">
              <a:lnSpc>
                <a:spcPct val="140000"/>
              </a:lnSpc>
              <a:buNone/>
            </a:pPr>
            <a:r>
              <a:rPr lang="fr-CA" sz="2400" b="1" dirty="0" smtClean="0"/>
              <a:t>Observation et codification</a:t>
            </a:r>
          </a:p>
          <a:p>
            <a:pPr>
              <a:lnSpc>
                <a:spcPct val="140000"/>
              </a:lnSpc>
            </a:pPr>
            <a:r>
              <a:rPr lang="fr-CA" sz="2400" dirty="0" smtClean="0"/>
              <a:t>Milieu naturel ou artificiel (ex: la situation étrange pour qualifier l’attachement)</a:t>
            </a:r>
          </a:p>
          <a:p>
            <a:pPr>
              <a:lnSpc>
                <a:spcPct val="140000"/>
              </a:lnSpc>
            </a:pPr>
            <a:r>
              <a:rPr lang="fr-CA" sz="2400" dirty="0" smtClean="0"/>
              <a:t>Observation directe ou indirecte (ex: usure des dalles)</a:t>
            </a:r>
          </a:p>
          <a:p>
            <a:pPr>
              <a:lnSpc>
                <a:spcPct val="140000"/>
              </a:lnSpc>
            </a:pPr>
            <a:r>
              <a:rPr lang="fr-CA" sz="2400" dirty="0" smtClean="0"/>
              <a:t>Codification spontanée ou différée (ex: vidéo)</a:t>
            </a:r>
          </a:p>
          <a:p>
            <a:pPr>
              <a:lnSpc>
                <a:spcPct val="140000"/>
              </a:lnSpc>
            </a:pPr>
            <a:r>
              <a:rPr lang="fr-CA" sz="2400" dirty="0" smtClean="0"/>
              <a:t>Type d’échantillonnage de comportements</a:t>
            </a:r>
          </a:p>
          <a:p>
            <a:pPr>
              <a:lnSpc>
                <a:spcPct val="140000"/>
              </a:lnSpc>
            </a:pPr>
            <a:r>
              <a:rPr lang="fr-CA" sz="2400" dirty="0" smtClean="0"/>
              <a:t>Type de grille d’analyse</a:t>
            </a:r>
          </a:p>
          <a:p>
            <a:pPr marL="114300" indent="0">
              <a:lnSpc>
                <a:spcPct val="140000"/>
              </a:lnSpc>
              <a:buNone/>
            </a:pPr>
            <a:r>
              <a:rPr lang="fr-CA" sz="2400" b="1" dirty="0" smtClean="0"/>
              <a:t>Temps de réaction et performance de discrimination</a:t>
            </a:r>
            <a:r>
              <a:rPr lang="fr-CA" sz="2400" dirty="0" smtClean="0"/>
              <a:t> </a:t>
            </a:r>
            <a:br>
              <a:rPr lang="fr-CA" sz="2400" dirty="0" smtClean="0"/>
            </a:br>
            <a:r>
              <a:rPr lang="fr-CA" sz="2400" dirty="0" smtClean="0"/>
              <a:t>(ex: mesure des attitudes implicites)</a:t>
            </a:r>
          </a:p>
        </p:txBody>
      </p:sp>
    </p:spTree>
    <p:extLst>
      <p:ext uri="{BB962C8B-B14F-4D97-AF65-F5344CB8AC3E}">
        <p14:creationId xmlns:p14="http://schemas.microsoft.com/office/powerpoint/2010/main" val="26106320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Les mesures individuelles objectives</a:t>
            </a:r>
            <a:br>
              <a:rPr lang="fr-FR" sz="3200" dirty="0" smtClean="0"/>
            </a:br>
            <a:r>
              <a:rPr lang="fr-FR" sz="3200" i="1" dirty="0" smtClean="0"/>
              <a:t>Les mesures psychophysiologiques</a:t>
            </a:r>
            <a:endParaRPr lang="fr-FR" sz="32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14300" indent="0">
              <a:lnSpc>
                <a:spcPct val="140000"/>
              </a:lnSpc>
              <a:buNone/>
            </a:pPr>
            <a:r>
              <a:rPr lang="fr-FR" sz="2800" u="sng" dirty="0" smtClean="0"/>
              <a:t>Caractéristiques</a:t>
            </a:r>
          </a:p>
          <a:p>
            <a:pPr>
              <a:lnSpc>
                <a:spcPct val="140000"/>
              </a:lnSpc>
            </a:pPr>
            <a:r>
              <a:rPr lang="fr-CA" sz="2400" dirty="0" smtClean="0"/>
              <a:t>Recherche de corrélats physiologiques aux événements psychologiques</a:t>
            </a:r>
          </a:p>
          <a:p>
            <a:pPr>
              <a:lnSpc>
                <a:spcPct val="140000"/>
              </a:lnSpc>
            </a:pPr>
            <a:r>
              <a:rPr lang="fr-CA" sz="2400" dirty="0" smtClean="0"/>
              <a:t>Inférence d’événements psychologiques à partir de corrélats physiologiques</a:t>
            </a:r>
          </a:p>
          <a:p>
            <a:pPr>
              <a:lnSpc>
                <a:spcPct val="140000"/>
              </a:lnSpc>
            </a:pPr>
            <a:r>
              <a:rPr lang="fr-CA" sz="2400" dirty="0" smtClean="0"/>
              <a:t>Le défi: Est-ce que je mesure ce que je veux mesurer?</a:t>
            </a:r>
          </a:p>
          <a:p>
            <a:pPr>
              <a:lnSpc>
                <a:spcPct val="140000"/>
              </a:lnSpc>
            </a:pPr>
            <a:endParaRPr lang="fr-CA" sz="2400" dirty="0" smtClean="0"/>
          </a:p>
          <a:p>
            <a:pPr marL="114300" indent="0">
              <a:lnSpc>
                <a:spcPct val="140000"/>
              </a:lnSpc>
              <a:buNone/>
            </a:pPr>
            <a:r>
              <a:rPr lang="fr-CA" sz="2400" dirty="0" smtClean="0"/>
              <a:t>EX: </a:t>
            </a:r>
            <a:r>
              <a:rPr lang="fr-CA" sz="2400" dirty="0" err="1" smtClean="0"/>
              <a:t>Pléthysmographe</a:t>
            </a:r>
            <a:r>
              <a:rPr lang="fr-CA" sz="2400" dirty="0" smtClean="0"/>
              <a:t> pénien et </a:t>
            </a:r>
            <a:br>
              <a:rPr lang="fr-CA" sz="2400" dirty="0" smtClean="0"/>
            </a:br>
            <a:r>
              <a:rPr lang="fr-CA" sz="2400" dirty="0" smtClean="0"/>
              <a:t>      excitation sexuelle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445" y="5115844"/>
            <a:ext cx="1845993" cy="174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745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Les mesures individuelles objectives</a:t>
            </a:r>
            <a:br>
              <a:rPr lang="fr-FR" sz="3200" dirty="0" smtClean="0"/>
            </a:br>
            <a:r>
              <a:rPr lang="fr-FR" sz="3200" i="1" dirty="0" smtClean="0"/>
              <a:t>Les mesures psychophysiologiques</a:t>
            </a:r>
            <a:endParaRPr lang="fr-FR" sz="32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lnSpc>
                <a:spcPct val="140000"/>
              </a:lnSpc>
              <a:buNone/>
            </a:pPr>
            <a:r>
              <a:rPr lang="fr-FR" sz="2400" u="sng" dirty="0" smtClean="0"/>
              <a:t>Principaux types de mesures psychophysiologiques</a:t>
            </a:r>
            <a:endParaRPr lang="en-US" sz="2400" dirty="0">
              <a:sym typeface="Baskerville" charset="0"/>
            </a:endParaRPr>
          </a:p>
          <a:p>
            <a:pPr marL="114300" indent="0">
              <a:lnSpc>
                <a:spcPct val="140000"/>
              </a:lnSpc>
              <a:buNone/>
            </a:pPr>
            <a:endParaRPr lang="fr-CA" sz="2400" b="1" dirty="0" smtClean="0"/>
          </a:p>
          <a:p>
            <a:pPr marL="114300" indent="0">
              <a:lnSpc>
                <a:spcPct val="140000"/>
              </a:lnSpc>
              <a:buNone/>
            </a:pPr>
            <a:endParaRPr lang="fr-CA" sz="2400" dirty="0" smtClean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893643"/>
              </p:ext>
            </p:extLst>
          </p:nvPr>
        </p:nvGraphicFramePr>
        <p:xfrm>
          <a:off x="552450" y="2201332"/>
          <a:ext cx="7524750" cy="4497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9425"/>
                <a:gridCol w="1682750"/>
                <a:gridCol w="4092575"/>
              </a:tblGrid>
              <a:tr h="554618">
                <a:tc>
                  <a:txBody>
                    <a:bodyPr/>
                    <a:lstStyle/>
                    <a:p>
                      <a:r>
                        <a:rPr lang="fr-FR" dirty="0" smtClean="0"/>
                        <a:t>SYSTÈME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SIGNAL BIOÉLECTRIQUE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AUTRES SIGNAUX</a:t>
                      </a:r>
                      <a:endParaRPr lang="fr-FR" dirty="0"/>
                    </a:p>
                  </a:txBody>
                  <a:tcPr/>
                </a:tc>
              </a:tr>
              <a:tr h="462986">
                <a:tc>
                  <a:txBody>
                    <a:bodyPr/>
                    <a:lstStyle/>
                    <a:p>
                      <a:r>
                        <a:rPr lang="fr-FR" dirty="0" smtClean="0"/>
                        <a:t>Sexuel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Volume pénien/Flot sanguin vaginal</a:t>
                      </a:r>
                      <a:endParaRPr lang="fr-FR" dirty="0"/>
                    </a:p>
                  </a:txBody>
                  <a:tcPr/>
                </a:tc>
              </a:tr>
              <a:tr h="462986">
                <a:tc>
                  <a:txBody>
                    <a:bodyPr/>
                    <a:lstStyle/>
                    <a:p>
                      <a:r>
                        <a:rPr lang="fr-FR" dirty="0" smtClean="0"/>
                        <a:t>Cardiovasculaire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ECG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Tension artérielle, volume/flot sanguin</a:t>
                      </a:r>
                      <a:endParaRPr lang="fr-FR" dirty="0"/>
                    </a:p>
                  </a:txBody>
                  <a:tcPr/>
                </a:tc>
              </a:tr>
              <a:tr h="554618">
                <a:tc>
                  <a:txBody>
                    <a:bodyPr/>
                    <a:lstStyle/>
                    <a:p>
                      <a:r>
                        <a:rPr lang="fr-FR" dirty="0" smtClean="0"/>
                        <a:t>Cutané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Potentiel cutané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Transpiration palmaire, résistance électrodermale</a:t>
                      </a:r>
                      <a:endParaRPr lang="fr-FR" dirty="0"/>
                    </a:p>
                  </a:txBody>
                  <a:tcPr/>
                </a:tc>
              </a:tr>
              <a:tr h="316925">
                <a:tc>
                  <a:txBody>
                    <a:bodyPr/>
                    <a:lstStyle/>
                    <a:p>
                      <a:r>
                        <a:rPr lang="fr-FR" dirty="0" smtClean="0"/>
                        <a:t>Musculaire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EMG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16925">
                <a:tc>
                  <a:txBody>
                    <a:bodyPr/>
                    <a:lstStyle/>
                    <a:p>
                      <a:r>
                        <a:rPr lang="fr-FR" dirty="0" smtClean="0"/>
                        <a:t>Nerveux central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EEG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Imagerie cérébrale</a:t>
                      </a:r>
                    </a:p>
                  </a:txBody>
                  <a:tcPr/>
                </a:tc>
              </a:tr>
              <a:tr h="316925">
                <a:tc>
                  <a:txBody>
                    <a:bodyPr/>
                    <a:lstStyle/>
                    <a:p>
                      <a:r>
                        <a:rPr lang="fr-FR" dirty="0" smtClean="0"/>
                        <a:t>Oculaire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EOG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Diamètre de la pupille</a:t>
                      </a:r>
                      <a:endParaRPr lang="fr-FR" dirty="0"/>
                    </a:p>
                  </a:txBody>
                  <a:tcPr/>
                </a:tc>
              </a:tr>
              <a:tr h="316925">
                <a:tc>
                  <a:txBody>
                    <a:bodyPr/>
                    <a:lstStyle/>
                    <a:p>
                      <a:r>
                        <a:rPr lang="fr-FR" dirty="0" smtClean="0"/>
                        <a:t>Endocrinien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Concentration d’hormones</a:t>
                      </a:r>
                      <a:endParaRPr lang="fr-FR" dirty="0"/>
                    </a:p>
                  </a:txBody>
                  <a:tcPr/>
                </a:tc>
              </a:tr>
              <a:tr h="462986">
                <a:tc>
                  <a:txBody>
                    <a:bodyPr/>
                    <a:lstStyle/>
                    <a:p>
                      <a:r>
                        <a:rPr lang="fr-FR" dirty="0" smtClean="0"/>
                        <a:t>Respiratoire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Mouvement de la cage thoracique</a:t>
                      </a:r>
                      <a:endParaRPr lang="fr-FR" dirty="0"/>
                    </a:p>
                  </a:txBody>
                  <a:tcPr/>
                </a:tc>
              </a:tr>
              <a:tr h="316925">
                <a:tc>
                  <a:txBody>
                    <a:bodyPr/>
                    <a:lstStyle/>
                    <a:p>
                      <a:r>
                        <a:rPr lang="fr-FR" dirty="0" smtClean="0"/>
                        <a:t>Immunitaire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Rx</a:t>
                      </a:r>
                      <a:r>
                        <a:rPr lang="fr-FR" dirty="0" smtClean="0"/>
                        <a:t> immunitaire</a:t>
                      </a:r>
                      <a:r>
                        <a:rPr lang="fr-FR" baseline="0" dirty="0" smtClean="0"/>
                        <a:t> / État de santé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0057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Les mesures individuelles subjectives</a:t>
            </a:r>
            <a:br>
              <a:rPr lang="fr-FR" sz="3200" dirty="0" smtClean="0"/>
            </a:br>
            <a:r>
              <a:rPr lang="fr-FR" sz="3200" i="1" dirty="0" smtClean="0"/>
              <a:t>Les mesures introspectives</a:t>
            </a:r>
            <a:endParaRPr lang="fr-FR" sz="32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>
              <a:lnSpc>
                <a:spcPct val="140000"/>
              </a:lnSpc>
              <a:buNone/>
            </a:pPr>
            <a:r>
              <a:rPr lang="fr-FR" sz="2800" u="sng" dirty="0" smtClean="0"/>
              <a:t>Caractéristiques</a:t>
            </a:r>
          </a:p>
          <a:p>
            <a:pPr>
              <a:lnSpc>
                <a:spcPct val="140000"/>
              </a:lnSpc>
            </a:pPr>
            <a:r>
              <a:rPr lang="fr-CA" sz="2400" dirty="0" smtClean="0"/>
              <a:t>Les chercheur est à la fois observateur et participant </a:t>
            </a:r>
          </a:p>
          <a:p>
            <a:pPr>
              <a:lnSpc>
                <a:spcPct val="140000"/>
              </a:lnSpc>
            </a:pPr>
            <a:r>
              <a:rPr lang="fr-CA" sz="2400" dirty="0" smtClean="0"/>
              <a:t>Ces méthodes ont quasiment disparues </a:t>
            </a:r>
          </a:p>
          <a:p>
            <a:pPr>
              <a:lnSpc>
                <a:spcPct val="140000"/>
              </a:lnSpc>
            </a:pPr>
            <a:r>
              <a:rPr lang="fr-CA" sz="2400" dirty="0" smtClean="0"/>
              <a:t>L’impossible neutralité de l’introspection</a:t>
            </a:r>
          </a:p>
          <a:p>
            <a:pPr>
              <a:lnSpc>
                <a:spcPct val="140000"/>
              </a:lnSpc>
            </a:pPr>
            <a:r>
              <a:rPr lang="fr-CA" sz="2400" dirty="0" smtClean="0"/>
              <a:t>La difficulté de répliquer l’expérience</a:t>
            </a:r>
          </a:p>
          <a:p>
            <a:pPr>
              <a:lnSpc>
                <a:spcPct val="140000"/>
              </a:lnSpc>
            </a:pPr>
            <a:r>
              <a:rPr lang="fr-CA" sz="2400" dirty="0" smtClean="0"/>
              <a:t>Un seul participant-chercheur par étude</a:t>
            </a:r>
          </a:p>
          <a:p>
            <a:pPr>
              <a:lnSpc>
                <a:spcPct val="140000"/>
              </a:lnSpc>
            </a:pPr>
            <a:endParaRPr lang="fr-CA" sz="2400" dirty="0"/>
          </a:p>
          <a:p>
            <a:pPr marL="114300" indent="0">
              <a:lnSpc>
                <a:spcPct val="140000"/>
              </a:lnSpc>
              <a:buNone/>
            </a:pPr>
            <a:r>
              <a:rPr lang="fr-CA" sz="2400" dirty="0" smtClean="0"/>
              <a:t>Ex: Utilisation du journal de bord pour suivre ses opinions dans le temps</a:t>
            </a:r>
          </a:p>
        </p:txBody>
      </p:sp>
    </p:spTree>
    <p:extLst>
      <p:ext uri="{BB962C8B-B14F-4D97-AF65-F5344CB8AC3E}">
        <p14:creationId xmlns:p14="http://schemas.microsoft.com/office/powerpoint/2010/main" val="12758801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Les mesures individuelles subjectives</a:t>
            </a:r>
            <a:br>
              <a:rPr lang="fr-FR" sz="3200" dirty="0" smtClean="0"/>
            </a:br>
            <a:r>
              <a:rPr lang="fr-FR" sz="3200" i="1" dirty="0" smtClean="0"/>
              <a:t>Les mesures de contenu verbal</a:t>
            </a:r>
            <a:endParaRPr lang="fr-FR" sz="32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035550"/>
          </a:xfrm>
        </p:spPr>
        <p:txBody>
          <a:bodyPr>
            <a:normAutofit fontScale="77500" lnSpcReduction="20000"/>
          </a:bodyPr>
          <a:lstStyle/>
          <a:p>
            <a:pPr marL="114300" indent="0">
              <a:lnSpc>
                <a:spcPct val="140000"/>
              </a:lnSpc>
              <a:buNone/>
            </a:pPr>
            <a:r>
              <a:rPr lang="fr-FR" sz="2800" u="sng" dirty="0" smtClean="0"/>
              <a:t>Caractéristiques</a:t>
            </a:r>
          </a:p>
          <a:p>
            <a:pPr>
              <a:lnSpc>
                <a:spcPct val="140000"/>
              </a:lnSpc>
            </a:pPr>
            <a:r>
              <a:rPr lang="fr-CA" sz="2400" dirty="0" smtClean="0"/>
              <a:t>Les participants comme observateurs</a:t>
            </a:r>
          </a:p>
          <a:p>
            <a:pPr>
              <a:lnSpc>
                <a:spcPct val="140000"/>
              </a:lnSpc>
            </a:pPr>
            <a:r>
              <a:rPr lang="fr-CA" sz="2400" dirty="0" smtClean="0"/>
              <a:t>Le contenu verbal sert de proxy pour le contenu mental</a:t>
            </a:r>
          </a:p>
          <a:p>
            <a:pPr marL="114300" indent="0">
              <a:lnSpc>
                <a:spcPct val="140000"/>
              </a:lnSpc>
              <a:buNone/>
            </a:pPr>
            <a:r>
              <a:rPr lang="fr-CA" sz="2400" b="1" dirty="0" smtClean="0"/>
              <a:t>Avantages</a:t>
            </a:r>
          </a:p>
          <a:p>
            <a:pPr>
              <a:lnSpc>
                <a:spcPct val="140000"/>
              </a:lnSpc>
            </a:pPr>
            <a:r>
              <a:rPr lang="fr-CA" sz="2400" dirty="0" smtClean="0"/>
              <a:t>Accès aux représentations cognitives (pensées, croyances, attitudes, émotions)</a:t>
            </a:r>
          </a:p>
          <a:p>
            <a:pPr>
              <a:lnSpc>
                <a:spcPct val="140000"/>
              </a:lnSpc>
            </a:pPr>
            <a:r>
              <a:rPr lang="fr-CA" sz="2400" dirty="0" smtClean="0"/>
              <a:t>Accès au passé par les souvenirs rappelés</a:t>
            </a:r>
          </a:p>
          <a:p>
            <a:pPr marL="114300" indent="0">
              <a:lnSpc>
                <a:spcPct val="140000"/>
              </a:lnSpc>
              <a:buNone/>
            </a:pPr>
            <a:r>
              <a:rPr lang="fr-CA" sz="2400" b="1" dirty="0" smtClean="0"/>
              <a:t>Désavantages</a:t>
            </a:r>
          </a:p>
          <a:p>
            <a:pPr>
              <a:lnSpc>
                <a:spcPct val="140000"/>
              </a:lnSpc>
            </a:pPr>
            <a:r>
              <a:rPr lang="fr-CA" sz="2400" dirty="0" smtClean="0"/>
              <a:t>L’accès n’est qu’indirect</a:t>
            </a:r>
          </a:p>
          <a:p>
            <a:pPr>
              <a:lnSpc>
                <a:spcPct val="140000"/>
              </a:lnSpc>
            </a:pPr>
            <a:r>
              <a:rPr lang="fr-CA" sz="2400" dirty="0" smtClean="0"/>
              <a:t>Aucun observateur externe</a:t>
            </a:r>
          </a:p>
          <a:p>
            <a:pPr>
              <a:lnSpc>
                <a:spcPct val="140000"/>
              </a:lnSpc>
            </a:pPr>
            <a:r>
              <a:rPr lang="fr-CA" sz="2400" dirty="0" smtClean="0"/>
              <a:t>Les observateurs sont biaisés, peu informés et peu formés</a:t>
            </a:r>
          </a:p>
          <a:p>
            <a:pPr>
              <a:lnSpc>
                <a:spcPct val="140000"/>
              </a:lnSpc>
            </a:pPr>
            <a:r>
              <a:rPr lang="fr-CA" sz="2400" dirty="0" smtClean="0"/>
              <a:t>Il y a médiation obligée par la mémoire et/ou le jugement personnel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023" y="848722"/>
            <a:ext cx="1962476" cy="188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507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Les mesures individuelles subjectives</a:t>
            </a:r>
            <a:br>
              <a:rPr lang="fr-FR" sz="3200" dirty="0" smtClean="0"/>
            </a:br>
            <a:r>
              <a:rPr lang="fr-FR" sz="3200" i="1" dirty="0" smtClean="0"/>
              <a:t>Les mesures de contenu verbal</a:t>
            </a:r>
            <a:endParaRPr lang="fr-FR" sz="32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7893050" cy="4800600"/>
          </a:xfrm>
        </p:spPr>
        <p:txBody>
          <a:bodyPr>
            <a:normAutofit/>
          </a:bodyPr>
          <a:lstStyle/>
          <a:p>
            <a:pPr marL="114300" indent="0">
              <a:lnSpc>
                <a:spcPct val="140000"/>
              </a:lnSpc>
              <a:buNone/>
            </a:pPr>
            <a:r>
              <a:rPr lang="fr-FR" sz="2800" u="sng" dirty="0" smtClean="0"/>
              <a:t>Types de mesures de contenu verbal</a:t>
            </a:r>
          </a:p>
          <a:p>
            <a:pPr>
              <a:lnSpc>
                <a:spcPct val="140000"/>
              </a:lnSpc>
            </a:pPr>
            <a:r>
              <a:rPr lang="fr-CA" sz="2400" dirty="0" smtClean="0"/>
              <a:t>Les questions ouvertes </a:t>
            </a:r>
          </a:p>
          <a:p>
            <a:pPr>
              <a:lnSpc>
                <a:spcPct val="140000"/>
              </a:lnSpc>
            </a:pPr>
            <a:r>
              <a:rPr lang="fr-CA" sz="2400" dirty="0" smtClean="0"/>
              <a:t>Les questions fermées</a:t>
            </a:r>
          </a:p>
          <a:p>
            <a:pPr>
              <a:lnSpc>
                <a:spcPct val="140000"/>
              </a:lnSpc>
            </a:pPr>
            <a:r>
              <a:rPr lang="fr-CA" sz="2400" dirty="0" smtClean="0"/>
              <a:t>Les échelles auto-rapportées</a:t>
            </a:r>
          </a:p>
          <a:p>
            <a:pPr>
              <a:lnSpc>
                <a:spcPct val="140000"/>
              </a:lnSpc>
            </a:pPr>
            <a:r>
              <a:rPr lang="fr-CA" sz="2400" dirty="0" smtClean="0"/>
              <a:t>Les mesures à items multiples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631" y="4654917"/>
            <a:ext cx="3402707" cy="220308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219" y="4613319"/>
            <a:ext cx="2350400" cy="194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7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Éthique, déontologie et morale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fr-FR" sz="2400" b="1" i="1" dirty="0" smtClean="0">
              <a:cs typeface="Times" charset="0"/>
            </a:endParaRPr>
          </a:p>
          <a:p>
            <a:r>
              <a:rPr lang="fr-FR" sz="2400" b="1" i="1" dirty="0" smtClean="0">
                <a:cs typeface="Times" charset="0"/>
              </a:rPr>
              <a:t>Éthique</a:t>
            </a:r>
            <a:r>
              <a:rPr lang="fr-FR" sz="2400" b="1" i="1" dirty="0">
                <a:cs typeface="Times" charset="0"/>
              </a:rPr>
              <a:t> </a:t>
            </a:r>
            <a:r>
              <a:rPr lang="fr-FR" sz="2400" dirty="0">
                <a:cs typeface="Times" charset="0"/>
              </a:rPr>
              <a:t>: Branche de la philosophie qui étudie les fondements théoriques de la morale. </a:t>
            </a:r>
          </a:p>
          <a:p>
            <a:endParaRPr lang="fr-FR" sz="2400" dirty="0">
              <a:cs typeface="Times" charset="0"/>
            </a:endParaRPr>
          </a:p>
          <a:p>
            <a:r>
              <a:rPr lang="fr-FR" sz="2400" b="1" i="1" dirty="0">
                <a:solidFill>
                  <a:srgbClr val="2F2B20"/>
                </a:solidFill>
                <a:cs typeface="Times" charset="0"/>
              </a:rPr>
              <a:t>Déontologie</a:t>
            </a:r>
            <a:r>
              <a:rPr lang="fr-FR" sz="2400" b="1" i="1" dirty="0">
                <a:cs typeface="Times" charset="0"/>
              </a:rPr>
              <a:t> </a:t>
            </a:r>
            <a:r>
              <a:rPr lang="fr-FR" sz="2400" dirty="0">
                <a:cs typeface="Times" charset="0"/>
              </a:rPr>
              <a:t>: Ensemble des règles et des devoirs qui régissent une profession. </a:t>
            </a:r>
          </a:p>
          <a:p>
            <a:endParaRPr lang="fr-FR" sz="2400" dirty="0">
              <a:cs typeface="Times" charset="0"/>
            </a:endParaRPr>
          </a:p>
          <a:p>
            <a:r>
              <a:rPr lang="fr-FR" sz="2400" b="1" i="1" dirty="0">
                <a:solidFill>
                  <a:srgbClr val="2F2B20"/>
                </a:solidFill>
                <a:cs typeface="Times" charset="0"/>
              </a:rPr>
              <a:t>Morale</a:t>
            </a:r>
            <a:r>
              <a:rPr lang="fr-FR" sz="2400" b="1" i="1" dirty="0">
                <a:cs typeface="Times" charset="0"/>
              </a:rPr>
              <a:t> </a:t>
            </a:r>
            <a:r>
              <a:rPr lang="fr-FR" sz="2400" dirty="0">
                <a:cs typeface="Times" charset="0"/>
              </a:rPr>
              <a:t>: Ensemble des règles </a:t>
            </a:r>
            <a:r>
              <a:rPr lang="fr-FR" sz="2400" dirty="0" smtClean="0">
                <a:cs typeface="Times" charset="0"/>
              </a:rPr>
              <a:t>d</a:t>
            </a:r>
            <a:r>
              <a:rPr lang="fr-CA" sz="2400" dirty="0" smtClean="0">
                <a:cs typeface="Times" charset="0"/>
              </a:rPr>
              <a:t>’</a:t>
            </a:r>
            <a:r>
              <a:rPr lang="fr-FR" sz="2400" dirty="0" smtClean="0">
                <a:cs typeface="Times" charset="0"/>
              </a:rPr>
              <a:t>action </a:t>
            </a:r>
            <a:r>
              <a:rPr lang="fr-FR" sz="2400" dirty="0">
                <a:cs typeface="Times" charset="0"/>
              </a:rPr>
              <a:t>et des valeurs qui fonctionnent comme normes dans une culture. </a:t>
            </a:r>
          </a:p>
          <a:p>
            <a:pPr marL="114300" indent="0">
              <a:lnSpc>
                <a:spcPct val="140000"/>
              </a:lnSpc>
              <a:buNone/>
            </a:pPr>
            <a:endParaRPr lang="fr-FR" sz="2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32899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Les mesures individuelles subjectives</a:t>
            </a:r>
            <a:br>
              <a:rPr lang="fr-FR" sz="3200" dirty="0" smtClean="0"/>
            </a:br>
            <a:r>
              <a:rPr lang="fr-FR" sz="3200" i="1" dirty="0" smtClean="0"/>
              <a:t>Les mesures de contenu verbal</a:t>
            </a:r>
            <a:endParaRPr lang="fr-FR" sz="32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7893050" cy="4800600"/>
          </a:xfrm>
        </p:spPr>
        <p:txBody>
          <a:bodyPr>
            <a:normAutofit lnSpcReduction="10000"/>
          </a:bodyPr>
          <a:lstStyle/>
          <a:p>
            <a:pPr marL="114300" indent="0">
              <a:lnSpc>
                <a:spcPct val="140000"/>
              </a:lnSpc>
              <a:buNone/>
            </a:pPr>
            <a:r>
              <a:rPr lang="fr-FR" sz="2800" u="sng" dirty="0" smtClean="0"/>
              <a:t>Les questions ouvertes</a:t>
            </a:r>
            <a:endParaRPr lang="fr-CA" sz="2400" b="1" dirty="0" smtClean="0"/>
          </a:p>
          <a:p>
            <a:pPr>
              <a:lnSpc>
                <a:spcPct val="140000"/>
              </a:lnSpc>
            </a:pPr>
            <a:r>
              <a:rPr lang="fr-CA" sz="2400" dirty="0" smtClean="0"/>
              <a:t>Le contenu provient soit d’entrevues en face à face (</a:t>
            </a:r>
            <a:r>
              <a:rPr lang="fr-CA" sz="2000" dirty="0" smtClean="0"/>
              <a:t>dirigées, semi-dirigées, non-dirigées</a:t>
            </a:r>
            <a:r>
              <a:rPr lang="fr-CA" sz="2400" dirty="0" smtClean="0"/>
              <a:t>) ou de questions ouvertes dans un questionnaire. </a:t>
            </a:r>
          </a:p>
          <a:p>
            <a:pPr>
              <a:lnSpc>
                <a:spcPct val="140000"/>
              </a:lnSpc>
            </a:pPr>
            <a:r>
              <a:rPr lang="fr-CA" sz="2400" dirty="0" smtClean="0"/>
              <a:t>L’analyse du contenu verbal peut être quantitative ou qualitative (</a:t>
            </a:r>
            <a:r>
              <a:rPr lang="fr-CA" sz="2400" i="1" dirty="0" smtClean="0"/>
              <a:t>plus de précision lorsque nous aborderons l’analyse qualitative</a:t>
            </a:r>
            <a:r>
              <a:rPr lang="fr-CA" sz="2400" dirty="0" smtClean="0"/>
              <a:t>). </a:t>
            </a:r>
          </a:p>
          <a:p>
            <a:pPr>
              <a:lnSpc>
                <a:spcPct val="140000"/>
              </a:lnSpc>
            </a:pPr>
            <a:endParaRPr lang="fr-CA" sz="2400" dirty="0" smtClean="0"/>
          </a:p>
          <a:p>
            <a:pPr marL="114300" indent="0">
              <a:lnSpc>
                <a:spcPct val="140000"/>
              </a:lnSpc>
              <a:buNone/>
            </a:pPr>
            <a:r>
              <a:rPr lang="fr-CA" sz="2400" i="1" dirty="0" smtClean="0"/>
              <a:t>À quoi ressemblerait le partenaire idéal pour vous?</a:t>
            </a:r>
          </a:p>
        </p:txBody>
      </p:sp>
    </p:spTree>
    <p:extLst>
      <p:ext uri="{BB962C8B-B14F-4D97-AF65-F5344CB8AC3E}">
        <p14:creationId xmlns:p14="http://schemas.microsoft.com/office/powerpoint/2010/main" val="26089243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Les mesures individuelles subjectives</a:t>
            </a:r>
            <a:br>
              <a:rPr lang="fr-FR" sz="3200" dirty="0" smtClean="0"/>
            </a:br>
            <a:r>
              <a:rPr lang="fr-FR" sz="3200" i="1" dirty="0" smtClean="0"/>
              <a:t>Les mesures de contenu verbal</a:t>
            </a:r>
            <a:endParaRPr lang="fr-FR" sz="32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7893050" cy="4800600"/>
          </a:xfrm>
        </p:spPr>
        <p:txBody>
          <a:bodyPr>
            <a:normAutofit fontScale="92500" lnSpcReduction="20000"/>
          </a:bodyPr>
          <a:lstStyle/>
          <a:p>
            <a:pPr marL="114300" indent="0">
              <a:lnSpc>
                <a:spcPct val="140000"/>
              </a:lnSpc>
              <a:buNone/>
            </a:pPr>
            <a:r>
              <a:rPr lang="fr-FR" sz="2800" u="sng" dirty="0" smtClean="0"/>
              <a:t>Les questions fermées</a:t>
            </a:r>
            <a:endParaRPr lang="fr-CA" sz="2400" dirty="0" smtClean="0"/>
          </a:p>
          <a:p>
            <a:pPr>
              <a:lnSpc>
                <a:spcPct val="140000"/>
              </a:lnSpc>
            </a:pPr>
            <a:r>
              <a:rPr lang="fr-CA" sz="2400" dirty="0" smtClean="0"/>
              <a:t>Ces questions restreignent les choix de réponse, ce qui facilite la comparaison et l’analyse. </a:t>
            </a:r>
          </a:p>
          <a:p>
            <a:pPr>
              <a:lnSpc>
                <a:spcPct val="140000"/>
              </a:lnSpc>
            </a:pPr>
            <a:r>
              <a:rPr lang="fr-CA" sz="2400" dirty="0" smtClean="0"/>
              <a:t>Par contre, elles ne permettent pas la capture de réponses non-planifiées. </a:t>
            </a:r>
          </a:p>
          <a:p>
            <a:pPr>
              <a:lnSpc>
                <a:spcPct val="140000"/>
              </a:lnSpc>
            </a:pPr>
            <a:endParaRPr lang="fr-CA" sz="2400" dirty="0" smtClean="0"/>
          </a:p>
          <a:p>
            <a:pPr marL="114300" indent="0">
              <a:lnSpc>
                <a:spcPct val="140000"/>
              </a:lnSpc>
              <a:buNone/>
            </a:pPr>
            <a:r>
              <a:rPr lang="fr-CA" sz="2400" i="1" dirty="0" smtClean="0"/>
              <a:t>Vous considéré comme étant: (a) hétérosexuel, (b) bisexuel, (c) homosexuel, ou (d) je ne sais pas?</a:t>
            </a:r>
          </a:p>
          <a:p>
            <a:pPr marL="114300" indent="0">
              <a:lnSpc>
                <a:spcPct val="140000"/>
              </a:lnSpc>
              <a:buNone/>
            </a:pPr>
            <a:r>
              <a:rPr lang="fr-CA" sz="2400" i="1" dirty="0" smtClean="0"/>
              <a:t>Combien de partenaires sexuels avez-vous eu durant les derniers 12 mois?</a:t>
            </a:r>
          </a:p>
          <a:p>
            <a:pPr marL="114300" indent="0">
              <a:lnSpc>
                <a:spcPct val="140000"/>
              </a:lnSpc>
              <a:buNone/>
            </a:pPr>
            <a:endParaRPr lang="fr-CA" sz="2400" dirty="0" smtClean="0"/>
          </a:p>
        </p:txBody>
      </p:sp>
    </p:spTree>
    <p:extLst>
      <p:ext uri="{BB962C8B-B14F-4D97-AF65-F5344CB8AC3E}">
        <p14:creationId xmlns:p14="http://schemas.microsoft.com/office/powerpoint/2010/main" val="2263188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Les mesures individuelles subjectives</a:t>
            </a:r>
            <a:br>
              <a:rPr lang="fr-FR" sz="3200" dirty="0" smtClean="0"/>
            </a:br>
            <a:r>
              <a:rPr lang="fr-FR" sz="3200" i="1" dirty="0" smtClean="0"/>
              <a:t>Les mesures de contenu verbal</a:t>
            </a:r>
            <a:endParaRPr lang="fr-FR" sz="32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7893050" cy="4800600"/>
          </a:xfrm>
        </p:spPr>
        <p:txBody>
          <a:bodyPr>
            <a:normAutofit/>
          </a:bodyPr>
          <a:lstStyle/>
          <a:p>
            <a:pPr marL="114300" indent="0">
              <a:lnSpc>
                <a:spcPct val="140000"/>
              </a:lnSpc>
              <a:buNone/>
            </a:pPr>
            <a:r>
              <a:rPr lang="fr-FR" sz="2800" u="sng" dirty="0" smtClean="0"/>
              <a:t>Les échelles auto-rapportées</a:t>
            </a:r>
            <a:endParaRPr lang="fr-CA" sz="2400" dirty="0" smtClean="0"/>
          </a:p>
          <a:p>
            <a:pPr marL="114300" indent="0">
              <a:lnSpc>
                <a:spcPct val="140000"/>
              </a:lnSpc>
              <a:buNone/>
            </a:pPr>
            <a:r>
              <a:rPr lang="fr-CA" sz="2400" b="1" dirty="0" smtClean="0"/>
              <a:t>Échelle de </a:t>
            </a:r>
            <a:r>
              <a:rPr lang="fr-CA" sz="2400" b="1" dirty="0" err="1" smtClean="0"/>
              <a:t>Likert</a:t>
            </a:r>
            <a:endParaRPr lang="fr-CA" sz="2400" b="1" dirty="0" smtClean="0"/>
          </a:p>
          <a:p>
            <a:pPr>
              <a:lnSpc>
                <a:spcPct val="140000"/>
              </a:lnSpc>
            </a:pPr>
            <a:r>
              <a:rPr lang="fr-CA" sz="2400" dirty="0" smtClean="0"/>
              <a:t>Énoncé de forme déclarative suivi de 4 à 7 choix de réponse représentant différents degrés d’accord.</a:t>
            </a:r>
          </a:p>
          <a:p>
            <a:pPr marL="114300" indent="0">
              <a:lnSpc>
                <a:spcPct val="140000"/>
              </a:lnSpc>
              <a:buNone/>
            </a:pPr>
            <a:r>
              <a:rPr lang="fr-CA" sz="2400" i="1" dirty="0" smtClean="0"/>
              <a:t>Je suis satisfait sexuellement de ma relation actuelle.</a:t>
            </a:r>
          </a:p>
          <a:p>
            <a:pPr marL="571500" indent="-457200">
              <a:lnSpc>
                <a:spcPct val="90000"/>
              </a:lnSpc>
              <a:buAutoNum type="alphaLcParenR"/>
            </a:pPr>
            <a:r>
              <a:rPr lang="fr-CA" i="1" dirty="0" smtClean="0"/>
              <a:t>Fortement en accord</a:t>
            </a:r>
          </a:p>
          <a:p>
            <a:pPr marL="571500" indent="-457200">
              <a:lnSpc>
                <a:spcPct val="90000"/>
              </a:lnSpc>
              <a:buAutoNum type="alphaLcParenR"/>
            </a:pPr>
            <a:r>
              <a:rPr lang="fr-CA" i="1" dirty="0" smtClean="0"/>
              <a:t>En accord</a:t>
            </a:r>
          </a:p>
          <a:p>
            <a:pPr marL="571500" indent="-457200">
              <a:lnSpc>
                <a:spcPct val="90000"/>
              </a:lnSpc>
              <a:buAutoNum type="alphaLcParenR"/>
            </a:pPr>
            <a:r>
              <a:rPr lang="fr-CA" i="1" dirty="0" smtClean="0"/>
              <a:t>Indécis</a:t>
            </a:r>
          </a:p>
          <a:p>
            <a:pPr marL="571500" indent="-457200">
              <a:lnSpc>
                <a:spcPct val="90000"/>
              </a:lnSpc>
              <a:buAutoNum type="alphaLcParenR"/>
            </a:pPr>
            <a:r>
              <a:rPr lang="fr-CA" i="1" dirty="0" smtClean="0"/>
              <a:t>En désaccord</a:t>
            </a:r>
          </a:p>
          <a:p>
            <a:pPr marL="571500" indent="-457200">
              <a:lnSpc>
                <a:spcPct val="90000"/>
              </a:lnSpc>
              <a:buAutoNum type="alphaLcParenR"/>
            </a:pPr>
            <a:r>
              <a:rPr lang="fr-CA" i="1" dirty="0" smtClean="0"/>
              <a:t>Fortement en désaccord</a:t>
            </a:r>
          </a:p>
          <a:p>
            <a:pPr>
              <a:lnSpc>
                <a:spcPct val="140000"/>
              </a:lnSpc>
            </a:pPr>
            <a:endParaRPr lang="fr-CA" sz="2400" dirty="0" smtClean="0"/>
          </a:p>
          <a:p>
            <a:pPr>
              <a:lnSpc>
                <a:spcPct val="140000"/>
              </a:lnSpc>
            </a:pPr>
            <a:endParaRPr lang="fr-CA" sz="2400" i="1" dirty="0" smtClean="0"/>
          </a:p>
          <a:p>
            <a:pPr marL="114300" indent="0">
              <a:lnSpc>
                <a:spcPct val="140000"/>
              </a:lnSpc>
              <a:buNone/>
            </a:pPr>
            <a:endParaRPr lang="fr-CA" sz="2400" dirty="0" smtClean="0"/>
          </a:p>
        </p:txBody>
      </p:sp>
    </p:spTree>
    <p:extLst>
      <p:ext uri="{BB962C8B-B14F-4D97-AF65-F5344CB8AC3E}">
        <p14:creationId xmlns:p14="http://schemas.microsoft.com/office/powerpoint/2010/main" val="28904922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Les mesures individuelles subjectives</a:t>
            </a:r>
            <a:br>
              <a:rPr lang="fr-FR" sz="3200" dirty="0" smtClean="0"/>
            </a:br>
            <a:r>
              <a:rPr lang="fr-FR" sz="3200" i="1" dirty="0" smtClean="0"/>
              <a:t>Les mesures de contenu verbal</a:t>
            </a:r>
            <a:endParaRPr lang="fr-FR" sz="32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7893050" cy="4800600"/>
          </a:xfrm>
        </p:spPr>
        <p:txBody>
          <a:bodyPr>
            <a:normAutofit/>
          </a:bodyPr>
          <a:lstStyle/>
          <a:p>
            <a:pPr marL="114300" indent="0">
              <a:lnSpc>
                <a:spcPct val="140000"/>
              </a:lnSpc>
              <a:buNone/>
            </a:pPr>
            <a:r>
              <a:rPr lang="fr-FR" sz="2800" u="sng" dirty="0" smtClean="0"/>
              <a:t>Les échelles auto-rapportées</a:t>
            </a:r>
            <a:endParaRPr lang="fr-CA" sz="2400" dirty="0" smtClean="0"/>
          </a:p>
          <a:p>
            <a:pPr marL="114300" indent="0">
              <a:lnSpc>
                <a:spcPct val="140000"/>
              </a:lnSpc>
              <a:buNone/>
            </a:pPr>
            <a:r>
              <a:rPr lang="fr-CA" sz="2400" b="1" dirty="0" smtClean="0"/>
              <a:t>Échelle de </a:t>
            </a:r>
            <a:r>
              <a:rPr lang="fr-CA" sz="2400" b="1" dirty="0" err="1" smtClean="0"/>
              <a:t>Likert</a:t>
            </a:r>
            <a:r>
              <a:rPr lang="fr-CA" sz="2400" b="1" dirty="0" smtClean="0"/>
              <a:t> (variations)</a:t>
            </a:r>
          </a:p>
          <a:p>
            <a:pPr>
              <a:lnSpc>
                <a:spcPct val="140000"/>
              </a:lnSpc>
            </a:pPr>
            <a:r>
              <a:rPr lang="fr-CA" sz="2400" dirty="0" smtClean="0"/>
              <a:t>Échelle de jamais à toujours</a:t>
            </a:r>
          </a:p>
          <a:p>
            <a:pPr>
              <a:lnSpc>
                <a:spcPct val="140000"/>
              </a:lnSpc>
            </a:pPr>
            <a:r>
              <a:rPr lang="fr-CA" sz="2400" dirty="0" smtClean="0"/>
              <a:t>Échelle de pas du tout à énormément</a:t>
            </a:r>
          </a:p>
          <a:p>
            <a:pPr>
              <a:lnSpc>
                <a:spcPct val="140000"/>
              </a:lnSpc>
            </a:pPr>
            <a:endParaRPr lang="fr-CA" sz="2400" dirty="0"/>
          </a:p>
          <a:p>
            <a:pPr marL="114300" indent="0">
              <a:lnSpc>
                <a:spcPct val="140000"/>
              </a:lnSpc>
              <a:buNone/>
            </a:pPr>
            <a:r>
              <a:rPr lang="fr-CA" sz="2400" dirty="0" smtClean="0"/>
              <a:t>Important: Présence ou non d’un point milieu. </a:t>
            </a:r>
          </a:p>
          <a:p>
            <a:pPr>
              <a:lnSpc>
                <a:spcPct val="140000"/>
              </a:lnSpc>
            </a:pPr>
            <a:endParaRPr lang="fr-CA" sz="2400" dirty="0" smtClean="0"/>
          </a:p>
          <a:p>
            <a:pPr marL="114300" indent="0">
              <a:lnSpc>
                <a:spcPct val="140000"/>
              </a:lnSpc>
              <a:buNone/>
            </a:pPr>
            <a:endParaRPr lang="fr-CA" i="1" dirty="0" smtClean="0"/>
          </a:p>
          <a:p>
            <a:pPr>
              <a:lnSpc>
                <a:spcPct val="140000"/>
              </a:lnSpc>
            </a:pPr>
            <a:endParaRPr lang="fr-CA" sz="2400" dirty="0" smtClean="0"/>
          </a:p>
          <a:p>
            <a:pPr>
              <a:lnSpc>
                <a:spcPct val="140000"/>
              </a:lnSpc>
            </a:pPr>
            <a:endParaRPr lang="fr-CA" sz="2400" i="1" dirty="0" smtClean="0"/>
          </a:p>
          <a:p>
            <a:pPr marL="114300" indent="0">
              <a:lnSpc>
                <a:spcPct val="140000"/>
              </a:lnSpc>
              <a:buNone/>
            </a:pPr>
            <a:endParaRPr lang="fr-CA" sz="2400" dirty="0" smtClean="0"/>
          </a:p>
        </p:txBody>
      </p:sp>
    </p:spTree>
    <p:extLst>
      <p:ext uri="{BB962C8B-B14F-4D97-AF65-F5344CB8AC3E}">
        <p14:creationId xmlns:p14="http://schemas.microsoft.com/office/powerpoint/2010/main" val="14418487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Les mesures individuelles subjectives</a:t>
            </a:r>
            <a:br>
              <a:rPr lang="fr-FR" sz="3200" dirty="0" smtClean="0"/>
            </a:br>
            <a:r>
              <a:rPr lang="fr-FR" sz="3200" i="1" dirty="0" smtClean="0"/>
              <a:t>Les mesures de contenu verbal</a:t>
            </a:r>
            <a:endParaRPr lang="fr-FR" sz="32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7893050" cy="4800600"/>
          </a:xfrm>
        </p:spPr>
        <p:txBody>
          <a:bodyPr>
            <a:normAutofit/>
          </a:bodyPr>
          <a:lstStyle/>
          <a:p>
            <a:pPr marL="114300" indent="0">
              <a:lnSpc>
                <a:spcPct val="140000"/>
              </a:lnSpc>
              <a:buNone/>
            </a:pPr>
            <a:r>
              <a:rPr lang="fr-FR" sz="2800" u="sng" dirty="0" smtClean="0"/>
              <a:t>Les échelles auto-rapportées</a:t>
            </a:r>
            <a:endParaRPr lang="fr-CA" sz="2400" dirty="0" smtClean="0"/>
          </a:p>
          <a:p>
            <a:pPr marL="114300" indent="0">
              <a:lnSpc>
                <a:spcPct val="140000"/>
              </a:lnSpc>
              <a:buNone/>
            </a:pPr>
            <a:r>
              <a:rPr lang="fr-CA" sz="2400" b="1" dirty="0" smtClean="0"/>
              <a:t>Échelle par différentiateur sémantique</a:t>
            </a:r>
          </a:p>
          <a:p>
            <a:pPr marL="114300" indent="0">
              <a:lnSpc>
                <a:spcPct val="140000"/>
              </a:lnSpc>
              <a:buNone/>
            </a:pPr>
            <a:r>
              <a:rPr lang="fr-CA" sz="2400" i="1" dirty="0" smtClean="0"/>
              <a:t>Je suis attiré sexuellement par:</a:t>
            </a:r>
            <a:br>
              <a:rPr lang="fr-CA" sz="2400" i="1" dirty="0" smtClean="0"/>
            </a:br>
            <a:r>
              <a:rPr lang="fr-CA" sz="2400" i="1" dirty="0" smtClean="0"/>
              <a:t>Les femmes  1  2  3  4  5  6  7  Les hommes</a:t>
            </a:r>
          </a:p>
          <a:p>
            <a:pPr marL="114300" indent="0">
              <a:lnSpc>
                <a:spcPct val="140000"/>
              </a:lnSpc>
              <a:buNone/>
            </a:pPr>
            <a:endParaRPr lang="fr-CA" sz="2400" b="1" dirty="0" smtClean="0"/>
          </a:p>
          <a:p>
            <a:pPr marL="114300" indent="0">
              <a:lnSpc>
                <a:spcPct val="140000"/>
              </a:lnSpc>
              <a:buNone/>
            </a:pPr>
            <a:r>
              <a:rPr lang="fr-CA" sz="2400" b="1" dirty="0" smtClean="0"/>
              <a:t>Échelle par analogie visuelle</a:t>
            </a:r>
            <a:endParaRPr lang="fr-CA" sz="2400" b="1" dirty="0"/>
          </a:p>
          <a:p>
            <a:pPr marL="114300" indent="0">
              <a:lnSpc>
                <a:spcPct val="140000"/>
              </a:lnSpc>
              <a:buNone/>
            </a:pPr>
            <a:r>
              <a:rPr lang="fr-CA" sz="2400" i="1" dirty="0" smtClean="0"/>
              <a:t>Je suis attiré sexuellement par:</a:t>
            </a:r>
          </a:p>
          <a:p>
            <a:pPr marL="114300" indent="0">
              <a:lnSpc>
                <a:spcPct val="140000"/>
              </a:lnSpc>
              <a:buNone/>
            </a:pPr>
            <a:r>
              <a:rPr lang="fr-CA" sz="2400" i="1" dirty="0" smtClean="0"/>
              <a:t>Les femmes _______________ Les hommes</a:t>
            </a:r>
          </a:p>
          <a:p>
            <a:pPr marL="114300" indent="0">
              <a:lnSpc>
                <a:spcPct val="140000"/>
              </a:lnSpc>
              <a:buNone/>
            </a:pPr>
            <a:endParaRPr lang="fr-CA" sz="2400" dirty="0" smtClean="0"/>
          </a:p>
        </p:txBody>
      </p:sp>
    </p:spTree>
    <p:extLst>
      <p:ext uri="{BB962C8B-B14F-4D97-AF65-F5344CB8AC3E}">
        <p14:creationId xmlns:p14="http://schemas.microsoft.com/office/powerpoint/2010/main" val="12662548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Les mesures individuelles subjectives</a:t>
            </a:r>
            <a:br>
              <a:rPr lang="fr-FR" sz="3200" dirty="0" smtClean="0"/>
            </a:br>
            <a:r>
              <a:rPr lang="fr-FR" sz="3200" i="1" dirty="0" smtClean="0"/>
              <a:t>Les mesures de contenu verbal</a:t>
            </a:r>
            <a:endParaRPr lang="fr-FR" sz="3200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06" y="1597705"/>
            <a:ext cx="7230879" cy="467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548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Les mesures individuelles subjectives</a:t>
            </a:r>
            <a:br>
              <a:rPr lang="fr-FR" sz="3200" dirty="0" smtClean="0"/>
            </a:br>
            <a:r>
              <a:rPr lang="fr-FR" sz="3200" i="1" dirty="0" smtClean="0"/>
              <a:t>Les mesures de contenu verbal</a:t>
            </a:r>
            <a:endParaRPr lang="fr-FR" sz="32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7893050" cy="4800600"/>
          </a:xfrm>
        </p:spPr>
        <p:txBody>
          <a:bodyPr>
            <a:normAutofit fontScale="92500" lnSpcReduction="10000"/>
          </a:bodyPr>
          <a:lstStyle/>
          <a:p>
            <a:pPr marL="114300" indent="0">
              <a:lnSpc>
                <a:spcPct val="140000"/>
              </a:lnSpc>
              <a:buNone/>
            </a:pPr>
            <a:r>
              <a:rPr lang="fr-FR" sz="2800" u="sng" dirty="0" smtClean="0"/>
              <a:t>Les échelles auto-rapportées</a:t>
            </a:r>
            <a:endParaRPr lang="fr-CA" sz="2400" dirty="0" smtClean="0"/>
          </a:p>
          <a:p>
            <a:pPr marL="114300" indent="0">
              <a:lnSpc>
                <a:spcPct val="140000"/>
              </a:lnSpc>
              <a:buNone/>
            </a:pPr>
            <a:r>
              <a:rPr lang="fr-CA" sz="2400" b="1" dirty="0" smtClean="0"/>
              <a:t>Échelle du </a:t>
            </a:r>
            <a:r>
              <a:rPr lang="fr-CA" sz="2400" b="1" dirty="0" err="1" smtClean="0"/>
              <a:t>Guttman</a:t>
            </a:r>
            <a:r>
              <a:rPr lang="fr-CA" sz="2400" b="1" dirty="0" smtClean="0"/>
              <a:t> (cumulative)</a:t>
            </a:r>
          </a:p>
          <a:p>
            <a:pPr marL="114300" indent="0">
              <a:lnSpc>
                <a:spcPct val="140000"/>
              </a:lnSpc>
              <a:buNone/>
            </a:pPr>
            <a:r>
              <a:rPr lang="fr-CA" sz="2400" i="1" dirty="0" smtClean="0"/>
              <a:t>Are </a:t>
            </a:r>
            <a:r>
              <a:rPr lang="fr-CA" sz="2400" i="1" dirty="0" err="1"/>
              <a:t>you</a:t>
            </a:r>
            <a:r>
              <a:rPr lang="fr-CA" sz="2400" i="1" dirty="0"/>
              <a:t> </a:t>
            </a:r>
            <a:r>
              <a:rPr lang="fr-CA" sz="2400" i="1" dirty="0" err="1"/>
              <a:t>hoping</a:t>
            </a:r>
            <a:r>
              <a:rPr lang="fr-CA" sz="2400" i="1" dirty="0"/>
              <a:t> to have a sexy </a:t>
            </a:r>
            <a:r>
              <a:rPr lang="fr-CA" sz="2400" i="1" dirty="0" err="1"/>
              <a:t>encounter</a:t>
            </a:r>
            <a:r>
              <a:rPr lang="fr-CA" sz="2400" i="1" dirty="0"/>
              <a:t> </a:t>
            </a:r>
            <a:r>
              <a:rPr lang="fr-CA" sz="2400" i="1" dirty="0" err="1"/>
              <a:t>with</a:t>
            </a:r>
            <a:r>
              <a:rPr lang="fr-CA" sz="2400" i="1" dirty="0"/>
              <a:t> </a:t>
            </a:r>
            <a:r>
              <a:rPr lang="fr-CA" sz="2400" i="1" dirty="0" err="1"/>
              <a:t>someone</a:t>
            </a:r>
            <a:r>
              <a:rPr lang="fr-CA" sz="2400" i="1" dirty="0"/>
              <a:t> </a:t>
            </a:r>
            <a:r>
              <a:rPr lang="fr-CA" sz="2400" i="1" dirty="0" err="1"/>
              <a:t>you</a:t>
            </a:r>
            <a:r>
              <a:rPr lang="fr-CA" sz="2400" i="1" dirty="0"/>
              <a:t> </a:t>
            </a:r>
            <a:r>
              <a:rPr lang="fr-CA" sz="2400" i="1" dirty="0" err="1"/>
              <a:t>meet</a:t>
            </a:r>
            <a:r>
              <a:rPr lang="fr-CA" sz="2400" i="1" dirty="0"/>
              <a:t> </a:t>
            </a:r>
            <a:r>
              <a:rPr lang="fr-CA" sz="2400" i="1" dirty="0" err="1"/>
              <a:t>at</a:t>
            </a:r>
            <a:r>
              <a:rPr lang="fr-CA" sz="2400" i="1" dirty="0"/>
              <a:t> </a:t>
            </a:r>
            <a:r>
              <a:rPr lang="fr-CA" sz="2400" i="1" dirty="0" err="1"/>
              <a:t>Burning</a:t>
            </a:r>
            <a:r>
              <a:rPr lang="fr-CA" sz="2400" i="1" dirty="0"/>
              <a:t> Man </a:t>
            </a:r>
            <a:r>
              <a:rPr lang="fr-CA" sz="2400" i="1" dirty="0" err="1"/>
              <a:t>this</a:t>
            </a:r>
            <a:r>
              <a:rPr lang="fr-CA" sz="2400" i="1" dirty="0"/>
              <a:t> </a:t>
            </a:r>
            <a:r>
              <a:rPr lang="fr-CA" sz="2400" i="1" dirty="0" err="1"/>
              <a:t>year</a:t>
            </a:r>
            <a:r>
              <a:rPr lang="fr-CA" sz="2400" i="1" dirty="0"/>
              <a:t>? check the best </a:t>
            </a:r>
            <a:r>
              <a:rPr lang="fr-CA" sz="2400" i="1" dirty="0" err="1"/>
              <a:t>answer</a:t>
            </a:r>
            <a:r>
              <a:rPr lang="fr-CA" sz="2400" i="1" dirty="0"/>
              <a:t> </a:t>
            </a:r>
          </a:p>
          <a:p>
            <a:pPr marL="114300" indent="0">
              <a:lnSpc>
                <a:spcPct val="140000"/>
              </a:lnSpc>
              <a:buNone/>
            </a:pPr>
            <a:r>
              <a:rPr lang="fr-CA" sz="2400" i="1" dirty="0" smtClean="0"/>
              <a:t>1. </a:t>
            </a:r>
            <a:r>
              <a:rPr lang="fr-CA" sz="2400" i="1" dirty="0"/>
              <a:t>No. I </a:t>
            </a:r>
            <a:r>
              <a:rPr lang="fr-CA" sz="2400" i="1" dirty="0" err="1"/>
              <a:t>am</a:t>
            </a:r>
            <a:r>
              <a:rPr lang="fr-CA" sz="2400" i="1" dirty="0"/>
              <a:t> not </a:t>
            </a:r>
            <a:r>
              <a:rPr lang="fr-CA" sz="2400" i="1" dirty="0" err="1"/>
              <a:t>into</a:t>
            </a:r>
            <a:r>
              <a:rPr lang="fr-CA" sz="2400" i="1" dirty="0"/>
              <a:t> </a:t>
            </a:r>
            <a:r>
              <a:rPr lang="fr-CA" sz="2400" i="1" dirty="0" err="1"/>
              <a:t>that</a:t>
            </a:r>
            <a:r>
              <a:rPr lang="fr-CA" sz="2400" i="1" dirty="0"/>
              <a:t> sort of </a:t>
            </a:r>
            <a:r>
              <a:rPr lang="fr-CA" sz="2400" i="1" dirty="0" err="1"/>
              <a:t>thing</a:t>
            </a:r>
            <a:r>
              <a:rPr lang="fr-CA" sz="2400" i="1" dirty="0"/>
              <a:t>. </a:t>
            </a:r>
          </a:p>
          <a:p>
            <a:pPr marL="114300" indent="0">
              <a:lnSpc>
                <a:spcPct val="140000"/>
              </a:lnSpc>
              <a:buNone/>
            </a:pPr>
            <a:r>
              <a:rPr lang="fr-CA" sz="2400" i="1" dirty="0" smtClean="0"/>
              <a:t>2. It </a:t>
            </a:r>
            <a:r>
              <a:rPr lang="fr-CA" sz="2400" i="1" dirty="0" err="1"/>
              <a:t>sounds</a:t>
            </a:r>
            <a:r>
              <a:rPr lang="fr-CA" sz="2400" i="1" dirty="0"/>
              <a:t> fun, but I </a:t>
            </a:r>
            <a:r>
              <a:rPr lang="fr-CA" sz="2400" i="1" dirty="0" err="1"/>
              <a:t>am</a:t>
            </a:r>
            <a:r>
              <a:rPr lang="fr-CA" sz="2400" i="1" dirty="0"/>
              <a:t> in a </a:t>
            </a:r>
            <a:r>
              <a:rPr lang="fr-CA" sz="2400" i="1" dirty="0" err="1"/>
              <a:t>committed</a:t>
            </a:r>
            <a:r>
              <a:rPr lang="fr-CA" sz="2400" i="1" dirty="0"/>
              <a:t> </a:t>
            </a:r>
            <a:r>
              <a:rPr lang="fr-CA" sz="2400" i="1" dirty="0" err="1"/>
              <a:t>relationship</a:t>
            </a:r>
            <a:r>
              <a:rPr lang="fr-CA" sz="2400" i="1" dirty="0"/>
              <a:t>. </a:t>
            </a:r>
          </a:p>
          <a:p>
            <a:pPr marL="114300" indent="0">
              <a:lnSpc>
                <a:spcPct val="140000"/>
              </a:lnSpc>
              <a:buNone/>
            </a:pPr>
            <a:r>
              <a:rPr lang="fr-CA" sz="2400" i="1" dirty="0" smtClean="0"/>
              <a:t>3. Sure</a:t>
            </a:r>
            <a:r>
              <a:rPr lang="fr-CA" sz="2400" i="1" dirty="0"/>
              <a:t>. If the </a:t>
            </a:r>
            <a:r>
              <a:rPr lang="fr-CA" sz="2400" i="1" dirty="0" err="1"/>
              <a:t>opportunity</a:t>
            </a:r>
            <a:r>
              <a:rPr lang="fr-CA" sz="2400" i="1" dirty="0"/>
              <a:t> arises. </a:t>
            </a:r>
          </a:p>
          <a:p>
            <a:pPr marL="114300" indent="0">
              <a:lnSpc>
                <a:spcPct val="140000"/>
              </a:lnSpc>
              <a:buNone/>
            </a:pPr>
            <a:r>
              <a:rPr lang="fr-CA" sz="2400" i="1" dirty="0" smtClean="0"/>
              <a:t>4. </a:t>
            </a:r>
            <a:r>
              <a:rPr lang="fr-CA" sz="2400" i="1" dirty="0" err="1" smtClean="0"/>
              <a:t>Yes</a:t>
            </a:r>
            <a:r>
              <a:rPr lang="fr-CA" sz="2400" i="1" dirty="0"/>
              <a:t>. It </a:t>
            </a:r>
            <a:r>
              <a:rPr lang="fr-CA" sz="2400" i="1" dirty="0" err="1"/>
              <a:t>is</a:t>
            </a:r>
            <a:r>
              <a:rPr lang="fr-CA" sz="2400" i="1" dirty="0"/>
              <a:t> a top </a:t>
            </a:r>
            <a:r>
              <a:rPr lang="fr-CA" sz="2400" i="1" dirty="0" err="1"/>
              <a:t>priority</a:t>
            </a:r>
            <a:r>
              <a:rPr lang="fr-CA" sz="2400" i="1" dirty="0"/>
              <a:t> </a:t>
            </a:r>
            <a:r>
              <a:rPr lang="fr-CA" sz="2400" i="1" dirty="0" err="1"/>
              <a:t>while</a:t>
            </a:r>
            <a:r>
              <a:rPr lang="fr-CA" sz="2400" i="1" dirty="0"/>
              <a:t> I </a:t>
            </a:r>
            <a:r>
              <a:rPr lang="fr-CA" sz="2400" i="1" dirty="0" err="1"/>
              <a:t>am</a:t>
            </a:r>
            <a:r>
              <a:rPr lang="fr-CA" sz="2400" i="1" dirty="0"/>
              <a:t> </a:t>
            </a:r>
            <a:r>
              <a:rPr lang="fr-CA" sz="2400" i="1" dirty="0" err="1"/>
              <a:t>here</a:t>
            </a:r>
            <a:r>
              <a:rPr lang="fr-CA" sz="2400" i="1" dirty="0"/>
              <a:t>. </a:t>
            </a:r>
          </a:p>
          <a:p>
            <a:pPr marL="114300" indent="0">
              <a:lnSpc>
                <a:spcPct val="140000"/>
              </a:lnSpc>
              <a:buNone/>
            </a:pPr>
            <a:r>
              <a:rPr lang="fr-CA" sz="2400" i="1" dirty="0" smtClean="0"/>
              <a:t>5. I </a:t>
            </a:r>
            <a:r>
              <a:rPr lang="fr-CA" sz="2400" i="1" dirty="0"/>
              <a:t>have </a:t>
            </a:r>
            <a:r>
              <a:rPr lang="fr-CA" sz="2400" i="1" dirty="0" err="1"/>
              <a:t>already</a:t>
            </a:r>
            <a:r>
              <a:rPr lang="fr-CA" sz="2400" i="1" dirty="0"/>
              <a:t> </a:t>
            </a:r>
            <a:r>
              <a:rPr lang="fr-CA" sz="2400" i="1" dirty="0" err="1"/>
              <a:t>had</a:t>
            </a:r>
            <a:r>
              <a:rPr lang="fr-CA" sz="2400" i="1" dirty="0"/>
              <a:t> a sexy </a:t>
            </a:r>
            <a:r>
              <a:rPr lang="fr-CA" sz="2400" i="1" dirty="0" err="1"/>
              <a:t>encounter</a:t>
            </a:r>
            <a:r>
              <a:rPr lang="fr-CA" sz="2400" i="1" dirty="0"/>
              <a:t> </a:t>
            </a:r>
            <a:r>
              <a:rPr lang="fr-CA" sz="2400" i="1" dirty="0" err="1"/>
              <a:t>this</a:t>
            </a:r>
            <a:r>
              <a:rPr lang="fr-CA" sz="2400" i="1" dirty="0"/>
              <a:t> </a:t>
            </a:r>
            <a:r>
              <a:rPr lang="fr-CA" sz="2400" i="1" dirty="0" err="1"/>
              <a:t>year</a:t>
            </a:r>
            <a:r>
              <a:rPr lang="fr-CA" sz="2400" i="1" dirty="0"/>
              <a:t>. </a:t>
            </a:r>
          </a:p>
          <a:p>
            <a:pPr marL="114300" indent="0">
              <a:lnSpc>
                <a:spcPct val="140000"/>
              </a:lnSpc>
              <a:buNone/>
            </a:pPr>
            <a:endParaRPr lang="fr-CA" sz="2400" i="1" dirty="0" smtClean="0"/>
          </a:p>
          <a:p>
            <a:pPr marL="114300" indent="0">
              <a:lnSpc>
                <a:spcPct val="140000"/>
              </a:lnSpc>
              <a:buNone/>
            </a:pPr>
            <a:endParaRPr lang="fr-CA" sz="2400" dirty="0" smtClean="0"/>
          </a:p>
        </p:txBody>
      </p:sp>
    </p:spTree>
    <p:extLst>
      <p:ext uri="{BB962C8B-B14F-4D97-AF65-F5344CB8AC3E}">
        <p14:creationId xmlns:p14="http://schemas.microsoft.com/office/powerpoint/2010/main" val="24346176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Les mesures individuelles subjectives</a:t>
            </a:r>
            <a:br>
              <a:rPr lang="fr-FR" sz="3200" dirty="0" smtClean="0"/>
            </a:br>
            <a:r>
              <a:rPr lang="fr-FR" sz="3200" i="1" dirty="0" smtClean="0"/>
              <a:t>Les mesures de contenu verbal</a:t>
            </a:r>
            <a:endParaRPr lang="fr-FR" sz="32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7893050" cy="4800600"/>
          </a:xfrm>
        </p:spPr>
        <p:txBody>
          <a:bodyPr>
            <a:normAutofit fontScale="92500"/>
          </a:bodyPr>
          <a:lstStyle/>
          <a:p>
            <a:pPr marL="114300" indent="0">
              <a:lnSpc>
                <a:spcPct val="140000"/>
              </a:lnSpc>
              <a:buNone/>
            </a:pPr>
            <a:r>
              <a:rPr lang="fr-FR" sz="2800" u="sng" dirty="0" smtClean="0"/>
              <a:t>Les mesures à items multiples (les questionnaires)</a:t>
            </a:r>
            <a:endParaRPr lang="fr-CA" sz="2400" dirty="0" smtClean="0"/>
          </a:p>
          <a:p>
            <a:pPr>
              <a:lnSpc>
                <a:spcPct val="140000"/>
              </a:lnSpc>
            </a:pPr>
            <a:r>
              <a:rPr lang="fr-CA" sz="2400" dirty="0" smtClean="0"/>
              <a:t>Méthode populaire de mesurer un construit par l’entremise d’un questionnaire. </a:t>
            </a:r>
          </a:p>
          <a:p>
            <a:pPr>
              <a:lnSpc>
                <a:spcPct val="140000"/>
              </a:lnSpc>
            </a:pPr>
            <a:r>
              <a:rPr lang="fr-CA" sz="2400" dirty="0" smtClean="0"/>
              <a:t>Plusieurs items (généralement de type </a:t>
            </a:r>
            <a:r>
              <a:rPr lang="fr-CA" sz="2400" dirty="0" err="1" smtClean="0"/>
              <a:t>Likert</a:t>
            </a:r>
            <a:r>
              <a:rPr lang="fr-CA" sz="2400" dirty="0" smtClean="0"/>
              <a:t>) mesurent le même construit et un score global est calculé à partir de ces items. </a:t>
            </a:r>
          </a:p>
          <a:p>
            <a:pPr>
              <a:lnSpc>
                <a:spcPct val="140000"/>
              </a:lnSpc>
            </a:pPr>
            <a:r>
              <a:rPr lang="fr-CA" sz="2400" dirty="0" smtClean="0"/>
              <a:t>Le développement et la validation d’un questionnaire est un processus complexe impliquant des analyses statistiques pour assurer que les items mesurent bien le même construit </a:t>
            </a:r>
            <a:br>
              <a:rPr lang="fr-CA" sz="2400" dirty="0" smtClean="0"/>
            </a:br>
            <a:r>
              <a:rPr lang="fr-CA" sz="2400" dirty="0" smtClean="0"/>
              <a:t>(voir </a:t>
            </a:r>
            <a:r>
              <a:rPr lang="fr-CA" sz="2400" dirty="0" err="1" smtClean="0"/>
              <a:t>ch</a:t>
            </a:r>
            <a:r>
              <a:rPr lang="fr-CA" sz="2400" dirty="0" smtClean="0"/>
              <a:t> 7 de Courtois). </a:t>
            </a:r>
            <a:endParaRPr lang="fr-CA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34918039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mesures socioculturelles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114300" indent="0">
              <a:lnSpc>
                <a:spcPct val="140000"/>
              </a:lnSpc>
              <a:buNone/>
            </a:pPr>
            <a:r>
              <a:rPr lang="fr-FR" sz="2800" u="sng" dirty="0" smtClean="0"/>
              <a:t>Des méthodes objectives</a:t>
            </a:r>
          </a:p>
          <a:p>
            <a:pPr>
              <a:lnSpc>
                <a:spcPct val="140000"/>
              </a:lnSpc>
            </a:pPr>
            <a:r>
              <a:rPr lang="fr-CA" sz="2400" dirty="0" smtClean="0"/>
              <a:t>L’observation éthologique</a:t>
            </a:r>
          </a:p>
          <a:p>
            <a:pPr>
              <a:lnSpc>
                <a:spcPct val="140000"/>
              </a:lnSpc>
            </a:pPr>
            <a:r>
              <a:rPr lang="fr-CA" sz="2400" dirty="0" smtClean="0"/>
              <a:t>La sociométrie et l’analyse des réseaux (p126)</a:t>
            </a:r>
          </a:p>
          <a:p>
            <a:pPr>
              <a:lnSpc>
                <a:spcPct val="140000"/>
              </a:lnSpc>
            </a:pPr>
            <a:r>
              <a:rPr lang="fr-CA" sz="2400" dirty="0" smtClean="0"/>
              <a:t>Les recherches archivistiques</a:t>
            </a:r>
          </a:p>
          <a:p>
            <a:pPr>
              <a:lnSpc>
                <a:spcPct val="140000"/>
              </a:lnSpc>
            </a:pPr>
            <a:r>
              <a:rPr lang="fr-CA" sz="2400" dirty="0" smtClean="0"/>
              <a:t>L’analyse des traces d’un groupe ou dans un milieu</a:t>
            </a:r>
          </a:p>
          <a:p>
            <a:pPr marL="114300" indent="0">
              <a:lnSpc>
                <a:spcPct val="140000"/>
              </a:lnSpc>
              <a:buNone/>
            </a:pPr>
            <a:r>
              <a:rPr lang="fr-CA" sz="2800" u="sng" dirty="0" smtClean="0"/>
              <a:t>Des méthodes subjectives</a:t>
            </a:r>
          </a:p>
          <a:p>
            <a:pPr>
              <a:lnSpc>
                <a:spcPct val="140000"/>
              </a:lnSpc>
            </a:pPr>
            <a:r>
              <a:rPr lang="fr-CA" sz="2400" dirty="0" smtClean="0"/>
              <a:t>Les groupes-sondes (focus groups)</a:t>
            </a:r>
          </a:p>
          <a:p>
            <a:pPr>
              <a:lnSpc>
                <a:spcPct val="140000"/>
              </a:lnSpc>
            </a:pPr>
            <a:r>
              <a:rPr lang="fr-CA" sz="2400" dirty="0" smtClean="0"/>
              <a:t>Les entrevues avec des </a:t>
            </a:r>
            <a:r>
              <a:rPr lang="fr-CA" sz="2400" dirty="0" err="1" smtClean="0"/>
              <a:t>acteurs-clefs</a:t>
            </a:r>
            <a:endParaRPr lang="fr-CA" sz="2400" dirty="0" smtClean="0"/>
          </a:p>
          <a:p>
            <a:pPr>
              <a:lnSpc>
                <a:spcPct val="140000"/>
              </a:lnSpc>
            </a:pPr>
            <a:r>
              <a:rPr lang="fr-CA" sz="2400" dirty="0" smtClean="0"/>
              <a:t>L’inférence des normes ou représentations sociales </a:t>
            </a:r>
            <a:r>
              <a:rPr lang="fr-CA" sz="2400" dirty="0"/>
              <a:t>par l’analyse </a:t>
            </a:r>
            <a:r>
              <a:rPr lang="fr-CA" sz="2400" dirty="0" smtClean="0"/>
              <a:t>des tendances centrales des </a:t>
            </a:r>
            <a:r>
              <a:rPr lang="fr-CA" sz="2400" dirty="0"/>
              <a:t>mesures </a:t>
            </a:r>
            <a:r>
              <a:rPr lang="fr-CA" sz="2400" dirty="0" smtClean="0"/>
              <a:t>individuelles de membres d’un groupe</a:t>
            </a:r>
          </a:p>
          <a:p>
            <a:pPr marL="114300" indent="0">
              <a:lnSpc>
                <a:spcPct val="140000"/>
              </a:lnSpc>
              <a:buNone/>
            </a:pPr>
            <a:r>
              <a:rPr lang="fr-CA" sz="2800" u="sng" dirty="0" smtClean="0"/>
              <a:t>Des méthodes hybrides</a:t>
            </a:r>
          </a:p>
          <a:p>
            <a:pPr>
              <a:lnSpc>
                <a:spcPct val="140000"/>
              </a:lnSpc>
            </a:pPr>
            <a:r>
              <a:rPr lang="fr-CA" sz="2400" dirty="0" smtClean="0"/>
              <a:t>L’observation ethnographique (participation complète, participant observateur, observateur participant, observation </a:t>
            </a:r>
            <a:r>
              <a:rPr lang="fr-CA" sz="2400" dirty="0" err="1" smtClean="0"/>
              <a:t>non-participante</a:t>
            </a:r>
            <a:r>
              <a:rPr lang="fr-CA" sz="2400" dirty="0" smtClean="0"/>
              <a:t>)</a:t>
            </a:r>
          </a:p>
          <a:p>
            <a:pPr>
              <a:lnSpc>
                <a:spcPct val="140000"/>
              </a:lnSpc>
            </a:pPr>
            <a:r>
              <a:rPr lang="fr-CA" sz="2400" dirty="0" smtClean="0"/>
              <a:t>L’analyse des produits socioculturels</a:t>
            </a:r>
          </a:p>
        </p:txBody>
      </p:sp>
    </p:spTree>
    <p:extLst>
      <p:ext uri="{BB962C8B-B14F-4D97-AF65-F5344CB8AC3E}">
        <p14:creationId xmlns:p14="http://schemas.microsoft.com/office/powerpoint/2010/main" val="29904668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Les mesures socioculturelles</a:t>
            </a:r>
            <a:br>
              <a:rPr lang="fr-FR" sz="3200" dirty="0" smtClean="0"/>
            </a:br>
            <a:r>
              <a:rPr lang="fr-FR" sz="3200" i="1" dirty="0" smtClean="0"/>
              <a:t>Des méthodes objectives</a:t>
            </a:r>
            <a:endParaRPr lang="fr-FR" sz="32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40000"/>
              </a:lnSpc>
              <a:buNone/>
            </a:pPr>
            <a:r>
              <a:rPr lang="fr-CA" sz="2400" b="1" dirty="0" smtClean="0"/>
              <a:t>L’observation éthologique/naturaliste</a:t>
            </a:r>
          </a:p>
          <a:p>
            <a:pPr>
              <a:lnSpc>
                <a:spcPct val="140000"/>
              </a:lnSpc>
            </a:pPr>
            <a:r>
              <a:rPr lang="fr-CA" sz="2400" dirty="0" smtClean="0"/>
              <a:t>Provient de l’observation du comportement animal. Description et classification des comportements. Importance du milieu « naturel » ou le comportement apparait et de sa fonction (biologique). </a:t>
            </a:r>
          </a:p>
          <a:p>
            <a:pPr>
              <a:lnSpc>
                <a:spcPct val="140000"/>
              </a:lnSpc>
            </a:pPr>
            <a:endParaRPr lang="fr-CA" sz="2400" dirty="0" smtClean="0"/>
          </a:p>
          <a:p>
            <a:pPr>
              <a:lnSpc>
                <a:spcPct val="140000"/>
              </a:lnSpc>
              <a:buNone/>
            </a:pPr>
            <a:r>
              <a:rPr lang="fr-CA" sz="2400" b="1" dirty="0" smtClean="0"/>
              <a:t>La sociométrie et l’analyse des réseaux sociaux </a:t>
            </a:r>
            <a:r>
              <a:rPr lang="fr-CA" sz="2400" dirty="0" smtClean="0"/>
              <a:t>(p126)</a:t>
            </a:r>
          </a:p>
          <a:p>
            <a:pPr>
              <a:lnSpc>
                <a:spcPct val="140000"/>
              </a:lnSpc>
            </a:pPr>
            <a:r>
              <a:rPr lang="fr-CA" sz="2400" dirty="0" smtClean="0"/>
              <a:t>L’analyse de relations dans un groupe d’individus ou d’institutions. </a:t>
            </a:r>
          </a:p>
          <a:p>
            <a:pPr>
              <a:lnSpc>
                <a:spcPct val="140000"/>
              </a:lnSpc>
            </a:pPr>
            <a:r>
              <a:rPr lang="fr-CA" sz="2118" i="1" dirty="0" smtClean="0"/>
              <a:t>La séparation distincte dans la répartition des </a:t>
            </a:r>
            <a:br>
              <a:rPr lang="fr-CA" sz="2118" i="1" dirty="0" smtClean="0"/>
            </a:br>
            <a:r>
              <a:rPr lang="fr-CA" sz="2118" i="1" dirty="0" smtClean="0"/>
              <a:t>tâches domestiques selon le genre tend à être </a:t>
            </a:r>
            <a:br>
              <a:rPr lang="fr-CA" sz="2118" i="1" dirty="0" smtClean="0"/>
            </a:br>
            <a:r>
              <a:rPr lang="fr-CA" sz="2118" i="1" dirty="0" smtClean="0"/>
              <a:t>plus élevée dans un réseau social où les </a:t>
            </a:r>
            <a:br>
              <a:rPr lang="fr-CA" sz="2118" i="1" dirty="0" smtClean="0"/>
            </a:br>
            <a:r>
              <a:rPr lang="fr-CA" sz="2118" i="1" dirty="0" smtClean="0"/>
              <a:t>membres sont fortement liés entre eux. (</a:t>
            </a:r>
            <a:r>
              <a:rPr lang="fr-CA" sz="2118" i="1" dirty="0" err="1" smtClean="0"/>
              <a:t>Bott</a:t>
            </a:r>
            <a:r>
              <a:rPr lang="fr-CA" sz="2118" i="1" dirty="0" smtClean="0"/>
              <a:t>, 1957)</a:t>
            </a:r>
          </a:p>
          <a:p>
            <a:pPr>
              <a:lnSpc>
                <a:spcPct val="140000"/>
              </a:lnSpc>
            </a:pPr>
            <a:endParaRPr lang="fr-CA" sz="2400" i="1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644" y="4756119"/>
            <a:ext cx="2587442" cy="210188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676" y="0"/>
            <a:ext cx="2042410" cy="204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66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Comment décider de ce qui est bien ou mal?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fr-FR" sz="2600" b="1" u="sng" dirty="0" smtClean="0">
                <a:solidFill>
                  <a:srgbClr val="2F2B20"/>
                </a:solidFill>
                <a:cs typeface="Times" charset="0"/>
              </a:rPr>
              <a:t>Trois </a:t>
            </a:r>
            <a:r>
              <a:rPr lang="fr-FR" sz="2600" b="1" u="sng" dirty="0">
                <a:solidFill>
                  <a:srgbClr val="2F2B20"/>
                </a:solidFill>
                <a:cs typeface="Times" charset="0"/>
              </a:rPr>
              <a:t>solutions théoriques</a:t>
            </a:r>
          </a:p>
          <a:p>
            <a:pPr>
              <a:buFontTx/>
              <a:buNone/>
            </a:pPr>
            <a:endParaRPr lang="fr-FR" sz="2600" dirty="0">
              <a:solidFill>
                <a:srgbClr val="2F2B20"/>
              </a:solidFill>
              <a:cs typeface="Times" charset="0"/>
            </a:endParaRPr>
          </a:p>
          <a:p>
            <a:pPr>
              <a:buFontTx/>
              <a:buNone/>
            </a:pPr>
            <a:r>
              <a:rPr lang="fr-FR" sz="2600" b="1" dirty="0">
                <a:solidFill>
                  <a:srgbClr val="2F2B20"/>
                </a:solidFill>
                <a:cs typeface="Times" charset="0"/>
              </a:rPr>
              <a:t>1) Relativisme culturel </a:t>
            </a:r>
            <a:r>
              <a:rPr lang="fr-FR" sz="2600" dirty="0">
                <a:solidFill>
                  <a:srgbClr val="2F2B20"/>
                </a:solidFill>
                <a:cs typeface="Times" charset="0"/>
              </a:rPr>
              <a:t>(normes culturelles)</a:t>
            </a:r>
            <a:endParaRPr lang="fr-FR" sz="2600" b="1" dirty="0">
              <a:solidFill>
                <a:srgbClr val="2F2B20"/>
              </a:solidFill>
              <a:cs typeface="Times" charset="0"/>
            </a:endParaRPr>
          </a:p>
          <a:p>
            <a:pPr>
              <a:buFontTx/>
              <a:buNone/>
            </a:pPr>
            <a:endParaRPr lang="fr-FR" sz="2600" dirty="0">
              <a:solidFill>
                <a:srgbClr val="2F2B20"/>
              </a:solidFill>
              <a:cs typeface="Times" charset="0"/>
            </a:endParaRPr>
          </a:p>
          <a:p>
            <a:pPr>
              <a:buFontTx/>
              <a:buNone/>
            </a:pPr>
            <a:r>
              <a:rPr lang="fr-FR" sz="2600" b="1" dirty="0">
                <a:solidFill>
                  <a:srgbClr val="2F2B20"/>
                </a:solidFill>
                <a:cs typeface="Times" charset="0"/>
              </a:rPr>
              <a:t>2) Utilitarisme </a:t>
            </a:r>
            <a:r>
              <a:rPr lang="fr-FR" sz="2600" dirty="0">
                <a:solidFill>
                  <a:srgbClr val="2F2B20"/>
                </a:solidFill>
                <a:cs typeface="Times" charset="0"/>
              </a:rPr>
              <a:t>(conséquences)</a:t>
            </a:r>
          </a:p>
          <a:p>
            <a:pPr>
              <a:buFontTx/>
              <a:buNone/>
            </a:pPr>
            <a:endParaRPr lang="fr-FR" sz="2600" dirty="0">
              <a:solidFill>
                <a:srgbClr val="2F2B20"/>
              </a:solidFill>
              <a:cs typeface="Times" charset="0"/>
            </a:endParaRPr>
          </a:p>
          <a:p>
            <a:pPr>
              <a:buFontTx/>
              <a:buNone/>
            </a:pPr>
            <a:r>
              <a:rPr lang="fr-FR" sz="2600" b="1" dirty="0">
                <a:solidFill>
                  <a:srgbClr val="2F2B20"/>
                </a:solidFill>
                <a:cs typeface="Times" charset="0"/>
              </a:rPr>
              <a:t>3) Kantisme </a:t>
            </a:r>
            <a:r>
              <a:rPr lang="fr-FR" sz="2600" dirty="0">
                <a:solidFill>
                  <a:srgbClr val="2F2B20"/>
                </a:solidFill>
                <a:cs typeface="Times" charset="0"/>
              </a:rPr>
              <a:t>(intentions</a:t>
            </a:r>
            <a:r>
              <a:rPr lang="fr-FR" sz="2400" dirty="0">
                <a:solidFill>
                  <a:srgbClr val="2F2B20"/>
                </a:solidFill>
                <a:cs typeface="Times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10332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Les mesures socioculturelles</a:t>
            </a:r>
            <a:br>
              <a:rPr lang="fr-FR" sz="3200" dirty="0" smtClean="0"/>
            </a:br>
            <a:r>
              <a:rPr lang="fr-FR" sz="3200" i="1" dirty="0" smtClean="0"/>
              <a:t>Des méthodes objectives</a:t>
            </a:r>
            <a:endParaRPr lang="fr-FR" sz="32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257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40000"/>
              </a:lnSpc>
              <a:buNone/>
            </a:pPr>
            <a:r>
              <a:rPr lang="fr-CA" sz="2400" b="1" dirty="0" smtClean="0"/>
              <a:t>Les recherches archivistiques</a:t>
            </a:r>
          </a:p>
          <a:p>
            <a:pPr>
              <a:lnSpc>
                <a:spcPct val="140000"/>
              </a:lnSpc>
            </a:pPr>
            <a:r>
              <a:rPr lang="fr-CA" sz="2400" dirty="0" smtClean="0"/>
              <a:t>Les données d’archive donnent un accès aux événements, comportements et décisions du passée. </a:t>
            </a:r>
            <a:br>
              <a:rPr lang="fr-CA" sz="2400" dirty="0" smtClean="0"/>
            </a:br>
            <a:r>
              <a:rPr lang="fr-CA" sz="2400" i="1" dirty="0" smtClean="0"/>
              <a:t>Ex: Pour comprendre pourquoi le village gai de Mtl s’est déplacé de l’ouest du centre-ville dans les années 80. </a:t>
            </a:r>
          </a:p>
          <a:p>
            <a:pPr>
              <a:lnSpc>
                <a:spcPct val="140000"/>
              </a:lnSpc>
            </a:pPr>
            <a:endParaRPr lang="fr-CA" sz="2400" i="1" dirty="0" smtClean="0"/>
          </a:p>
          <a:p>
            <a:pPr>
              <a:lnSpc>
                <a:spcPct val="140000"/>
              </a:lnSpc>
              <a:buNone/>
            </a:pPr>
            <a:r>
              <a:rPr lang="fr-CA" sz="2400" b="1" dirty="0" smtClean="0"/>
              <a:t>L’analyse des traces d’un groupe ou dans un milieu</a:t>
            </a:r>
          </a:p>
          <a:p>
            <a:pPr>
              <a:lnSpc>
                <a:spcPct val="140000"/>
              </a:lnSpc>
            </a:pPr>
            <a:r>
              <a:rPr lang="fr-CA" sz="2400" dirty="0" smtClean="0"/>
              <a:t>L’analyse des traces laissées par un groupe donne des indices indirect des comportements du groupe. </a:t>
            </a:r>
            <a:br>
              <a:rPr lang="fr-CA" sz="2400" dirty="0" smtClean="0"/>
            </a:br>
            <a:r>
              <a:rPr lang="fr-CA" sz="2162" i="1" dirty="0" smtClean="0"/>
              <a:t>Fouilles archéologiques, analyse des déchets</a:t>
            </a:r>
            <a:br>
              <a:rPr lang="fr-CA" sz="2162" i="1" dirty="0" smtClean="0"/>
            </a:br>
            <a:r>
              <a:rPr lang="fr-CA" sz="2162" i="1" dirty="0" err="1" smtClean="0"/>
              <a:t>post-événement</a:t>
            </a:r>
            <a:r>
              <a:rPr lang="fr-CA" sz="2162" i="1" dirty="0" smtClean="0"/>
              <a:t> (ex: festival), usure des </a:t>
            </a:r>
            <a:br>
              <a:rPr lang="fr-CA" sz="2162" i="1" dirty="0" smtClean="0"/>
            </a:br>
            <a:r>
              <a:rPr lang="fr-CA" sz="2162" i="1" dirty="0" smtClean="0"/>
              <a:t>dalles pour évaluer la fréquentation</a:t>
            </a:r>
            <a:endParaRPr lang="fr-CA" sz="2162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650" y="0"/>
            <a:ext cx="3121588" cy="203683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765" y="5220792"/>
            <a:ext cx="2307473" cy="163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668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Les mesures socioculturelles</a:t>
            </a:r>
            <a:br>
              <a:rPr lang="fr-FR" sz="3200" dirty="0" smtClean="0"/>
            </a:br>
            <a:r>
              <a:rPr lang="fr-FR" sz="3200" i="1" dirty="0" smtClean="0"/>
              <a:t>Des méthodes subjectives</a:t>
            </a:r>
            <a:endParaRPr lang="fr-FR" sz="32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199"/>
            <a:ext cx="7620000" cy="5081287"/>
          </a:xfrm>
        </p:spPr>
        <p:txBody>
          <a:bodyPr>
            <a:normAutofit fontScale="92500"/>
          </a:bodyPr>
          <a:lstStyle/>
          <a:p>
            <a:pPr>
              <a:lnSpc>
                <a:spcPct val="140000"/>
              </a:lnSpc>
              <a:buNone/>
            </a:pPr>
            <a:r>
              <a:rPr lang="fr-CA" sz="2400" b="1" dirty="0" smtClean="0"/>
              <a:t>L’analyse des </a:t>
            </a:r>
            <a:r>
              <a:rPr lang="fr-CA" sz="2400" b="1" dirty="0"/>
              <a:t>tendances centrales </a:t>
            </a:r>
            <a:r>
              <a:rPr lang="fr-CA" sz="2400" b="1" dirty="0" smtClean="0"/>
              <a:t>de </a:t>
            </a:r>
            <a:r>
              <a:rPr lang="fr-CA" sz="2400" b="1" dirty="0"/>
              <a:t>mesures </a:t>
            </a:r>
            <a:r>
              <a:rPr lang="fr-CA" sz="2400" b="1" dirty="0" smtClean="0"/>
              <a:t>individuelles</a:t>
            </a:r>
          </a:p>
          <a:p>
            <a:pPr>
              <a:lnSpc>
                <a:spcPct val="140000"/>
              </a:lnSpc>
            </a:pPr>
            <a:r>
              <a:rPr lang="fr-CA" sz="2400" dirty="0" smtClean="0"/>
              <a:t>On peut évaluer indirectement des normes </a:t>
            </a:r>
            <a:r>
              <a:rPr lang="fr-CA" sz="2400" dirty="0"/>
              <a:t>ou représentations sociales </a:t>
            </a:r>
            <a:r>
              <a:rPr lang="fr-CA" sz="2400" dirty="0" smtClean="0"/>
              <a:t>en analysant </a:t>
            </a:r>
            <a:r>
              <a:rPr lang="fr-CA" sz="2400" dirty="0"/>
              <a:t>des tendances centrales des mesures individuelles de membres d’un </a:t>
            </a:r>
            <a:r>
              <a:rPr lang="fr-CA" sz="2400" dirty="0" smtClean="0"/>
              <a:t>groupe. </a:t>
            </a:r>
          </a:p>
          <a:p>
            <a:pPr>
              <a:lnSpc>
                <a:spcPct val="140000"/>
              </a:lnSpc>
            </a:pPr>
            <a:endParaRPr lang="fr-CA" sz="2400" dirty="0" smtClean="0"/>
          </a:p>
          <a:p>
            <a:pPr>
              <a:lnSpc>
                <a:spcPct val="140000"/>
              </a:lnSpc>
            </a:pPr>
            <a:r>
              <a:rPr lang="fr-CA" sz="2400" i="1" dirty="0" err="1" smtClean="0"/>
              <a:t>Homophobia</a:t>
            </a:r>
            <a:r>
              <a:rPr lang="fr-CA" sz="2400" i="1" dirty="0" smtClean="0"/>
              <a:t> and </a:t>
            </a:r>
            <a:r>
              <a:rPr lang="fr-CA" sz="2400" i="1" dirty="0" err="1" smtClean="0"/>
              <a:t>same-sex</a:t>
            </a:r>
            <a:r>
              <a:rPr lang="fr-CA" sz="2400" i="1" dirty="0" smtClean="0"/>
              <a:t> </a:t>
            </a:r>
            <a:r>
              <a:rPr lang="fr-CA" sz="2400" i="1" dirty="0" err="1" smtClean="0"/>
              <a:t>partnership</a:t>
            </a:r>
            <a:r>
              <a:rPr lang="fr-CA" sz="2400" i="1" dirty="0" smtClean="0"/>
              <a:t> </a:t>
            </a:r>
            <a:r>
              <a:rPr lang="fr-CA" sz="2400" i="1" dirty="0" err="1" smtClean="0"/>
              <a:t>legislation</a:t>
            </a:r>
            <a:r>
              <a:rPr lang="fr-CA" sz="2400" i="1" dirty="0" smtClean="0"/>
              <a:t> in Europe (</a:t>
            </a:r>
            <a:r>
              <a:rPr lang="fr-CA" sz="2400" i="1" dirty="0" err="1" smtClean="0"/>
              <a:t>Takacs</a:t>
            </a:r>
            <a:r>
              <a:rPr lang="fr-CA" sz="2400" i="1" dirty="0" smtClean="0"/>
              <a:t> et </a:t>
            </a:r>
            <a:r>
              <a:rPr lang="fr-CA" sz="2400" i="1" dirty="0" err="1" smtClean="0"/>
              <a:t>Szalma</a:t>
            </a:r>
            <a:r>
              <a:rPr lang="fr-CA" sz="2400" i="1" dirty="0" smtClean="0"/>
              <a:t>, 2011). Niveau social d’homophobie mesuré par le niveau d’accord moyen à « Gay men and </a:t>
            </a:r>
            <a:r>
              <a:rPr lang="fr-CA" sz="2400" i="1" dirty="0" err="1" smtClean="0"/>
              <a:t>lesbians</a:t>
            </a:r>
            <a:r>
              <a:rPr lang="fr-CA" sz="2400" i="1" dirty="0" smtClean="0"/>
              <a:t> </a:t>
            </a:r>
            <a:r>
              <a:rPr lang="fr-CA" sz="2400" i="1" dirty="0" err="1" smtClean="0"/>
              <a:t>should</a:t>
            </a:r>
            <a:r>
              <a:rPr lang="fr-CA" sz="2400" i="1" dirty="0" smtClean="0"/>
              <a:t> </a:t>
            </a:r>
            <a:r>
              <a:rPr lang="fr-CA" sz="2400" i="1" dirty="0" err="1" smtClean="0"/>
              <a:t>be</a:t>
            </a:r>
            <a:r>
              <a:rPr lang="fr-CA" sz="2400" i="1" dirty="0" smtClean="0"/>
              <a:t> free to live </a:t>
            </a:r>
            <a:r>
              <a:rPr lang="fr-CA" sz="2400" i="1" dirty="0" err="1" smtClean="0"/>
              <a:t>their</a:t>
            </a:r>
            <a:r>
              <a:rPr lang="fr-CA" sz="2400" i="1" dirty="0" smtClean="0"/>
              <a:t> </a:t>
            </a:r>
            <a:r>
              <a:rPr lang="fr-CA" sz="2400" i="1" dirty="0" err="1" smtClean="0"/>
              <a:t>own</a:t>
            </a:r>
            <a:r>
              <a:rPr lang="fr-CA" sz="2400" i="1" dirty="0" smtClean="0"/>
              <a:t> life as </a:t>
            </a:r>
            <a:r>
              <a:rPr lang="fr-CA" sz="2400" i="1" dirty="0" err="1" smtClean="0"/>
              <a:t>they</a:t>
            </a:r>
            <a:r>
              <a:rPr lang="fr-CA" sz="2400" i="1" dirty="0" smtClean="0"/>
              <a:t> </a:t>
            </a:r>
            <a:r>
              <a:rPr lang="fr-CA" sz="2400" i="1" dirty="0" err="1" smtClean="0"/>
              <a:t>wish</a:t>
            </a:r>
            <a:r>
              <a:rPr lang="fr-CA" sz="2400" i="1" dirty="0" smtClean="0"/>
              <a:t>. » dans le </a:t>
            </a:r>
            <a:r>
              <a:rPr lang="fr-CA" sz="2400" i="1" dirty="0" err="1" smtClean="0"/>
              <a:t>European</a:t>
            </a:r>
            <a:r>
              <a:rPr lang="fr-CA" sz="2400" i="1" dirty="0" smtClean="0"/>
              <a:t> Social Survey. </a:t>
            </a:r>
          </a:p>
          <a:p>
            <a:pPr>
              <a:lnSpc>
                <a:spcPct val="140000"/>
              </a:lnSpc>
            </a:pPr>
            <a:endParaRPr lang="fr-CA" sz="2400" dirty="0"/>
          </a:p>
          <a:p>
            <a:pPr marL="114300" indent="0">
              <a:lnSpc>
                <a:spcPct val="140000"/>
              </a:lnSpc>
              <a:buNone/>
            </a:pPr>
            <a:endParaRPr lang="fr-CA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29904668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Les mesures socioculturelles</a:t>
            </a:r>
            <a:br>
              <a:rPr lang="fr-FR" sz="3200" dirty="0" smtClean="0"/>
            </a:br>
            <a:r>
              <a:rPr lang="fr-FR" sz="3200" i="1" dirty="0" smtClean="0"/>
              <a:t>Des méthodes subjectives</a:t>
            </a:r>
            <a:endParaRPr lang="fr-FR" sz="32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199"/>
            <a:ext cx="7620000" cy="508128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40000"/>
              </a:lnSpc>
              <a:buNone/>
            </a:pPr>
            <a:r>
              <a:rPr lang="fr-CA" sz="2400" b="1" dirty="0" smtClean="0"/>
              <a:t>Les groupes-sondes (focus groups)</a:t>
            </a:r>
          </a:p>
          <a:p>
            <a:pPr>
              <a:lnSpc>
                <a:spcPct val="140000"/>
              </a:lnSpc>
            </a:pPr>
            <a:r>
              <a:rPr lang="fr-CA" sz="2400" dirty="0" smtClean="0"/>
              <a:t>Analyse des représentations d’un groupe. </a:t>
            </a:r>
            <a:br>
              <a:rPr lang="fr-CA" sz="2400" dirty="0" smtClean="0"/>
            </a:br>
            <a:r>
              <a:rPr lang="fr-CA" sz="2118" i="1" dirty="0" smtClean="0"/>
              <a:t>Analyse des raisons de consommation de </a:t>
            </a:r>
            <a:br>
              <a:rPr lang="fr-CA" sz="2118" i="1" dirty="0" smtClean="0"/>
            </a:br>
            <a:r>
              <a:rPr lang="fr-CA" sz="2118" i="1" dirty="0" smtClean="0"/>
              <a:t>psychotropes chez les jeunes en milieu </a:t>
            </a:r>
            <a:br>
              <a:rPr lang="fr-CA" sz="2118" i="1" dirty="0" smtClean="0"/>
            </a:br>
            <a:r>
              <a:rPr lang="fr-CA" sz="2118" i="1" dirty="0" smtClean="0"/>
              <a:t>scolaire. </a:t>
            </a:r>
            <a:r>
              <a:rPr lang="fr-CA" sz="2118" i="1" dirty="0" err="1" smtClean="0"/>
              <a:t>GRIP-Montréal</a:t>
            </a:r>
            <a:endParaRPr lang="fr-CA" sz="2118" i="1" dirty="0" smtClean="0"/>
          </a:p>
          <a:p>
            <a:pPr>
              <a:lnSpc>
                <a:spcPct val="140000"/>
              </a:lnSpc>
            </a:pPr>
            <a:endParaRPr lang="fr-CA" sz="2400" i="1" dirty="0" smtClean="0"/>
          </a:p>
          <a:p>
            <a:pPr>
              <a:lnSpc>
                <a:spcPct val="140000"/>
              </a:lnSpc>
              <a:buNone/>
            </a:pPr>
            <a:r>
              <a:rPr lang="fr-CA" sz="2400" b="1" dirty="0" smtClean="0"/>
              <a:t>Les entrevues avec des </a:t>
            </a:r>
            <a:r>
              <a:rPr lang="fr-CA" sz="2400" b="1" dirty="0" err="1" smtClean="0"/>
              <a:t>acteurs-clefs</a:t>
            </a:r>
            <a:endParaRPr lang="fr-CA" sz="2400" b="1" dirty="0" smtClean="0"/>
          </a:p>
          <a:p>
            <a:pPr>
              <a:lnSpc>
                <a:spcPct val="140000"/>
              </a:lnSpc>
            </a:pPr>
            <a:r>
              <a:rPr lang="fr-CA" sz="2400" dirty="0" smtClean="0"/>
              <a:t>Permet d’avoir le point de vue d’acteurs ayant un accès privilégié à certaines information. </a:t>
            </a:r>
            <a:br>
              <a:rPr lang="fr-CA" sz="2400" dirty="0" smtClean="0"/>
            </a:br>
            <a:r>
              <a:rPr lang="fr-CA" sz="2400" i="1" dirty="0" smtClean="0"/>
              <a:t>L’identification des freins à l’implantation d’un programme d’éducation sexuelle dans un organisme par des entrevues avec la direction, des intervenants et des clients.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459" y="1600199"/>
            <a:ext cx="2434276" cy="231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143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Les mesures socioculturelles</a:t>
            </a:r>
            <a:br>
              <a:rPr lang="fr-FR" sz="3200" dirty="0" smtClean="0"/>
            </a:br>
            <a:r>
              <a:rPr lang="fr-FR" sz="3200" i="1" dirty="0" smtClean="0"/>
              <a:t>Des méthodes hybrides</a:t>
            </a:r>
            <a:endParaRPr lang="fr-FR" sz="32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40000"/>
              </a:lnSpc>
              <a:buNone/>
            </a:pPr>
            <a:r>
              <a:rPr lang="fr-CA" sz="2400" b="1" dirty="0" smtClean="0"/>
              <a:t>L’observation ethnographique</a:t>
            </a:r>
          </a:p>
          <a:p>
            <a:pPr>
              <a:lnSpc>
                <a:spcPct val="140000"/>
              </a:lnSpc>
            </a:pPr>
            <a:r>
              <a:rPr lang="fr-CA" sz="2400" dirty="0" smtClean="0"/>
              <a:t>L’observation sur le terrain des </a:t>
            </a:r>
            <a:r>
              <a:rPr lang="fr-CA" sz="2400" dirty="0" err="1" smtClean="0"/>
              <a:t>moeurs</a:t>
            </a:r>
            <a:r>
              <a:rPr lang="fr-CA" sz="2400" dirty="0" smtClean="0"/>
              <a:t> et coutumes d’un groupe.</a:t>
            </a:r>
          </a:p>
          <a:p>
            <a:pPr>
              <a:lnSpc>
                <a:spcPct val="140000"/>
              </a:lnSpc>
            </a:pPr>
            <a:r>
              <a:rPr lang="fr-CA" sz="2400" dirty="0" smtClean="0"/>
              <a:t>Le rôle de l’observateur face au groupe peut varier en fonction de son niveau d’implication dans le groupe. </a:t>
            </a:r>
          </a:p>
          <a:p>
            <a:pPr lvl="1">
              <a:lnSpc>
                <a:spcPct val="140000"/>
              </a:lnSpc>
            </a:pPr>
            <a:r>
              <a:rPr lang="fr-CA" dirty="0" smtClean="0"/>
              <a:t>participation complète</a:t>
            </a:r>
          </a:p>
          <a:p>
            <a:pPr lvl="1">
              <a:lnSpc>
                <a:spcPct val="140000"/>
              </a:lnSpc>
            </a:pPr>
            <a:r>
              <a:rPr lang="fr-CA" dirty="0" smtClean="0"/>
              <a:t>participant observateur</a:t>
            </a:r>
          </a:p>
          <a:p>
            <a:pPr lvl="1">
              <a:lnSpc>
                <a:spcPct val="140000"/>
              </a:lnSpc>
            </a:pPr>
            <a:r>
              <a:rPr lang="fr-CA" dirty="0" smtClean="0"/>
              <a:t>observateur participant</a:t>
            </a:r>
          </a:p>
          <a:p>
            <a:pPr lvl="1">
              <a:lnSpc>
                <a:spcPct val="140000"/>
              </a:lnSpc>
            </a:pPr>
            <a:r>
              <a:rPr lang="fr-CA" dirty="0" smtClean="0"/>
              <a:t>observation </a:t>
            </a:r>
            <a:r>
              <a:rPr lang="fr-CA" dirty="0" err="1" smtClean="0"/>
              <a:t>non-participante</a:t>
            </a:r>
            <a:endParaRPr lang="fr-CA" dirty="0" smtClean="0"/>
          </a:p>
          <a:p>
            <a:pPr lvl="1">
              <a:lnSpc>
                <a:spcPct val="140000"/>
              </a:lnSpc>
            </a:pPr>
            <a:endParaRPr lang="fr-CA" dirty="0" smtClean="0"/>
          </a:p>
          <a:p>
            <a:pPr>
              <a:lnSpc>
                <a:spcPct val="140000"/>
              </a:lnSpc>
            </a:pPr>
            <a:r>
              <a:rPr lang="fr-CA" sz="2400" i="1" dirty="0" smtClean="0"/>
              <a:t>L’étude des codes et scénarios sexuels de la culture BDSM à Montréal. - Jessica </a:t>
            </a:r>
            <a:r>
              <a:rPr lang="fr-CA" sz="2400" i="1" dirty="0" err="1" smtClean="0"/>
              <a:t>Carruso</a:t>
            </a:r>
            <a:r>
              <a:rPr lang="fr-CA" sz="2400" i="1" dirty="0" smtClean="0"/>
              <a:t> (2012)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592" y="2946653"/>
            <a:ext cx="2227400" cy="214349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738" y="1"/>
            <a:ext cx="3156254" cy="202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668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Les mesures socioculturelles</a:t>
            </a:r>
            <a:br>
              <a:rPr lang="fr-FR" sz="3200" dirty="0" smtClean="0"/>
            </a:br>
            <a:r>
              <a:rPr lang="fr-FR" sz="3200" i="1" dirty="0" smtClean="0"/>
              <a:t>Des méthodes hybrides</a:t>
            </a:r>
            <a:endParaRPr lang="fr-FR" sz="32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05285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40000"/>
              </a:lnSpc>
              <a:buNone/>
            </a:pPr>
            <a:r>
              <a:rPr lang="fr-CA" sz="2400" b="1" dirty="0" smtClean="0"/>
              <a:t>L’analyse des produits socioculturels</a:t>
            </a:r>
          </a:p>
          <a:p>
            <a:pPr>
              <a:lnSpc>
                <a:spcPct val="140000"/>
              </a:lnSpc>
            </a:pPr>
            <a:r>
              <a:rPr lang="fr-CA" sz="2400" dirty="0" smtClean="0"/>
              <a:t>Les produits socioculturels d’un groupe peuvent informer sur les comportements et les représentations sociales </a:t>
            </a:r>
            <a:br>
              <a:rPr lang="fr-CA" sz="2400" dirty="0" smtClean="0"/>
            </a:br>
            <a:r>
              <a:rPr lang="fr-CA" sz="2400" dirty="0" smtClean="0"/>
              <a:t>(valeurs, normes,...) d’un groupe. </a:t>
            </a:r>
          </a:p>
          <a:p>
            <a:pPr>
              <a:lnSpc>
                <a:spcPct val="140000"/>
              </a:lnSpc>
            </a:pPr>
            <a:endParaRPr lang="fr-CA" sz="2400" dirty="0" smtClean="0"/>
          </a:p>
          <a:p>
            <a:pPr>
              <a:lnSpc>
                <a:spcPct val="140000"/>
              </a:lnSpc>
            </a:pPr>
            <a:r>
              <a:rPr lang="fr-CA" sz="2400" u="sng" dirty="0" smtClean="0"/>
              <a:t>Analyse de contenu verbal</a:t>
            </a:r>
            <a:r>
              <a:rPr lang="fr-CA" sz="2400" dirty="0" smtClean="0"/>
              <a:t>: publicités, blogues, </a:t>
            </a:r>
            <a:r>
              <a:rPr lang="fr-CA" sz="2400" dirty="0" err="1" smtClean="0"/>
              <a:t>memes</a:t>
            </a:r>
            <a:r>
              <a:rPr lang="fr-CA" sz="2400" dirty="0" smtClean="0"/>
              <a:t/>
            </a:r>
            <a:br>
              <a:rPr lang="fr-CA" sz="2400" dirty="0" smtClean="0"/>
            </a:br>
            <a:r>
              <a:rPr lang="fr-CA" sz="2400" dirty="0" smtClean="0"/>
              <a:t>discours politiques, textes de loi, paroles de chanson,...</a:t>
            </a:r>
            <a:br>
              <a:rPr lang="fr-CA" sz="2400" dirty="0" smtClean="0"/>
            </a:br>
            <a:r>
              <a:rPr lang="fr-CA" sz="2400" i="1" dirty="0" smtClean="0"/>
              <a:t>Analyse des discours entourant le mariage pour tous </a:t>
            </a:r>
            <a:br>
              <a:rPr lang="fr-CA" sz="2400" i="1" dirty="0" smtClean="0"/>
            </a:br>
            <a:r>
              <a:rPr lang="fr-CA" sz="2400" i="1" dirty="0" smtClean="0"/>
              <a:t>en France. </a:t>
            </a:r>
          </a:p>
          <a:p>
            <a:pPr>
              <a:lnSpc>
                <a:spcPct val="140000"/>
              </a:lnSpc>
            </a:pPr>
            <a:endParaRPr lang="fr-CA" sz="2400" i="1" dirty="0" smtClean="0"/>
          </a:p>
          <a:p>
            <a:pPr>
              <a:lnSpc>
                <a:spcPct val="140000"/>
              </a:lnSpc>
            </a:pPr>
            <a:r>
              <a:rPr lang="fr-CA" sz="2400" i="1" u="sng" dirty="0" smtClean="0"/>
              <a:t>Analyse de contenu visuel</a:t>
            </a:r>
            <a:r>
              <a:rPr lang="fr-CA" sz="2400" dirty="0" smtClean="0"/>
              <a:t>: images, films, téléséries, </a:t>
            </a:r>
            <a:br>
              <a:rPr lang="fr-CA" sz="2400" dirty="0" smtClean="0"/>
            </a:br>
            <a:r>
              <a:rPr lang="fr-CA" sz="2400" dirty="0" smtClean="0"/>
              <a:t>publicité, </a:t>
            </a:r>
            <a:r>
              <a:rPr lang="fr-CA" sz="2400" dirty="0" err="1" smtClean="0"/>
              <a:t>oeuvres</a:t>
            </a:r>
            <a:r>
              <a:rPr lang="fr-CA" sz="2400" dirty="0" smtClean="0"/>
              <a:t> d’art,...</a:t>
            </a:r>
            <a:br>
              <a:rPr lang="fr-CA" sz="2400" dirty="0" smtClean="0"/>
            </a:br>
            <a:r>
              <a:rPr lang="fr-CA" sz="2400" i="1" dirty="0" smtClean="0"/>
              <a:t>Représentation des </a:t>
            </a:r>
            <a:r>
              <a:rPr lang="fr-CA" sz="2400" i="1" dirty="0" err="1" smtClean="0"/>
              <a:t>Hs</a:t>
            </a:r>
            <a:r>
              <a:rPr lang="fr-CA" sz="2400" i="1" dirty="0" smtClean="0"/>
              <a:t> et des </a:t>
            </a:r>
            <a:r>
              <a:rPr lang="fr-CA" sz="2400" i="1" dirty="0" err="1" smtClean="0"/>
              <a:t>Fs</a:t>
            </a:r>
            <a:r>
              <a:rPr lang="fr-CA" sz="2400" i="1" dirty="0" smtClean="0"/>
              <a:t> dans les revues.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774" y="0"/>
            <a:ext cx="2722010" cy="210955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707" y="4491948"/>
            <a:ext cx="1935077" cy="236605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3628" y="2109559"/>
            <a:ext cx="1793156" cy="227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668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Notions reliées à la mesure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14300" indent="0">
              <a:lnSpc>
                <a:spcPct val="140000"/>
              </a:lnSpc>
              <a:buNone/>
            </a:pPr>
            <a:r>
              <a:rPr lang="fr-FR" sz="2800" u="sng" dirty="0" smtClean="0"/>
              <a:t>Qualités d’une bonne méthode de mesure</a:t>
            </a:r>
            <a:endParaRPr lang="fr-CA" sz="2400" dirty="0" smtClean="0"/>
          </a:p>
          <a:p>
            <a:pPr marL="571500" indent="-457200">
              <a:lnSpc>
                <a:spcPct val="140000"/>
              </a:lnSpc>
              <a:buFont typeface="+mj-lt"/>
              <a:buAutoNum type="alphaLcParenR"/>
            </a:pPr>
            <a:r>
              <a:rPr lang="fr-CA" sz="2400" b="1" dirty="0" smtClean="0"/>
              <a:t>Exclusivité</a:t>
            </a:r>
            <a:r>
              <a:rPr lang="fr-CA" sz="2400" dirty="0"/>
              <a:t>: Est-ce </a:t>
            </a:r>
            <a:r>
              <a:rPr lang="fr-CA" sz="2400" dirty="0" smtClean="0"/>
              <a:t>qu’elle mesure </a:t>
            </a:r>
            <a:r>
              <a:rPr lang="fr-CA" sz="2400" dirty="0"/>
              <a:t>seulement </a:t>
            </a:r>
            <a:r>
              <a:rPr lang="fr-CA" sz="2400" dirty="0" smtClean="0"/>
              <a:t>mon </a:t>
            </a:r>
            <a:r>
              <a:rPr lang="fr-CA" sz="2400" dirty="0"/>
              <a:t>construit</a:t>
            </a:r>
            <a:r>
              <a:rPr lang="fr-CA" sz="2400" dirty="0" smtClean="0"/>
              <a:t>?</a:t>
            </a:r>
            <a:endParaRPr lang="fr-CA" sz="2400" dirty="0"/>
          </a:p>
          <a:p>
            <a:pPr marL="571500" indent="-457200">
              <a:lnSpc>
                <a:spcPct val="140000"/>
              </a:lnSpc>
              <a:buFont typeface="+mj-lt"/>
              <a:buAutoNum type="alphaLcParenR"/>
            </a:pPr>
            <a:r>
              <a:rPr lang="fr-CA" sz="2400" b="1" dirty="0" smtClean="0"/>
              <a:t>Exhaustivité</a:t>
            </a:r>
            <a:r>
              <a:rPr lang="fr-CA" sz="2400" b="1" dirty="0"/>
              <a:t>/sensibilité</a:t>
            </a:r>
            <a:r>
              <a:rPr lang="fr-CA" sz="2400" dirty="0"/>
              <a:t>: Est-ce </a:t>
            </a:r>
            <a:r>
              <a:rPr lang="fr-CA" sz="2400" dirty="0" smtClean="0"/>
              <a:t>qu’elle </a:t>
            </a:r>
            <a:r>
              <a:rPr lang="fr-CA" sz="2400" dirty="0"/>
              <a:t>mesure la totalité de </a:t>
            </a:r>
            <a:r>
              <a:rPr lang="fr-CA" sz="2400" dirty="0" smtClean="0"/>
              <a:t>mon </a:t>
            </a:r>
            <a:r>
              <a:rPr lang="fr-CA" sz="2400" dirty="0"/>
              <a:t>construit</a:t>
            </a:r>
            <a:r>
              <a:rPr lang="fr-CA" sz="2400" dirty="0" smtClean="0"/>
              <a:t>?</a:t>
            </a:r>
            <a:endParaRPr lang="fr-CA" sz="2400" dirty="0"/>
          </a:p>
          <a:p>
            <a:pPr marL="571500" indent="-457200">
              <a:lnSpc>
                <a:spcPct val="140000"/>
              </a:lnSpc>
              <a:buFont typeface="+mj-lt"/>
              <a:buAutoNum type="alphaLcParenR"/>
            </a:pPr>
            <a:r>
              <a:rPr lang="fr-CA" sz="2400" b="1" dirty="0" smtClean="0"/>
              <a:t>Fidélité</a:t>
            </a:r>
            <a:r>
              <a:rPr lang="fr-CA" sz="2400" dirty="0"/>
              <a:t>: Produit</a:t>
            </a:r>
            <a:r>
              <a:rPr lang="fr-CA" sz="2400" dirty="0" smtClean="0"/>
              <a:t>-elle </a:t>
            </a:r>
            <a:r>
              <a:rPr lang="fr-CA" sz="2400" dirty="0"/>
              <a:t>une mesure précise et stable</a:t>
            </a:r>
            <a:r>
              <a:rPr lang="fr-CA" sz="2400" dirty="0" smtClean="0"/>
              <a:t>?</a:t>
            </a:r>
            <a:endParaRPr lang="fr-CA" sz="2400" dirty="0"/>
          </a:p>
          <a:p>
            <a:pPr marL="571500" indent="-457200">
              <a:lnSpc>
                <a:spcPct val="140000"/>
              </a:lnSpc>
              <a:buFont typeface="+mj-lt"/>
              <a:buAutoNum type="alphaLcParenR"/>
            </a:pPr>
            <a:r>
              <a:rPr lang="fr-CA" sz="2400" b="1" dirty="0" smtClean="0"/>
              <a:t>Validité</a:t>
            </a:r>
            <a:r>
              <a:rPr lang="fr-CA" sz="2400" dirty="0"/>
              <a:t>: Mesure-t</a:t>
            </a:r>
            <a:r>
              <a:rPr lang="fr-CA" sz="2400" dirty="0" smtClean="0"/>
              <a:t>-elle </a:t>
            </a:r>
            <a:r>
              <a:rPr lang="fr-CA" sz="2400" dirty="0"/>
              <a:t>ce </a:t>
            </a:r>
            <a:r>
              <a:rPr lang="fr-CA" sz="2400" dirty="0" smtClean="0"/>
              <a:t>qu’elle </a:t>
            </a:r>
            <a:r>
              <a:rPr lang="fr-CA" sz="2400" dirty="0"/>
              <a:t>doit mesurer</a:t>
            </a:r>
            <a:r>
              <a:rPr lang="fr-CA" sz="2400" dirty="0" smtClean="0"/>
              <a:t>?</a:t>
            </a:r>
          </a:p>
          <a:p>
            <a:pPr marL="571500" indent="-457200">
              <a:lnSpc>
                <a:spcPct val="140000"/>
              </a:lnSpc>
              <a:buNone/>
            </a:pPr>
            <a:endParaRPr lang="fr-CA" sz="2400" b="1" dirty="0" smtClean="0"/>
          </a:p>
          <a:p>
            <a:pPr marL="571500" indent="-457200">
              <a:lnSpc>
                <a:spcPct val="140000"/>
              </a:lnSpc>
              <a:buNone/>
            </a:pPr>
            <a:r>
              <a:rPr lang="fr-CA" sz="2400" b="1" dirty="0" smtClean="0"/>
              <a:t>Règles fondamentales: </a:t>
            </a:r>
          </a:p>
          <a:p>
            <a:pPr marL="571500" indent="-457200">
              <a:lnSpc>
                <a:spcPct val="140000"/>
              </a:lnSpc>
            </a:pPr>
            <a:r>
              <a:rPr lang="fr-CA" sz="2400" dirty="0" smtClean="0"/>
              <a:t>Validité &lt; Fidélité</a:t>
            </a:r>
          </a:p>
          <a:p>
            <a:pPr marL="571500" indent="-457200">
              <a:lnSpc>
                <a:spcPct val="140000"/>
              </a:lnSpc>
            </a:pPr>
            <a:r>
              <a:rPr lang="fr-CA" sz="2400" dirty="0" smtClean="0"/>
              <a:t>L’exclusivité se fait au dépend de l’exhaustivité (et vice versa)</a:t>
            </a:r>
          </a:p>
        </p:txBody>
      </p:sp>
    </p:spTree>
    <p:extLst>
      <p:ext uri="{BB962C8B-B14F-4D97-AF65-F5344CB8AC3E}">
        <p14:creationId xmlns:p14="http://schemas.microsoft.com/office/powerpoint/2010/main" val="15450846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Notions reliées à la mesure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85958" y="6005848"/>
            <a:ext cx="2591241" cy="394951"/>
          </a:xfrm>
        </p:spPr>
        <p:txBody>
          <a:bodyPr>
            <a:normAutofit fontScale="62500" lnSpcReduction="20000"/>
          </a:bodyPr>
          <a:lstStyle/>
          <a:p>
            <a:pPr marL="114300" indent="0">
              <a:lnSpc>
                <a:spcPct val="140000"/>
              </a:lnSpc>
              <a:buNone/>
            </a:pPr>
            <a:r>
              <a:rPr lang="fr-CA" sz="2400" dirty="0" smtClean="0"/>
              <a:t>Image: </a:t>
            </a:r>
            <a:r>
              <a:rPr lang="fr-FR" sz="2400" dirty="0" smtClean="0"/>
              <a:t>©</a:t>
            </a:r>
            <a:r>
              <a:rPr lang="fr-CA" sz="2400" dirty="0" smtClean="0"/>
              <a:t> </a:t>
            </a:r>
            <a:r>
              <a:rPr lang="fr-CA" sz="2400" dirty="0" err="1" smtClean="0"/>
              <a:t>Nevit</a:t>
            </a:r>
            <a:r>
              <a:rPr lang="fr-CA" sz="2400" dirty="0" smtClean="0"/>
              <a:t> </a:t>
            </a:r>
            <a:r>
              <a:rPr lang="fr-CA" sz="2400" dirty="0" err="1" smtClean="0"/>
              <a:t>Dilmen</a:t>
            </a:r>
            <a:endParaRPr lang="fr-CA" sz="2400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4441331" cy="475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846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Notions reliées à la mesure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14300" indent="0">
              <a:lnSpc>
                <a:spcPct val="140000"/>
              </a:lnSpc>
              <a:buNone/>
            </a:pPr>
            <a:r>
              <a:rPr lang="fr-FR" sz="2800" u="sng" dirty="0" smtClean="0"/>
              <a:t>Types de fidélité</a:t>
            </a:r>
            <a:endParaRPr lang="fr-CA" sz="2400" b="1" dirty="0"/>
          </a:p>
          <a:p>
            <a:pPr marL="114300" indent="0">
              <a:lnSpc>
                <a:spcPct val="140000"/>
              </a:lnSpc>
              <a:buNone/>
            </a:pPr>
            <a:r>
              <a:rPr lang="fr-CA" sz="2400" b="1" dirty="0"/>
              <a:t>Fidélité temporelle (test-</a:t>
            </a:r>
            <a:r>
              <a:rPr lang="fr-CA" sz="2400" b="1" dirty="0" err="1"/>
              <a:t>retest</a:t>
            </a:r>
            <a:r>
              <a:rPr lang="fr-CA" sz="2400" b="1" dirty="0"/>
              <a:t>)</a:t>
            </a:r>
          </a:p>
          <a:p>
            <a:pPr>
              <a:lnSpc>
                <a:spcPct val="140000"/>
              </a:lnSpc>
            </a:pPr>
            <a:r>
              <a:rPr lang="fr-CA" sz="2400" dirty="0"/>
              <a:t>Corrélation entre les résultats de deux passations espacées dans le temps. Attention à l'effet de pratique et aux construits situationnels.</a:t>
            </a:r>
            <a:r>
              <a:rPr lang="fr-CA" sz="2400" dirty="0" smtClean="0"/>
              <a:t> </a:t>
            </a:r>
          </a:p>
          <a:p>
            <a:pPr>
              <a:lnSpc>
                <a:spcPct val="140000"/>
              </a:lnSpc>
            </a:pPr>
            <a:endParaRPr lang="fr-CA" sz="2400" dirty="0" smtClean="0"/>
          </a:p>
          <a:p>
            <a:pPr marL="114300" indent="0">
              <a:lnSpc>
                <a:spcPct val="140000"/>
              </a:lnSpc>
              <a:buNone/>
            </a:pPr>
            <a:r>
              <a:rPr lang="fr-CA" sz="2400" b="1" dirty="0"/>
              <a:t>Méthode des formes parallèles</a:t>
            </a:r>
          </a:p>
          <a:p>
            <a:pPr>
              <a:lnSpc>
                <a:spcPct val="140000"/>
              </a:lnSpc>
            </a:pPr>
            <a:r>
              <a:rPr lang="fr-CA" sz="2400" dirty="0"/>
              <a:t>Corrélation entre deux formes alternatives de l'instrument. Pour réduire l'effet de pratique.</a:t>
            </a:r>
            <a:r>
              <a:rPr lang="fr-CA" sz="2400" dirty="0" smtClean="0"/>
              <a:t> 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25053378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Notions reliées à la mesure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14300" indent="0">
              <a:lnSpc>
                <a:spcPct val="140000"/>
              </a:lnSpc>
              <a:buNone/>
            </a:pPr>
            <a:r>
              <a:rPr lang="fr-FR" sz="2800" u="sng" dirty="0" smtClean="0"/>
              <a:t>Types de fidélité</a:t>
            </a:r>
            <a:endParaRPr lang="fr-CA" sz="2400" b="1" dirty="0" smtClean="0"/>
          </a:p>
          <a:p>
            <a:pPr marL="114300" indent="0">
              <a:lnSpc>
                <a:spcPct val="140000"/>
              </a:lnSpc>
              <a:buNone/>
            </a:pPr>
            <a:r>
              <a:rPr lang="fr-CA" sz="2400" b="1" dirty="0" smtClean="0"/>
              <a:t>Fidélité "</a:t>
            </a:r>
            <a:r>
              <a:rPr lang="fr-CA" sz="2400" b="1" dirty="0" err="1" smtClean="0"/>
              <a:t>split-half</a:t>
            </a:r>
            <a:r>
              <a:rPr lang="fr-CA" sz="2400" b="1" dirty="0" smtClean="0"/>
              <a:t>"</a:t>
            </a:r>
          </a:p>
          <a:p>
            <a:pPr>
              <a:lnSpc>
                <a:spcPct val="140000"/>
              </a:lnSpc>
            </a:pPr>
            <a:r>
              <a:rPr lang="fr-CA" sz="2400" dirty="0" smtClean="0"/>
              <a:t>Corrélation entre une moitié des items d'un instrument et l'autre moitié. </a:t>
            </a:r>
          </a:p>
          <a:p>
            <a:pPr>
              <a:lnSpc>
                <a:spcPct val="140000"/>
              </a:lnSpc>
            </a:pPr>
            <a:endParaRPr lang="fr-CA" sz="2400" dirty="0" smtClean="0"/>
          </a:p>
          <a:p>
            <a:pPr marL="114300" indent="0">
              <a:lnSpc>
                <a:spcPct val="140000"/>
              </a:lnSpc>
              <a:buNone/>
            </a:pPr>
            <a:r>
              <a:rPr lang="fr-CA" sz="2400" b="1" dirty="0" smtClean="0"/>
              <a:t>Cohérence </a:t>
            </a:r>
            <a:r>
              <a:rPr lang="fr-CA" sz="2400" b="1" dirty="0"/>
              <a:t>interne</a:t>
            </a:r>
          </a:p>
          <a:p>
            <a:pPr>
              <a:lnSpc>
                <a:spcPct val="140000"/>
              </a:lnSpc>
            </a:pPr>
            <a:r>
              <a:rPr lang="fr-CA" sz="2400" dirty="0"/>
              <a:t>Degré d'</a:t>
            </a:r>
            <a:r>
              <a:rPr lang="fr-CA" sz="2400" dirty="0" err="1"/>
              <a:t>homogénéïté</a:t>
            </a:r>
            <a:r>
              <a:rPr lang="fr-CA" sz="2400" dirty="0"/>
              <a:t> des énoncés </a:t>
            </a:r>
            <a:r>
              <a:rPr lang="fr-CA" sz="2400" dirty="0" smtClean="0"/>
              <a:t>d’un instrument mesuré par l’alpha de </a:t>
            </a:r>
            <a:r>
              <a:rPr lang="fr-CA" sz="2400" dirty="0" err="1" smtClean="0"/>
              <a:t>Cronbach</a:t>
            </a:r>
            <a:r>
              <a:rPr lang="fr-CA" sz="2400" dirty="0" smtClean="0"/>
              <a:t>. </a:t>
            </a:r>
          </a:p>
          <a:p>
            <a:pPr>
              <a:lnSpc>
                <a:spcPct val="140000"/>
              </a:lnSpc>
            </a:pPr>
            <a:endParaRPr lang="fr-CA" sz="2400" dirty="0" smtClean="0"/>
          </a:p>
          <a:p>
            <a:pPr marL="114300" indent="0">
              <a:lnSpc>
                <a:spcPct val="140000"/>
              </a:lnSpc>
              <a:buNone/>
            </a:pPr>
            <a:r>
              <a:rPr lang="fr-CA" sz="2400" b="1" dirty="0"/>
              <a:t>Fidélité inter-juges</a:t>
            </a:r>
          </a:p>
          <a:p>
            <a:pPr>
              <a:lnSpc>
                <a:spcPct val="140000"/>
              </a:lnSpc>
            </a:pPr>
            <a:r>
              <a:rPr lang="fr-CA" sz="2400" dirty="0"/>
              <a:t>Mesure </a:t>
            </a:r>
            <a:r>
              <a:rPr lang="fr-CA" sz="2400" dirty="0" smtClean="0"/>
              <a:t>du degré </a:t>
            </a:r>
            <a:r>
              <a:rPr lang="fr-CA" sz="2400" dirty="0"/>
              <a:t>d</a:t>
            </a:r>
            <a:r>
              <a:rPr lang="fr-CA" sz="2400" dirty="0" smtClean="0"/>
              <a:t>'accord </a:t>
            </a:r>
            <a:r>
              <a:rPr lang="fr-CA" sz="2400" dirty="0"/>
              <a:t>entre deux juges différents.</a:t>
            </a:r>
            <a:r>
              <a:rPr lang="fr-CA" sz="2400" dirty="0" smtClean="0"/>
              <a:t> 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30523239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Notions reliées à la mesure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lnSpc>
                <a:spcPct val="140000"/>
              </a:lnSpc>
              <a:buNone/>
            </a:pPr>
            <a:r>
              <a:rPr lang="fr-FR" sz="2800" u="sng" dirty="0" smtClean="0"/>
              <a:t>Types de validité</a:t>
            </a:r>
            <a:endParaRPr lang="fr-CA" sz="2400" b="1" dirty="0"/>
          </a:p>
          <a:p>
            <a:pPr marL="114300" indent="0">
              <a:lnSpc>
                <a:spcPct val="140000"/>
              </a:lnSpc>
              <a:buNone/>
            </a:pPr>
            <a:r>
              <a:rPr lang="fr-CA" sz="2400" b="1" dirty="0"/>
              <a:t>Validité d'apparence</a:t>
            </a:r>
          </a:p>
          <a:p>
            <a:pPr>
              <a:lnSpc>
                <a:spcPct val="140000"/>
              </a:lnSpc>
            </a:pPr>
            <a:r>
              <a:rPr lang="fr-CA" sz="2400" dirty="0"/>
              <a:t>L'instrument a l'air de mesurer ce qu'il doit mesurer. </a:t>
            </a:r>
            <a:endParaRPr lang="fr-CA" sz="2400" dirty="0" smtClean="0"/>
          </a:p>
          <a:p>
            <a:pPr marL="114300" indent="0">
              <a:lnSpc>
                <a:spcPct val="140000"/>
              </a:lnSpc>
              <a:buNone/>
            </a:pPr>
            <a:endParaRPr lang="fr-CA" sz="2400" b="1" dirty="0"/>
          </a:p>
          <a:p>
            <a:pPr marL="114300" indent="0">
              <a:lnSpc>
                <a:spcPct val="140000"/>
              </a:lnSpc>
              <a:buNone/>
            </a:pPr>
            <a:r>
              <a:rPr lang="fr-CA" sz="2400" b="1" dirty="0"/>
              <a:t>Validité de contenu</a:t>
            </a:r>
          </a:p>
          <a:p>
            <a:pPr>
              <a:lnSpc>
                <a:spcPct val="140000"/>
              </a:lnSpc>
            </a:pPr>
            <a:r>
              <a:rPr lang="fr-CA" sz="2400" dirty="0"/>
              <a:t>Le contenu de l'instrument est représentatif du ou des thèmes qu'il doit couvrir (exhaustivité et exclusivité). </a:t>
            </a:r>
          </a:p>
        </p:txBody>
      </p:sp>
    </p:spTree>
    <p:extLst>
      <p:ext uri="{BB962C8B-B14F-4D97-AF65-F5344CB8AC3E}">
        <p14:creationId xmlns:p14="http://schemas.microsoft.com/office/powerpoint/2010/main" val="3609277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Comment décider de ce qui est bien ou mal?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fr-FR" sz="2400" b="1" dirty="0">
                <a:solidFill>
                  <a:srgbClr val="2F2B20"/>
                </a:solidFill>
                <a:cs typeface="Times" charset="0"/>
              </a:rPr>
              <a:t>1) Relativisme culturel </a:t>
            </a:r>
            <a:r>
              <a:rPr lang="fr-FR" sz="2400" dirty="0">
                <a:solidFill>
                  <a:srgbClr val="2F2B20"/>
                </a:solidFill>
                <a:cs typeface="Times" charset="0"/>
              </a:rPr>
              <a:t>(normes culturelles</a:t>
            </a:r>
            <a:r>
              <a:rPr lang="fr-FR" sz="2400" dirty="0" smtClean="0">
                <a:solidFill>
                  <a:srgbClr val="2F2B20"/>
                </a:solidFill>
                <a:cs typeface="Times" charset="0"/>
              </a:rPr>
              <a:t>)</a:t>
            </a:r>
            <a:endParaRPr lang="fr-FR" sz="2400" dirty="0">
              <a:solidFill>
                <a:srgbClr val="2F2B20"/>
              </a:solidFill>
              <a:cs typeface="Times" charset="0"/>
            </a:endParaRPr>
          </a:p>
          <a:p>
            <a:pPr>
              <a:buFontTx/>
              <a:buNone/>
            </a:pPr>
            <a:r>
              <a:rPr lang="fr-FR" sz="2400" b="1" dirty="0">
                <a:solidFill>
                  <a:srgbClr val="2F2B20"/>
                </a:solidFill>
                <a:cs typeface="Times" charset="0"/>
              </a:rPr>
              <a:t>	</a:t>
            </a:r>
            <a:r>
              <a:rPr lang="fr-FR" sz="2400" u="sng" dirty="0">
                <a:solidFill>
                  <a:srgbClr val="2F2B20"/>
                </a:solidFill>
                <a:cs typeface="Times" charset="0"/>
              </a:rPr>
              <a:t>Définition du bien</a:t>
            </a:r>
            <a:r>
              <a:rPr lang="fr-FR" sz="2400" dirty="0">
                <a:solidFill>
                  <a:srgbClr val="2F2B20"/>
                </a:solidFill>
                <a:cs typeface="Times" charset="0"/>
              </a:rPr>
              <a:t> : Ce qui est considéré comme étant bien par la majorité des gens dans la culture </a:t>
            </a:r>
            <a:r>
              <a:rPr lang="fr-FR" sz="2400" dirty="0" smtClean="0">
                <a:solidFill>
                  <a:srgbClr val="2F2B20"/>
                </a:solidFill>
                <a:cs typeface="Times" charset="0"/>
              </a:rPr>
              <a:t>d</a:t>
            </a:r>
            <a:r>
              <a:rPr lang="fr-CA" sz="2400" dirty="0" smtClean="0">
                <a:solidFill>
                  <a:srgbClr val="2F2B20"/>
                </a:solidFill>
                <a:cs typeface="Times" charset="0"/>
              </a:rPr>
              <a:t>’</a:t>
            </a:r>
            <a:r>
              <a:rPr lang="fr-FR" sz="2400" dirty="0" smtClean="0">
                <a:solidFill>
                  <a:srgbClr val="2F2B20"/>
                </a:solidFill>
                <a:cs typeface="Times" charset="0"/>
              </a:rPr>
              <a:t>intérêt</a:t>
            </a:r>
            <a:r>
              <a:rPr lang="fr-FR" sz="2400" dirty="0">
                <a:solidFill>
                  <a:srgbClr val="2F2B20"/>
                </a:solidFill>
                <a:cs typeface="Times" charset="0"/>
              </a:rPr>
              <a:t>. </a:t>
            </a:r>
            <a:endParaRPr lang="fr-FR" sz="2400" dirty="0" smtClean="0">
              <a:solidFill>
                <a:srgbClr val="2F2B20"/>
              </a:solidFill>
              <a:cs typeface="Times" charset="0"/>
            </a:endParaRPr>
          </a:p>
          <a:p>
            <a:pPr>
              <a:buFontTx/>
              <a:buNone/>
            </a:pPr>
            <a:endParaRPr lang="fr-FR" sz="2400" dirty="0" smtClean="0">
              <a:solidFill>
                <a:srgbClr val="2F2B20"/>
              </a:solidFill>
              <a:cs typeface="Times" charset="0"/>
            </a:endParaRPr>
          </a:p>
          <a:p>
            <a:pPr>
              <a:buFontTx/>
              <a:buNone/>
            </a:pPr>
            <a:r>
              <a:rPr lang="fr-FR" sz="2400" b="1" dirty="0">
                <a:solidFill>
                  <a:srgbClr val="2F2B20"/>
                </a:solidFill>
                <a:cs typeface="Times" charset="0"/>
              </a:rPr>
              <a:t>2) Utilitarisme </a:t>
            </a:r>
            <a:r>
              <a:rPr lang="fr-FR" sz="2400" dirty="0">
                <a:solidFill>
                  <a:srgbClr val="2F2B20"/>
                </a:solidFill>
                <a:cs typeface="Times" charset="0"/>
              </a:rPr>
              <a:t>(conséquences)</a:t>
            </a:r>
          </a:p>
          <a:p>
            <a:pPr>
              <a:buFontTx/>
              <a:buNone/>
            </a:pPr>
            <a:endParaRPr lang="fr-FR" sz="700" dirty="0">
              <a:solidFill>
                <a:srgbClr val="2F2B20"/>
              </a:solidFill>
              <a:cs typeface="Times" charset="0"/>
            </a:endParaRPr>
          </a:p>
          <a:p>
            <a:pPr>
              <a:buFontTx/>
              <a:buNone/>
            </a:pPr>
            <a:r>
              <a:rPr lang="fr-FR" sz="2400" b="1" dirty="0">
                <a:solidFill>
                  <a:srgbClr val="2F2B20"/>
                </a:solidFill>
                <a:cs typeface="Times" charset="0"/>
              </a:rPr>
              <a:t>	</a:t>
            </a:r>
            <a:r>
              <a:rPr lang="fr-FR" sz="2400" u="sng" dirty="0">
                <a:solidFill>
                  <a:srgbClr val="2F2B20"/>
                </a:solidFill>
                <a:cs typeface="Times" charset="0"/>
              </a:rPr>
              <a:t>Définition du bien</a:t>
            </a:r>
            <a:r>
              <a:rPr lang="fr-FR" sz="2400" dirty="0">
                <a:solidFill>
                  <a:srgbClr val="2F2B20"/>
                </a:solidFill>
                <a:cs typeface="Times" charset="0"/>
              </a:rPr>
              <a:t> : Ce qui augmente le bonheur total de la population</a:t>
            </a:r>
            <a:r>
              <a:rPr lang="fr-FR" sz="2400" dirty="0">
                <a:cs typeface="Times" charset="0"/>
              </a:rPr>
              <a:t>. </a:t>
            </a:r>
          </a:p>
          <a:p>
            <a:pPr>
              <a:buFontTx/>
              <a:buNone/>
            </a:pPr>
            <a:endParaRPr lang="fr-FR" sz="700" dirty="0">
              <a:cs typeface="Times" charset="0"/>
            </a:endParaRPr>
          </a:p>
          <a:p>
            <a:pPr>
              <a:buFontTx/>
              <a:buNone/>
            </a:pPr>
            <a:r>
              <a:rPr lang="fr-FR" sz="2400" dirty="0">
                <a:cs typeface="Times" charset="0"/>
              </a:rPr>
              <a:t>	</a:t>
            </a:r>
            <a:r>
              <a:rPr lang="fr-FR" sz="2400" dirty="0" smtClean="0">
                <a:cs typeface="Times" charset="0"/>
              </a:rPr>
              <a:t>- L’étude de </a:t>
            </a:r>
            <a:r>
              <a:rPr lang="fr-FR" sz="2400" dirty="0" err="1" smtClean="0">
                <a:cs typeface="Times" charset="0"/>
              </a:rPr>
              <a:t>Tuskegee</a:t>
            </a:r>
            <a:r>
              <a:rPr lang="fr-FR" sz="2400" dirty="0" smtClean="0">
                <a:cs typeface="Times" charset="0"/>
              </a:rPr>
              <a:t> sur la syphilis (1932-1972)</a:t>
            </a:r>
          </a:p>
          <a:p>
            <a:pPr>
              <a:buFontTx/>
              <a:buNone/>
            </a:pPr>
            <a:r>
              <a:rPr lang="fr-FR" sz="2400" dirty="0">
                <a:cs typeface="Times" charset="0"/>
              </a:rPr>
              <a:t>	</a:t>
            </a:r>
            <a:r>
              <a:rPr lang="fr-FR" sz="2400" dirty="0" smtClean="0">
                <a:cs typeface="Times" charset="0"/>
              </a:rPr>
              <a:t>  </a:t>
            </a:r>
            <a:r>
              <a:rPr lang="fr-FR" sz="1700" dirty="0" smtClean="0">
                <a:cs typeface="Times" charset="0"/>
              </a:rPr>
              <a:t>(</a:t>
            </a:r>
            <a:r>
              <a:rPr lang="fr-FR" sz="1300" dirty="0">
                <a:cs typeface="Times" charset="0"/>
                <a:hlinkClick r:id="rId2"/>
              </a:rPr>
              <a:t>http://fr.wikipedia.org/wiki/%C3%</a:t>
            </a:r>
            <a:r>
              <a:rPr lang="fr-FR" sz="1300" dirty="0" smtClean="0">
                <a:cs typeface="Times" charset="0"/>
                <a:hlinkClick r:id="rId2"/>
              </a:rPr>
              <a:t>89tude_de_Tuskegee_sur_la_syphilis</a:t>
            </a:r>
            <a:r>
              <a:rPr lang="fr-FR" sz="1300" dirty="0" smtClean="0">
                <a:cs typeface="Times" charset="0"/>
              </a:rPr>
              <a:t> </a:t>
            </a:r>
            <a:r>
              <a:rPr lang="fr-FR" sz="1700" dirty="0" smtClean="0">
                <a:cs typeface="Times" charset="0"/>
              </a:rPr>
              <a:t>)</a:t>
            </a:r>
            <a:endParaRPr lang="fr-FR" sz="1700" dirty="0">
              <a:cs typeface="Times" charset="0"/>
            </a:endParaRPr>
          </a:p>
          <a:p>
            <a:pPr>
              <a:buFontTx/>
              <a:buNone/>
            </a:pPr>
            <a:endParaRPr lang="fr-FR" sz="2400" dirty="0">
              <a:cs typeface="Times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776" y="5390480"/>
            <a:ext cx="3078795" cy="402090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alphaModFix amt="62000"/>
          </a:blip>
          <a:stretch>
            <a:fillRect/>
          </a:stretch>
        </p:blipFill>
        <p:spPr>
          <a:xfrm>
            <a:off x="5580306" y="4308244"/>
            <a:ext cx="2888112" cy="254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13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Notions reliées à la mesure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14300" indent="0">
              <a:lnSpc>
                <a:spcPct val="140000"/>
              </a:lnSpc>
              <a:buNone/>
            </a:pPr>
            <a:r>
              <a:rPr lang="fr-FR" sz="2800" u="sng" dirty="0" smtClean="0"/>
              <a:t>Types de validité</a:t>
            </a:r>
            <a:endParaRPr lang="fr-CA" sz="2400" b="1" dirty="0"/>
          </a:p>
          <a:p>
            <a:pPr marL="114300" indent="0">
              <a:lnSpc>
                <a:spcPct val="140000"/>
              </a:lnSpc>
              <a:buNone/>
            </a:pPr>
            <a:r>
              <a:rPr lang="fr-CA" sz="2400" b="1" dirty="0"/>
              <a:t>Validité de critère</a:t>
            </a:r>
          </a:p>
          <a:p>
            <a:pPr>
              <a:lnSpc>
                <a:spcPct val="140000"/>
              </a:lnSpc>
            </a:pPr>
            <a:r>
              <a:rPr lang="fr-CA" sz="2400" dirty="0"/>
              <a:t>La mesure est en accord avec un critère connu (un autre instrument, un jugement clinique,</a:t>
            </a:r>
            <a:r>
              <a:rPr lang="fr-CA" sz="2400" dirty="0" smtClean="0"/>
              <a:t> l’effet d’un </a:t>
            </a:r>
            <a:r>
              <a:rPr lang="fr-CA" sz="2400" dirty="0"/>
              <a:t>événement, une comparaison </a:t>
            </a:r>
            <a:r>
              <a:rPr lang="fr-CA" sz="2400" dirty="0" err="1"/>
              <a:t>inter-groupes</a:t>
            </a:r>
            <a:r>
              <a:rPr lang="fr-CA" sz="2400" dirty="0"/>
              <a:t> ou toute autre mesure équivalente). </a:t>
            </a:r>
          </a:p>
          <a:p>
            <a:pPr marL="114300" indent="0">
              <a:lnSpc>
                <a:spcPct val="140000"/>
              </a:lnSpc>
              <a:buNone/>
            </a:pPr>
            <a:r>
              <a:rPr lang="fr-CA" sz="2400" b="1" dirty="0"/>
              <a:t>a) </a:t>
            </a:r>
            <a:r>
              <a:rPr lang="fr-CA" sz="2400" b="1" dirty="0" smtClean="0"/>
              <a:t>validité </a:t>
            </a:r>
            <a:r>
              <a:rPr lang="fr-CA" sz="2400" b="1" dirty="0"/>
              <a:t>concomitante</a:t>
            </a:r>
          </a:p>
          <a:p>
            <a:pPr>
              <a:lnSpc>
                <a:spcPct val="140000"/>
              </a:lnSpc>
            </a:pPr>
            <a:r>
              <a:rPr lang="fr-CA" sz="2400" dirty="0"/>
              <a:t>La validité est comparée à un critère existant (présent ou passé). </a:t>
            </a:r>
          </a:p>
          <a:p>
            <a:pPr marL="114300" indent="0">
              <a:lnSpc>
                <a:spcPct val="140000"/>
              </a:lnSpc>
              <a:buNone/>
            </a:pPr>
            <a:r>
              <a:rPr lang="fr-CA" sz="2400" b="1" dirty="0"/>
              <a:t>b) </a:t>
            </a:r>
            <a:r>
              <a:rPr lang="fr-CA" sz="2400" b="1" dirty="0" smtClean="0"/>
              <a:t>validité </a:t>
            </a:r>
            <a:r>
              <a:rPr lang="fr-CA" sz="2400" b="1" dirty="0"/>
              <a:t>prédictive</a:t>
            </a:r>
          </a:p>
          <a:p>
            <a:pPr>
              <a:lnSpc>
                <a:spcPct val="140000"/>
              </a:lnSpc>
            </a:pPr>
            <a:r>
              <a:rPr lang="fr-CA" sz="2400" dirty="0"/>
              <a:t>L'instrument est utilisé pour prédire un résultat futur. </a:t>
            </a:r>
          </a:p>
        </p:txBody>
      </p:sp>
    </p:spTree>
    <p:extLst>
      <p:ext uri="{BB962C8B-B14F-4D97-AF65-F5344CB8AC3E}">
        <p14:creationId xmlns:p14="http://schemas.microsoft.com/office/powerpoint/2010/main" val="10750707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Notions reliées à la mesure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14300" indent="0">
              <a:lnSpc>
                <a:spcPct val="140000"/>
              </a:lnSpc>
              <a:buNone/>
            </a:pPr>
            <a:r>
              <a:rPr lang="fr-FR" sz="2800" u="sng" dirty="0" smtClean="0"/>
              <a:t>Types de validité</a:t>
            </a:r>
            <a:endParaRPr lang="fr-CA" sz="2400" b="1" dirty="0"/>
          </a:p>
          <a:p>
            <a:pPr marL="114300" indent="0">
              <a:lnSpc>
                <a:spcPct val="140000"/>
              </a:lnSpc>
              <a:buNone/>
            </a:pPr>
            <a:r>
              <a:rPr lang="fr-CA" sz="2400" b="1" dirty="0"/>
              <a:t>Validité de construit</a:t>
            </a:r>
          </a:p>
          <a:p>
            <a:pPr>
              <a:lnSpc>
                <a:spcPct val="140000"/>
              </a:lnSpc>
            </a:pPr>
            <a:r>
              <a:rPr lang="fr-CA" sz="2400" dirty="0"/>
              <a:t>Utilité de l'instrument (et du construit mesuré) pour expliquer divers phénomènes. </a:t>
            </a:r>
          </a:p>
          <a:p>
            <a:pPr marL="114300" indent="0">
              <a:lnSpc>
                <a:spcPct val="140000"/>
              </a:lnSpc>
              <a:buNone/>
            </a:pPr>
            <a:r>
              <a:rPr lang="fr-CA" sz="2400" b="1" dirty="0"/>
              <a:t>a) structure du construit</a:t>
            </a:r>
          </a:p>
          <a:p>
            <a:pPr>
              <a:lnSpc>
                <a:spcPct val="140000"/>
              </a:lnSpc>
            </a:pPr>
            <a:r>
              <a:rPr lang="fr-CA" sz="2400" dirty="0"/>
              <a:t>La structure factorielle du construit correspond à sa structure théorique. </a:t>
            </a:r>
          </a:p>
          <a:p>
            <a:pPr marL="114300" indent="0">
              <a:lnSpc>
                <a:spcPct val="140000"/>
              </a:lnSpc>
              <a:buNone/>
            </a:pPr>
            <a:r>
              <a:rPr lang="fr-CA" sz="2400" b="1" dirty="0"/>
              <a:t>b) </a:t>
            </a:r>
            <a:r>
              <a:rPr lang="fr-CA" sz="2400" b="1" dirty="0" smtClean="0"/>
              <a:t>validité convergente</a:t>
            </a:r>
            <a:endParaRPr lang="fr-CA" sz="2400" b="1" dirty="0"/>
          </a:p>
          <a:p>
            <a:pPr>
              <a:lnSpc>
                <a:spcPct val="140000"/>
              </a:lnSpc>
            </a:pPr>
            <a:r>
              <a:rPr lang="fr-CA" sz="2400" dirty="0"/>
              <a:t>Correspond à la validité de critère. </a:t>
            </a:r>
          </a:p>
          <a:p>
            <a:pPr marL="114300" indent="0">
              <a:lnSpc>
                <a:spcPct val="140000"/>
              </a:lnSpc>
              <a:buNone/>
            </a:pPr>
            <a:r>
              <a:rPr lang="fr-CA" sz="2400" b="1" dirty="0"/>
              <a:t>c) </a:t>
            </a:r>
            <a:r>
              <a:rPr lang="fr-CA" sz="2400" b="1" dirty="0" smtClean="0"/>
              <a:t>validité divergente </a:t>
            </a:r>
            <a:r>
              <a:rPr lang="fr-CA" sz="2400" b="1" dirty="0"/>
              <a:t>(discriminante)</a:t>
            </a:r>
          </a:p>
          <a:p>
            <a:pPr>
              <a:lnSpc>
                <a:spcPct val="140000"/>
              </a:lnSpc>
            </a:pPr>
            <a:r>
              <a:rPr lang="fr-CA" sz="2400" dirty="0"/>
              <a:t>L'instrument n'est pas corrélé à des critères non-pertinents. </a:t>
            </a:r>
          </a:p>
          <a:p>
            <a:pPr>
              <a:lnSpc>
                <a:spcPct val="140000"/>
              </a:lnSpc>
            </a:pP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40737265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502920" algn="l"/>
              </a:tabLst>
            </a:pPr>
            <a:r>
              <a:rPr lang="en-US" sz="4300" dirty="0" err="1" smtClean="0">
                <a:cs typeface="Baskerville" charset="0"/>
                <a:sym typeface="Baskerville" charset="0"/>
              </a:rPr>
              <a:t>Enjeux</a:t>
            </a:r>
            <a:r>
              <a:rPr lang="en-US" sz="4300" dirty="0" smtClean="0">
                <a:cs typeface="Baskerville" charset="0"/>
                <a:sym typeface="Baskerville" charset="0"/>
              </a:rPr>
              <a:t> </a:t>
            </a:r>
            <a:r>
              <a:rPr lang="en-US" sz="4300" dirty="0" err="1" smtClean="0">
                <a:cs typeface="Baskerville" charset="0"/>
                <a:sym typeface="Baskerville" charset="0"/>
              </a:rPr>
              <a:t>reliés</a:t>
            </a:r>
            <a:r>
              <a:rPr lang="en-US" sz="4300" dirty="0" smtClean="0">
                <a:cs typeface="Baskerville" charset="0"/>
                <a:sym typeface="Baskerville" charset="0"/>
              </a:rPr>
              <a:t> </a:t>
            </a:r>
            <a:r>
              <a:rPr lang="en-US" sz="4300" dirty="0" err="1">
                <a:cs typeface="Baskerville" charset="0"/>
                <a:sym typeface="Baskerville" charset="0"/>
              </a:rPr>
              <a:t>à</a:t>
            </a:r>
            <a:r>
              <a:rPr lang="en-US" sz="4300" dirty="0">
                <a:cs typeface="Baskerville" charset="0"/>
                <a:sym typeface="Baskerville" charset="0"/>
              </a:rPr>
              <a:t> la question de la </a:t>
            </a:r>
            <a:r>
              <a:rPr lang="en-US" sz="4300" dirty="0" err="1">
                <a:cs typeface="Baskerville" charset="0"/>
                <a:sym typeface="Baskerville" charset="0"/>
              </a:rPr>
              <a:t>mesure</a:t>
            </a:r>
            <a:endParaRPr lang="en-US" sz="4300" dirty="0">
              <a:sym typeface="Baskerville" charset="0"/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1540" y="2068830"/>
            <a:ext cx="7417624" cy="4286250"/>
          </a:xfrm>
          <a:ln/>
        </p:spPr>
        <p:txBody>
          <a:bodyPr anchor="t">
            <a:normAutofit lnSpcReduction="10000"/>
          </a:bodyPr>
          <a:lstStyle/>
          <a:p>
            <a:pPr marL="685800" indent="-457200">
              <a:spcBef>
                <a:spcPct val="0"/>
              </a:spcBef>
              <a:buFont typeface="+mj-lt"/>
              <a:buAutoNum type="arabicParenR"/>
            </a:pPr>
            <a:r>
              <a:rPr lang="en-US" dirty="0" smtClean="0">
                <a:cs typeface="Baskerville SemiBold" charset="0"/>
                <a:sym typeface="Baskerville SemiBold" charset="0"/>
              </a:rPr>
              <a:t>Importance </a:t>
            </a:r>
            <a:r>
              <a:rPr lang="en-US" dirty="0" err="1" smtClean="0">
                <a:cs typeface="Baskerville SemiBold" charset="0"/>
                <a:sym typeface="Baskerville SemiBold" charset="0"/>
              </a:rPr>
              <a:t>d’assurer</a:t>
            </a:r>
            <a:r>
              <a:rPr lang="en-US" dirty="0" smtClean="0">
                <a:cs typeface="Baskerville SemiBold" charset="0"/>
                <a:sym typeface="Baskerville SemiBold" charset="0"/>
              </a:rPr>
              <a:t> la relation entre le </a:t>
            </a:r>
            <a:br>
              <a:rPr lang="en-US" dirty="0" smtClean="0">
                <a:cs typeface="Baskerville SemiBold" charset="0"/>
                <a:sym typeface="Baskerville SemiBold" charset="0"/>
              </a:rPr>
            </a:br>
            <a:r>
              <a:rPr lang="en-US" dirty="0" err="1" smtClean="0">
                <a:cs typeface="Baskerville SemiBold" charset="0"/>
                <a:sym typeface="Baskerville SemiBold" charset="0"/>
              </a:rPr>
              <a:t>construit</a:t>
            </a:r>
            <a:r>
              <a:rPr lang="en-US" dirty="0" smtClean="0">
                <a:cs typeface="Baskerville SemiBold" charset="0"/>
                <a:sym typeface="Baskerville SemiBold" charset="0"/>
              </a:rPr>
              <a:t> et la </a:t>
            </a:r>
            <a:r>
              <a:rPr lang="en-US" dirty="0" err="1" smtClean="0">
                <a:cs typeface="Baskerville SemiBold" charset="0"/>
                <a:sym typeface="Baskerville SemiBold" charset="0"/>
              </a:rPr>
              <a:t>mesure</a:t>
            </a:r>
            <a:endParaRPr lang="en-US" dirty="0" smtClean="0">
              <a:cs typeface="Baskerville SemiBold" charset="0"/>
              <a:sym typeface="Baskerville SemiBold" charset="0"/>
            </a:endParaRPr>
          </a:p>
          <a:p>
            <a:pPr marL="685800" indent="-457200">
              <a:spcBef>
                <a:spcPct val="0"/>
              </a:spcBef>
              <a:buFont typeface="+mj-lt"/>
              <a:buAutoNum type="arabicParenR"/>
            </a:pPr>
            <a:endParaRPr lang="en-US" dirty="0" smtClean="0">
              <a:cs typeface="Baskerville SemiBold" charset="0"/>
              <a:sym typeface="Baskerville SemiBold" charset="0"/>
            </a:endParaRPr>
          </a:p>
          <a:p>
            <a:pPr marL="685800" indent="-457200">
              <a:spcBef>
                <a:spcPct val="0"/>
              </a:spcBef>
              <a:buFont typeface="+mj-lt"/>
              <a:buAutoNum type="arabicParenR"/>
            </a:pPr>
            <a:r>
              <a:rPr lang="en-US" dirty="0" smtClean="0">
                <a:cs typeface="Baskerville SemiBold" charset="0"/>
                <a:sym typeface="Baskerville SemiBold" charset="0"/>
              </a:rPr>
              <a:t>La </a:t>
            </a:r>
            <a:r>
              <a:rPr lang="en-US" dirty="0">
                <a:cs typeface="Baskerville SemiBold" charset="0"/>
                <a:sym typeface="Baskerville SemiBold" charset="0"/>
              </a:rPr>
              <a:t>validation </a:t>
            </a:r>
            <a:r>
              <a:rPr lang="en-US" dirty="0" err="1">
                <a:cs typeface="Baskerville SemiBold" charset="0"/>
                <a:sym typeface="Baskerville SemiBold" charset="0"/>
              </a:rPr>
              <a:t>circulaire</a:t>
            </a:r>
            <a:endParaRPr lang="en-US" dirty="0">
              <a:ea typeface="ヒラギノ明朝 ProN W6" charset="0"/>
              <a:cs typeface="ヒラギノ明朝 ProN W6" charset="0"/>
              <a:sym typeface="Baskerville SemiBold" charset="0"/>
            </a:endParaRPr>
          </a:p>
          <a:p>
            <a:pPr marL="685800" indent="-457200">
              <a:spcBef>
                <a:spcPct val="0"/>
              </a:spcBef>
              <a:buFont typeface="+mj-lt"/>
              <a:buAutoNum type="arabicParenR"/>
            </a:pPr>
            <a:endParaRPr lang="en-US" dirty="0" smtClean="0">
              <a:ea typeface="ヒラギノ明朝 ProN W6" charset="0"/>
              <a:cs typeface="ヒラギノ明朝 ProN W6" charset="0"/>
              <a:sym typeface="Baskerville SemiBold" charset="0"/>
            </a:endParaRPr>
          </a:p>
          <a:p>
            <a:pPr marL="685800" indent="-457200">
              <a:spcBef>
                <a:spcPct val="0"/>
              </a:spcBef>
              <a:buFont typeface="+mj-lt"/>
              <a:buAutoNum type="arabicParenR"/>
            </a:pPr>
            <a:r>
              <a:rPr lang="en-US" dirty="0" smtClean="0">
                <a:cs typeface="Baskerville SemiBold" charset="0"/>
                <a:sym typeface="Baskerville SemiBold" charset="0"/>
              </a:rPr>
              <a:t>Les </a:t>
            </a:r>
            <a:r>
              <a:rPr lang="en-US" dirty="0">
                <a:cs typeface="Baskerville SemiBold" charset="0"/>
                <a:sym typeface="Baskerville SemiBold" charset="0"/>
              </a:rPr>
              <a:t>questionnaires en sciences </a:t>
            </a:r>
            <a:r>
              <a:rPr lang="en-US" dirty="0" err="1">
                <a:cs typeface="Baskerville SemiBold" charset="0"/>
                <a:sym typeface="Baskerville SemiBold" charset="0"/>
              </a:rPr>
              <a:t>sociales</a:t>
            </a:r>
            <a:r>
              <a:rPr lang="en-US" dirty="0">
                <a:cs typeface="Baskerville SemiBold" charset="0"/>
                <a:sym typeface="Baskerville SemiBold" charset="0"/>
              </a:rPr>
              <a:t>: </a:t>
            </a:r>
            <a:r>
              <a:rPr lang="en-US" dirty="0" smtClean="0">
                <a:cs typeface="Baskerville SemiBold" charset="0"/>
                <a:sym typeface="Baskerville SemiBold" charset="0"/>
              </a:rPr>
              <a:t>Ordinal </a:t>
            </a:r>
            <a:r>
              <a:rPr lang="en-US" dirty="0" err="1">
                <a:cs typeface="Baskerville SemiBold" charset="0"/>
                <a:sym typeface="Baskerville SemiBold" charset="0"/>
              </a:rPr>
              <a:t>ou</a:t>
            </a:r>
            <a:r>
              <a:rPr lang="en-US" dirty="0">
                <a:cs typeface="Baskerville SemiBold" charset="0"/>
                <a:sym typeface="Baskerville SemiBold" charset="0"/>
              </a:rPr>
              <a:t> </a:t>
            </a:r>
            <a:r>
              <a:rPr lang="en-US" dirty="0" err="1">
                <a:cs typeface="Baskerville SemiBold" charset="0"/>
                <a:sym typeface="Baskerville SemiBold" charset="0"/>
              </a:rPr>
              <a:t>Intervalle</a:t>
            </a:r>
            <a:r>
              <a:rPr lang="en-US" dirty="0">
                <a:cs typeface="Baskerville SemiBold" charset="0"/>
                <a:sym typeface="Baskerville SemiBold" charset="0"/>
              </a:rPr>
              <a:t>?</a:t>
            </a:r>
            <a:endParaRPr lang="en-US" dirty="0">
              <a:ea typeface="ヒラギノ明朝 ProN W6" charset="0"/>
              <a:cs typeface="ヒラギノ明朝 ProN W6" charset="0"/>
              <a:sym typeface="Baskerville SemiBold" charset="0"/>
            </a:endParaRPr>
          </a:p>
          <a:p>
            <a:pPr marL="685800" indent="-457200">
              <a:spcBef>
                <a:spcPct val="0"/>
              </a:spcBef>
              <a:buFont typeface="+mj-lt"/>
              <a:buAutoNum type="arabicParenR"/>
            </a:pPr>
            <a:endParaRPr lang="en-US" dirty="0" smtClean="0">
              <a:ea typeface="ヒラギノ明朝 ProN W6" charset="0"/>
              <a:cs typeface="ヒラギノ明朝 ProN W6" charset="0"/>
              <a:sym typeface="Baskerville SemiBold" charset="0"/>
            </a:endParaRPr>
          </a:p>
          <a:p>
            <a:pPr marL="685800" indent="-457200">
              <a:spcBef>
                <a:spcPct val="0"/>
              </a:spcBef>
              <a:buFont typeface="+mj-lt"/>
              <a:buAutoNum type="arabicParenR"/>
            </a:pPr>
            <a:r>
              <a:rPr lang="en-US" dirty="0" err="1" smtClean="0">
                <a:cs typeface="Baskerville SemiBold" charset="0"/>
                <a:sym typeface="Baskerville SemiBold" charset="0"/>
              </a:rPr>
              <a:t>Mesure</a:t>
            </a:r>
            <a:r>
              <a:rPr lang="en-US" dirty="0" smtClean="0">
                <a:cs typeface="Baskerville SemiBold" charset="0"/>
                <a:sym typeface="Baskerville SemiBold" charset="0"/>
              </a:rPr>
              <a:t> </a:t>
            </a:r>
            <a:r>
              <a:rPr lang="en-US" dirty="0">
                <a:cs typeface="Baskerville SemiBold" charset="0"/>
                <a:sym typeface="Baskerville SemiBold" charset="0"/>
              </a:rPr>
              <a:t>et </a:t>
            </a:r>
            <a:r>
              <a:rPr lang="en-US" dirty="0" err="1" smtClean="0">
                <a:cs typeface="Baskerville SemiBold" charset="0"/>
                <a:sym typeface="Baskerville SemiBold" charset="0"/>
              </a:rPr>
              <a:t>niveau</a:t>
            </a:r>
            <a:r>
              <a:rPr lang="en-US" dirty="0" smtClean="0">
                <a:cs typeface="Baskerville SemiBold" charset="0"/>
                <a:sym typeface="Baskerville SemiBold" charset="0"/>
              </a:rPr>
              <a:t> optimal de </a:t>
            </a:r>
            <a:r>
              <a:rPr lang="en-US" dirty="0" err="1" smtClean="0">
                <a:cs typeface="Baskerville SemiBold" charset="0"/>
                <a:sym typeface="Baskerville SemiBold" charset="0"/>
              </a:rPr>
              <a:t>sensibilité</a:t>
            </a:r>
            <a:r>
              <a:rPr lang="en-US" dirty="0" smtClean="0">
                <a:cs typeface="Baskerville SemiBold" charset="0"/>
                <a:sym typeface="Baskerville SemiBold" charset="0"/>
              </a:rPr>
              <a:t> </a:t>
            </a:r>
            <a:br>
              <a:rPr lang="en-US" dirty="0" smtClean="0">
                <a:cs typeface="Baskerville SemiBold" charset="0"/>
                <a:sym typeface="Baskerville SemiBold" charset="0"/>
              </a:rPr>
            </a:br>
            <a:r>
              <a:rPr lang="en-US" dirty="0" smtClean="0">
                <a:cs typeface="Baskerville SemiBold" charset="0"/>
                <a:sym typeface="Baskerville SemiBold" charset="0"/>
              </a:rPr>
              <a:t>(ex: </a:t>
            </a:r>
            <a:r>
              <a:rPr lang="en-US" dirty="0" err="1" smtClean="0">
                <a:cs typeface="Baskerville SemiBold" charset="0"/>
                <a:sym typeface="Baskerville SemiBold" charset="0"/>
              </a:rPr>
              <a:t>échelle</a:t>
            </a:r>
            <a:r>
              <a:rPr lang="en-US" dirty="0" smtClean="0">
                <a:cs typeface="Baskerville SemiBold" charset="0"/>
                <a:sym typeface="Baskerville SemiBold" charset="0"/>
              </a:rPr>
              <a:t> </a:t>
            </a:r>
            <a:r>
              <a:rPr lang="en-US" dirty="0" err="1" smtClean="0">
                <a:cs typeface="Baskerville SemiBold" charset="0"/>
                <a:sym typeface="Baskerville SemiBold" charset="0"/>
              </a:rPr>
              <a:t>clinique</a:t>
            </a:r>
            <a:r>
              <a:rPr lang="en-US" dirty="0" smtClean="0">
                <a:cs typeface="Baskerville SemiBold" charset="0"/>
                <a:sym typeface="Baskerville SemiBold" charset="0"/>
              </a:rPr>
              <a:t> </a:t>
            </a:r>
            <a:r>
              <a:rPr lang="en-US" dirty="0" err="1" smtClean="0">
                <a:cs typeface="Baskerville SemiBold" charset="0"/>
                <a:sym typeface="Baskerville SemiBold" charset="0"/>
              </a:rPr>
              <a:t>ou</a:t>
            </a:r>
            <a:r>
              <a:rPr lang="en-US" dirty="0" smtClean="0">
                <a:cs typeface="Baskerville SemiBold" charset="0"/>
                <a:sym typeface="Baskerville SemiBold" charset="0"/>
              </a:rPr>
              <a:t> non)</a:t>
            </a:r>
          </a:p>
          <a:p>
            <a:pPr marL="685800" indent="-457200">
              <a:spcBef>
                <a:spcPct val="0"/>
              </a:spcBef>
              <a:buFont typeface="+mj-lt"/>
              <a:buAutoNum type="arabicParenR"/>
            </a:pPr>
            <a:endParaRPr lang="en-US" dirty="0" smtClean="0">
              <a:cs typeface="Baskerville SemiBold" charset="0"/>
              <a:sym typeface="Baskerville SemiBold" charset="0"/>
            </a:endParaRPr>
          </a:p>
          <a:p>
            <a:pPr marL="685800" indent="-457200">
              <a:spcBef>
                <a:spcPct val="0"/>
              </a:spcBef>
              <a:buFont typeface="+mj-lt"/>
              <a:buAutoNum type="arabicParenR"/>
            </a:pPr>
            <a:r>
              <a:rPr lang="en-US" dirty="0" smtClean="0">
                <a:ea typeface="ヒラギノ明朝 ProN W6" charset="0"/>
                <a:cs typeface="Baskerville SemiBold" charset="0"/>
                <a:sym typeface="Baskerville SemiBold" charset="0"/>
              </a:rPr>
              <a:t>La triangulation des </a:t>
            </a:r>
            <a:r>
              <a:rPr lang="en-US" dirty="0" err="1" smtClean="0">
                <a:ea typeface="ヒラギノ明朝 ProN W6" charset="0"/>
                <a:cs typeface="Baskerville SemiBold" charset="0"/>
                <a:sym typeface="Baskerville SemiBold" charset="0"/>
              </a:rPr>
              <a:t>méthodes</a:t>
            </a:r>
            <a:r>
              <a:rPr lang="en-US" dirty="0" smtClean="0">
                <a:ea typeface="ヒラギノ明朝 ProN W6" charset="0"/>
                <a:cs typeface="Baskerville SemiBold" charset="0"/>
                <a:sym typeface="Baskerville SemiBold" charset="0"/>
              </a:rPr>
              <a:t> de </a:t>
            </a:r>
            <a:r>
              <a:rPr lang="en-US" dirty="0" err="1" smtClean="0">
                <a:ea typeface="ヒラギノ明朝 ProN W6" charset="0"/>
                <a:cs typeface="Baskerville SemiBold" charset="0"/>
                <a:sym typeface="Baskerville SemiBold" charset="0"/>
              </a:rPr>
              <a:t>mesure</a:t>
            </a:r>
            <a:r>
              <a:rPr lang="en-US" dirty="0" smtClean="0">
                <a:ea typeface="ヒラギノ明朝 ProN W6" charset="0"/>
                <a:cs typeface="Baskerville SemiBold" charset="0"/>
                <a:sym typeface="Baskerville SemiBold" charset="0"/>
              </a:rPr>
              <a:t> pour augmenter la force des conclusions.</a:t>
            </a:r>
            <a:endParaRPr lang="en-US" dirty="0" smtClean="0">
              <a:ea typeface="ヒラギノ明朝 ProN W6" charset="0"/>
              <a:cs typeface="ヒラギノ明朝 ProN W6" charset="0"/>
              <a:sym typeface="Baskerville SemiBold" charset="0"/>
            </a:endParaRPr>
          </a:p>
          <a:p>
            <a:pPr marL="685800" indent="-457200">
              <a:spcBef>
                <a:spcPct val="0"/>
              </a:spcBef>
              <a:buFont typeface="+mj-lt"/>
              <a:buAutoNum type="arabicParenR"/>
            </a:pPr>
            <a:endParaRPr lang="en-US" dirty="0">
              <a:ea typeface="ヒラギノ明朝 ProN W6" charset="0"/>
              <a:cs typeface="ヒラギノ明朝 ProN W6" charset="0"/>
              <a:sym typeface="Baskerville SemiBold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alphaModFix/>
            <a:lum contrast="32000"/>
          </a:blip>
          <a:stretch>
            <a:fillRect/>
          </a:stretch>
        </p:blipFill>
        <p:spPr>
          <a:xfrm>
            <a:off x="6789166" y="1002646"/>
            <a:ext cx="1655824" cy="251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94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mp:transition xmlns:mp="http://schemas.microsoft.com/office/mac/powerpoint/2008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Comment décider de ce qui est bien ou mal?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Tx/>
              <a:buNone/>
            </a:pPr>
            <a:r>
              <a:rPr lang="fr-FR" b="1" dirty="0">
                <a:solidFill>
                  <a:srgbClr val="2F2B20"/>
                </a:solidFill>
                <a:cs typeface="Times" charset="0"/>
              </a:rPr>
              <a:t>3) Kantisme </a:t>
            </a:r>
            <a:r>
              <a:rPr lang="fr-FR" dirty="0">
                <a:solidFill>
                  <a:srgbClr val="2F2B20"/>
                </a:solidFill>
                <a:cs typeface="Times" charset="0"/>
              </a:rPr>
              <a:t>(</a:t>
            </a:r>
            <a:r>
              <a:rPr lang="fr-FR" dirty="0" smtClean="0">
                <a:solidFill>
                  <a:srgbClr val="2F2B20"/>
                </a:solidFill>
                <a:cs typeface="Times" charset="0"/>
              </a:rPr>
              <a:t>intentions / bonne volonté)</a:t>
            </a:r>
            <a:endParaRPr lang="fr-FR" dirty="0">
              <a:solidFill>
                <a:srgbClr val="2F2B20"/>
              </a:solidFill>
              <a:cs typeface="Times" charset="0"/>
            </a:endParaRPr>
          </a:p>
          <a:p>
            <a:pPr>
              <a:buFontTx/>
              <a:buNone/>
            </a:pPr>
            <a:r>
              <a:rPr lang="fr-FR" sz="1200" dirty="0" smtClean="0">
                <a:solidFill>
                  <a:srgbClr val="2F2B20"/>
                </a:solidFill>
                <a:cs typeface="Times" charset="0"/>
              </a:rPr>
              <a:t> </a:t>
            </a:r>
            <a:endParaRPr lang="fr-FR" sz="1200" dirty="0">
              <a:solidFill>
                <a:srgbClr val="2F2B20"/>
              </a:solidFill>
              <a:cs typeface="Times" charset="0"/>
            </a:endParaRPr>
          </a:p>
          <a:p>
            <a:pPr>
              <a:buFontTx/>
              <a:buNone/>
            </a:pPr>
            <a:r>
              <a:rPr lang="fr-FR" b="1" dirty="0">
                <a:solidFill>
                  <a:srgbClr val="2F2B20"/>
                </a:solidFill>
                <a:cs typeface="Times" charset="0"/>
              </a:rPr>
              <a:t>	</a:t>
            </a:r>
            <a:r>
              <a:rPr lang="fr-FR" u="sng" dirty="0">
                <a:solidFill>
                  <a:srgbClr val="2F2B20"/>
                </a:solidFill>
                <a:cs typeface="Times" charset="0"/>
              </a:rPr>
              <a:t>Définition du bien</a:t>
            </a:r>
            <a:r>
              <a:rPr lang="fr-FR" dirty="0">
                <a:solidFill>
                  <a:srgbClr val="2F2B20"/>
                </a:solidFill>
                <a:cs typeface="Times" charset="0"/>
              </a:rPr>
              <a:t> : Ce qui provient </a:t>
            </a:r>
            <a:r>
              <a:rPr lang="fr-FR" dirty="0" smtClean="0">
                <a:solidFill>
                  <a:srgbClr val="2F2B20"/>
                </a:solidFill>
                <a:cs typeface="Times" charset="0"/>
              </a:rPr>
              <a:t>d</a:t>
            </a:r>
            <a:r>
              <a:rPr lang="fr-CA" dirty="0" smtClean="0">
                <a:solidFill>
                  <a:srgbClr val="2F2B20"/>
                </a:solidFill>
                <a:cs typeface="Times" charset="0"/>
              </a:rPr>
              <a:t>’</a:t>
            </a:r>
            <a:r>
              <a:rPr lang="fr-FR" dirty="0" smtClean="0">
                <a:solidFill>
                  <a:srgbClr val="2F2B20"/>
                </a:solidFill>
                <a:cs typeface="Times" charset="0"/>
              </a:rPr>
              <a:t>intentions </a:t>
            </a:r>
            <a:r>
              <a:rPr lang="fr-FR" dirty="0">
                <a:solidFill>
                  <a:srgbClr val="2F2B20"/>
                </a:solidFill>
                <a:cs typeface="Times" charset="0"/>
              </a:rPr>
              <a:t>vertueuses. </a:t>
            </a:r>
          </a:p>
          <a:p>
            <a:pPr>
              <a:buNone/>
            </a:pPr>
            <a:r>
              <a:rPr lang="fr-FR" dirty="0">
                <a:solidFill>
                  <a:srgbClr val="2F2B20"/>
                </a:solidFill>
                <a:cs typeface="Times" charset="0"/>
              </a:rPr>
              <a:t>	</a:t>
            </a:r>
            <a:r>
              <a:rPr lang="fr-FR" u="sng" dirty="0" smtClean="0">
                <a:solidFill>
                  <a:srgbClr val="2F2B20"/>
                </a:solidFill>
                <a:cs typeface="Times" charset="0"/>
              </a:rPr>
              <a:t>Principes fondamentaux </a:t>
            </a:r>
            <a:r>
              <a:rPr lang="fr-FR" dirty="0" smtClean="0">
                <a:solidFill>
                  <a:srgbClr val="2F2B20"/>
                </a:solidFill>
                <a:cs typeface="Times" charset="0"/>
              </a:rPr>
              <a:t> </a:t>
            </a:r>
            <a:r>
              <a:rPr lang="fr-FR" sz="1200" dirty="0" smtClean="0">
                <a:solidFill>
                  <a:srgbClr val="2F2B20"/>
                </a:solidFill>
                <a:cs typeface="Times" charset="0"/>
              </a:rPr>
              <a:t>(</a:t>
            </a:r>
            <a:r>
              <a:rPr lang="fr-FR" sz="1200" dirty="0">
                <a:solidFill>
                  <a:srgbClr val="2F2B20"/>
                </a:solidFill>
                <a:cs typeface="Times" charset="0"/>
                <a:hlinkClick r:id="rId2"/>
              </a:rPr>
              <a:t>http://fr.wikipedia.org/wiki/</a:t>
            </a:r>
            <a:r>
              <a:rPr lang="fr-FR" sz="1200" dirty="0" smtClean="0">
                <a:solidFill>
                  <a:srgbClr val="2F2B20"/>
                </a:solidFill>
                <a:cs typeface="Times" charset="0"/>
                <a:hlinkClick r:id="rId2"/>
              </a:rPr>
              <a:t>Philosophie_pratique_de_Kant</a:t>
            </a:r>
            <a:r>
              <a:rPr lang="fr-FR" sz="1200" dirty="0" smtClean="0">
                <a:solidFill>
                  <a:srgbClr val="2F2B20"/>
                </a:solidFill>
                <a:cs typeface="Times" charset="0"/>
              </a:rPr>
              <a:t> )</a:t>
            </a:r>
            <a:endParaRPr lang="fr-FR" sz="1200" u="sng" dirty="0">
              <a:solidFill>
                <a:srgbClr val="2F2B20"/>
              </a:solidFill>
              <a:cs typeface="Times" charset="0"/>
            </a:endParaRPr>
          </a:p>
          <a:p>
            <a:r>
              <a:rPr lang="fr-FR" dirty="0" smtClean="0">
                <a:solidFill>
                  <a:srgbClr val="2F2B20"/>
                </a:solidFill>
                <a:cs typeface="Times" charset="0"/>
              </a:rPr>
              <a:t>Universalisation / Impératif catégorique </a:t>
            </a:r>
            <a:br>
              <a:rPr lang="fr-FR" dirty="0" smtClean="0">
                <a:solidFill>
                  <a:srgbClr val="2F2B20"/>
                </a:solidFill>
                <a:cs typeface="Times" charset="0"/>
              </a:rPr>
            </a:br>
            <a:r>
              <a:rPr lang="fr-FR" dirty="0" smtClean="0">
                <a:solidFill>
                  <a:srgbClr val="2F2B20"/>
                </a:solidFill>
                <a:cs typeface="Times" charset="0"/>
              </a:rPr>
              <a:t>(</a:t>
            </a:r>
            <a:r>
              <a:rPr lang="fr-FR" sz="2000" i="1" dirty="0">
                <a:solidFill>
                  <a:schemeClr val="tx2"/>
                </a:solidFill>
              </a:rPr>
              <a:t>Agis de telle sorte que la maxime de ta volonté puisse toujours valoir en même temps comme principe d’une législation universelle</a:t>
            </a:r>
            <a:r>
              <a:rPr lang="fr-FR" dirty="0" smtClean="0">
                <a:solidFill>
                  <a:srgbClr val="2F2B20"/>
                </a:solidFill>
                <a:cs typeface="Times" charset="0"/>
              </a:rPr>
              <a:t>)</a:t>
            </a:r>
            <a:endParaRPr lang="fr-FR" dirty="0">
              <a:solidFill>
                <a:srgbClr val="2F2B20"/>
              </a:solidFill>
              <a:cs typeface="Times" charset="0"/>
            </a:endParaRPr>
          </a:p>
          <a:p>
            <a:r>
              <a:rPr lang="fr-FR" dirty="0" smtClean="0">
                <a:solidFill>
                  <a:srgbClr val="2F2B20"/>
                </a:solidFill>
                <a:cs typeface="Times" charset="0"/>
              </a:rPr>
              <a:t>Respect </a:t>
            </a:r>
            <a:r>
              <a:rPr lang="fr-FR" dirty="0">
                <a:solidFill>
                  <a:srgbClr val="2F2B20"/>
                </a:solidFill>
                <a:cs typeface="Times" charset="0"/>
              </a:rPr>
              <a:t>de la personne humaine et de son 			  autonomie de </a:t>
            </a:r>
            <a:r>
              <a:rPr lang="fr-FR" dirty="0" smtClean="0">
                <a:solidFill>
                  <a:srgbClr val="2F2B20"/>
                </a:solidFill>
                <a:cs typeface="Times" charset="0"/>
              </a:rPr>
              <a:t>choix</a:t>
            </a:r>
            <a:br>
              <a:rPr lang="fr-FR" dirty="0" smtClean="0">
                <a:solidFill>
                  <a:srgbClr val="2F2B20"/>
                </a:solidFill>
                <a:cs typeface="Times" charset="0"/>
              </a:rPr>
            </a:br>
            <a:r>
              <a:rPr lang="fr-FR" dirty="0" smtClean="0">
                <a:solidFill>
                  <a:srgbClr val="2F2B20"/>
                </a:solidFill>
                <a:cs typeface="Times" charset="0"/>
              </a:rPr>
              <a:t>(</a:t>
            </a:r>
            <a:r>
              <a:rPr lang="fr-FR" sz="2000" i="1" dirty="0">
                <a:solidFill>
                  <a:srgbClr val="675E47"/>
                </a:solidFill>
              </a:rPr>
              <a:t>L</a:t>
            </a:r>
            <a:r>
              <a:rPr lang="fr-FR" sz="2000" i="1" dirty="0" smtClean="0">
                <a:solidFill>
                  <a:srgbClr val="675E47"/>
                </a:solidFill>
              </a:rPr>
              <a:t>a </a:t>
            </a:r>
            <a:r>
              <a:rPr lang="fr-FR" sz="2000" i="1" dirty="0">
                <a:solidFill>
                  <a:srgbClr val="675E47"/>
                </a:solidFill>
              </a:rPr>
              <a:t>législation universelle de la conduite, c’est la volonté de l’être raisonnable qui doit en être la législatrice</a:t>
            </a:r>
            <a:r>
              <a:rPr lang="fr-FR" dirty="0" smtClean="0">
                <a:solidFill>
                  <a:srgbClr val="2F2B20"/>
                </a:solidFill>
                <a:cs typeface="Times" charset="0"/>
              </a:rPr>
              <a:t>)</a:t>
            </a:r>
            <a:endParaRPr lang="fr-FR" dirty="0">
              <a:solidFill>
                <a:srgbClr val="2F2B20"/>
              </a:solidFill>
              <a:cs typeface="Times" charset="0"/>
            </a:endParaRPr>
          </a:p>
          <a:p>
            <a:pPr marL="114300" indent="0">
              <a:buNone/>
            </a:pPr>
            <a:endParaRPr lang="fr-FR" dirty="0" smtClean="0">
              <a:solidFill>
                <a:srgbClr val="2F2B20"/>
              </a:solidFill>
              <a:cs typeface="Times" charset="0"/>
            </a:endParaRPr>
          </a:p>
          <a:p>
            <a:pPr marL="114300" indent="0">
              <a:buNone/>
            </a:pPr>
            <a:r>
              <a:rPr lang="fr-FR" dirty="0" smtClean="0">
                <a:solidFill>
                  <a:srgbClr val="2F2B20"/>
                </a:solidFill>
                <a:cs typeface="Times" charset="0"/>
              </a:rPr>
              <a:t>Impact: La </a:t>
            </a:r>
            <a:r>
              <a:rPr lang="fr-FR" dirty="0">
                <a:solidFill>
                  <a:srgbClr val="2F2B20"/>
                </a:solidFill>
                <a:cs typeface="Times" charset="0"/>
              </a:rPr>
              <a:t>charte des droits et </a:t>
            </a:r>
            <a:r>
              <a:rPr lang="fr-FR" dirty="0" smtClean="0">
                <a:solidFill>
                  <a:srgbClr val="2F2B20"/>
                </a:solidFill>
                <a:cs typeface="Times" charset="0"/>
              </a:rPr>
              <a:t>libertés</a:t>
            </a:r>
          </a:p>
        </p:txBody>
      </p:sp>
    </p:spTree>
    <p:extLst>
      <p:ext uri="{BB962C8B-B14F-4D97-AF65-F5344CB8AC3E}">
        <p14:creationId xmlns:p14="http://schemas.microsoft.com/office/powerpoint/2010/main" val="2715353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déontologie en recherche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fr-FR" sz="2400" dirty="0" smtClean="0">
              <a:solidFill>
                <a:srgbClr val="2F2B20"/>
              </a:solidFill>
              <a:cs typeface="Times" charset="0"/>
            </a:endParaRPr>
          </a:p>
          <a:p>
            <a:r>
              <a:rPr lang="fr-FR" sz="2400" dirty="0" smtClean="0">
                <a:solidFill>
                  <a:srgbClr val="2F2B20"/>
                </a:solidFill>
                <a:cs typeface="Times" charset="0"/>
              </a:rPr>
              <a:t>Avec les humains </a:t>
            </a:r>
            <a:r>
              <a:rPr lang="fr-FR" sz="2400" dirty="0" smtClean="0">
                <a:cs typeface="Times" charset="0"/>
                <a:sym typeface="Symbol" charset="0"/>
              </a:rPr>
              <a:t> principes kantiens</a:t>
            </a:r>
          </a:p>
          <a:p>
            <a:endParaRPr lang="fr-FR" sz="2400" dirty="0" smtClean="0">
              <a:solidFill>
                <a:srgbClr val="2F2B20"/>
              </a:solidFill>
              <a:cs typeface="Times" charset="0"/>
              <a:sym typeface="Symbol" charset="0"/>
            </a:endParaRPr>
          </a:p>
          <a:p>
            <a:endParaRPr lang="fr-FR" sz="2400" dirty="0">
              <a:solidFill>
                <a:srgbClr val="2F2B20"/>
              </a:solidFill>
              <a:cs typeface="Times" charset="0"/>
              <a:sym typeface="Symbol" charset="0"/>
            </a:endParaRPr>
          </a:p>
          <a:p>
            <a:r>
              <a:rPr lang="fr-FR" sz="2400" dirty="0" smtClean="0">
                <a:solidFill>
                  <a:srgbClr val="2F2B20"/>
                </a:solidFill>
                <a:cs typeface="Times" charset="0"/>
                <a:sym typeface="Symbol" charset="0"/>
              </a:rPr>
              <a:t>Avec les animaux </a:t>
            </a:r>
            <a:r>
              <a:rPr lang="fr-FR" sz="2400" dirty="0" smtClean="0">
                <a:cs typeface="Times" charset="0"/>
                <a:sym typeface="Symbol" charset="0"/>
              </a:rPr>
              <a:t> principes plus utilitaristes</a:t>
            </a:r>
            <a:endParaRPr lang="fr-FR" sz="2400" dirty="0" smtClean="0">
              <a:solidFill>
                <a:srgbClr val="2F2B20"/>
              </a:solidFill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766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déontologie en recherche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600200"/>
            <a:ext cx="8001085" cy="4800600"/>
          </a:xfrm>
        </p:spPr>
        <p:txBody>
          <a:bodyPr>
            <a:noAutofit/>
          </a:bodyPr>
          <a:lstStyle/>
          <a:p>
            <a:r>
              <a:rPr lang="fr-FR" sz="2400" dirty="0" smtClean="0">
                <a:solidFill>
                  <a:srgbClr val="2F2B20"/>
                </a:solidFill>
                <a:cs typeface="Times" charset="0"/>
              </a:rPr>
              <a:t>La déontologie en recherche est encadrée par les comités d’éthique institutionnels</a:t>
            </a:r>
          </a:p>
          <a:p>
            <a:endParaRPr lang="fr-FR" sz="1050" dirty="0" smtClean="0">
              <a:solidFill>
                <a:srgbClr val="2F2B20"/>
              </a:solidFill>
              <a:cs typeface="Times" charset="0"/>
            </a:endParaRPr>
          </a:p>
          <a:p>
            <a:r>
              <a:rPr lang="fr-FR" sz="2400" dirty="0" smtClean="0">
                <a:solidFill>
                  <a:srgbClr val="2F2B20"/>
                </a:solidFill>
                <a:cs typeface="Times" charset="0"/>
              </a:rPr>
              <a:t>Avec les humains </a:t>
            </a:r>
            <a:r>
              <a:rPr lang="fr-FR" sz="2400" dirty="0" smtClean="0">
                <a:cs typeface="Times" charset="0"/>
                <a:sym typeface="Symbol" charset="0"/>
              </a:rPr>
              <a:t> principes kantiens</a:t>
            </a:r>
            <a:endParaRPr lang="fr-FR" sz="2400" dirty="0">
              <a:solidFill>
                <a:srgbClr val="2F2B20"/>
              </a:solidFill>
              <a:cs typeface="Times" charset="0"/>
              <a:sym typeface="Symbol" charset="0"/>
            </a:endParaRPr>
          </a:p>
          <a:p>
            <a:r>
              <a:rPr lang="fr-FR" sz="2400" dirty="0" smtClean="0">
                <a:solidFill>
                  <a:srgbClr val="2F2B20"/>
                </a:solidFill>
                <a:cs typeface="Times" charset="0"/>
                <a:sym typeface="Symbol" charset="0"/>
              </a:rPr>
              <a:t>Avec les animaux </a:t>
            </a:r>
            <a:r>
              <a:rPr lang="fr-FR" sz="2400" dirty="0" smtClean="0">
                <a:cs typeface="Times" charset="0"/>
                <a:sym typeface="Symbol" charset="0"/>
              </a:rPr>
              <a:t> principes plus utilitaristes</a:t>
            </a:r>
          </a:p>
          <a:p>
            <a:endParaRPr lang="fr-FR" sz="1100" dirty="0" smtClean="0">
              <a:solidFill>
                <a:srgbClr val="2F2B20"/>
              </a:solidFill>
              <a:cs typeface="Times" charset="0"/>
              <a:sym typeface="Symbol" charset="0"/>
            </a:endParaRPr>
          </a:p>
          <a:p>
            <a:pPr marL="114300" indent="0">
              <a:buNone/>
            </a:pPr>
            <a:r>
              <a:rPr lang="fr-FR" sz="2800" u="sng" dirty="0" smtClean="0">
                <a:solidFill>
                  <a:srgbClr val="2F2B20"/>
                </a:solidFill>
                <a:cs typeface="Times" charset="0"/>
                <a:sym typeface="Symbol" charset="0"/>
              </a:rPr>
              <a:t>Le guide de référence au Canada</a:t>
            </a:r>
            <a:endParaRPr lang="fr-FR" sz="2800" u="sng" dirty="0">
              <a:solidFill>
                <a:srgbClr val="2F2B20"/>
              </a:solidFill>
              <a:cs typeface="Times" charset="0"/>
              <a:sym typeface="Symbol" charset="0"/>
            </a:endParaRPr>
          </a:p>
          <a:p>
            <a:r>
              <a:rPr lang="fr-FR" sz="2400" dirty="0" smtClean="0">
                <a:solidFill>
                  <a:srgbClr val="2F2B20"/>
                </a:solidFill>
                <a:cs typeface="Times" charset="0"/>
              </a:rPr>
              <a:t>L’EPTC 2 (2014): L’Énoncé de politique des </a:t>
            </a:r>
            <a:r>
              <a:rPr lang="fr-FR" sz="2400" dirty="0">
                <a:solidFill>
                  <a:srgbClr val="2F2B20"/>
                </a:solidFill>
                <a:cs typeface="Times" charset="0"/>
              </a:rPr>
              <a:t>trois Conseils</a:t>
            </a:r>
            <a:br>
              <a:rPr lang="fr-FR" sz="2400" dirty="0">
                <a:solidFill>
                  <a:srgbClr val="2F2B20"/>
                </a:solidFill>
                <a:cs typeface="Times" charset="0"/>
              </a:rPr>
            </a:br>
            <a:r>
              <a:rPr lang="fr-FR" sz="1400" dirty="0">
                <a:solidFill>
                  <a:srgbClr val="2F2B20"/>
                </a:solidFill>
                <a:cs typeface="Times" charset="0"/>
              </a:rPr>
              <a:t>(</a:t>
            </a:r>
            <a:r>
              <a:rPr lang="fr-FR" sz="1400" dirty="0">
                <a:solidFill>
                  <a:srgbClr val="2F2B20"/>
                </a:solidFill>
                <a:cs typeface="Times" charset="0"/>
                <a:hlinkClick r:id="rId2"/>
              </a:rPr>
              <a:t>http://www.ger.ethique.gc.ca/fra/policy-politique/initiatives/tcps2-eptc2/Default</a:t>
            </a:r>
            <a:r>
              <a:rPr lang="fr-FR" sz="1400" dirty="0" smtClean="0">
                <a:solidFill>
                  <a:srgbClr val="2F2B20"/>
                </a:solidFill>
                <a:cs typeface="Times" charset="0"/>
                <a:hlinkClick r:id="rId2"/>
              </a:rPr>
              <a:t>/</a:t>
            </a:r>
            <a:r>
              <a:rPr lang="fr-FR" sz="1400" dirty="0" smtClean="0">
                <a:solidFill>
                  <a:srgbClr val="2F2B20"/>
                </a:solidFill>
                <a:cs typeface="Times" charset="0"/>
              </a:rPr>
              <a:t>)</a:t>
            </a:r>
            <a:endParaRPr lang="fr-FR" sz="2400" dirty="0" smtClean="0">
              <a:solidFill>
                <a:srgbClr val="2F2B20"/>
              </a:solidFill>
              <a:cs typeface="Times" charset="0"/>
            </a:endParaRPr>
          </a:p>
          <a:p>
            <a:r>
              <a:rPr lang="fr-FR" sz="2400" dirty="0">
                <a:solidFill>
                  <a:srgbClr val="2F2B20"/>
                </a:solidFill>
                <a:cs typeface="Times" charset="0"/>
              </a:rPr>
              <a:t>Le didacticiel </a:t>
            </a:r>
            <a:r>
              <a:rPr lang="fr-FR" sz="1400" dirty="0">
                <a:solidFill>
                  <a:srgbClr val="2F2B20"/>
                </a:solidFill>
                <a:cs typeface="Times" charset="0"/>
              </a:rPr>
              <a:t>(</a:t>
            </a:r>
            <a:r>
              <a:rPr lang="fr-FR" sz="1400" dirty="0">
                <a:solidFill>
                  <a:srgbClr val="2F2B20"/>
                </a:solidFill>
                <a:cs typeface="Times" charset="0"/>
                <a:hlinkClick r:id="rId3"/>
              </a:rPr>
              <a:t>http://eptc2fer.ca/</a:t>
            </a:r>
            <a:r>
              <a:rPr lang="fr-FR" sz="1400" dirty="0" smtClean="0">
                <a:solidFill>
                  <a:srgbClr val="2F2B20"/>
                </a:solidFill>
                <a:cs typeface="Times" charset="0"/>
                <a:hlinkClick r:id="rId3"/>
              </a:rPr>
              <a:t>welcome</a:t>
            </a:r>
            <a:r>
              <a:rPr lang="fr-FR" sz="1400" dirty="0" smtClean="0">
                <a:solidFill>
                  <a:srgbClr val="2F2B20"/>
                </a:solidFill>
                <a:cs typeface="Times" charset="0"/>
              </a:rPr>
              <a:t>)</a:t>
            </a:r>
          </a:p>
          <a:p>
            <a:pPr marL="114300" indent="0">
              <a:buNone/>
            </a:pPr>
            <a:r>
              <a:rPr lang="fr-FR" sz="2800" u="sng" dirty="0" smtClean="0">
                <a:solidFill>
                  <a:srgbClr val="2F2B20"/>
                </a:solidFill>
                <a:cs typeface="Times" charset="0"/>
              </a:rPr>
              <a:t>Ressource à l’UQÀM</a:t>
            </a:r>
          </a:p>
          <a:p>
            <a:r>
              <a:rPr lang="fr-FR" sz="2400" dirty="0">
                <a:solidFill>
                  <a:srgbClr val="2F2B20"/>
                </a:solidFill>
                <a:cs typeface="Times" charset="0"/>
              </a:rPr>
              <a:t>CIER/CERPÉ </a:t>
            </a:r>
            <a:r>
              <a:rPr lang="fr-FR" sz="2400" dirty="0" smtClean="0">
                <a:solidFill>
                  <a:srgbClr val="2F2B20"/>
                </a:solidFill>
                <a:cs typeface="Times" charset="0"/>
              </a:rPr>
              <a:t/>
            </a:r>
            <a:br>
              <a:rPr lang="fr-FR" sz="2400" dirty="0" smtClean="0">
                <a:solidFill>
                  <a:srgbClr val="2F2B20"/>
                </a:solidFill>
                <a:cs typeface="Times" charset="0"/>
              </a:rPr>
            </a:br>
            <a:r>
              <a:rPr lang="fr-FR" sz="1400" dirty="0" smtClean="0">
                <a:solidFill>
                  <a:srgbClr val="2F2B20"/>
                </a:solidFill>
                <a:cs typeface="Times" charset="0"/>
                <a:hlinkClick r:id="rId4"/>
              </a:rPr>
              <a:t>https</a:t>
            </a:r>
            <a:r>
              <a:rPr lang="fr-FR" sz="1400" dirty="0">
                <a:solidFill>
                  <a:srgbClr val="2F2B20"/>
                </a:solidFill>
                <a:cs typeface="Times" charset="0"/>
                <a:hlinkClick r:id="rId4"/>
              </a:rPr>
              <a:t>://recherche.uqam.ca/ethique/humains/comites-reunions-formulaires-eth-humains/cier-comite-institutionnel-dethique-de-la-recherche-avec-des-etres-humains.html</a:t>
            </a:r>
            <a:r>
              <a:rPr lang="fr-FR" sz="1400" dirty="0" smtClean="0">
                <a:solidFill>
                  <a:srgbClr val="2F2B20"/>
                </a:solidFill>
                <a:cs typeface="Times" charset="0"/>
                <a:hlinkClick r:id="rId4"/>
              </a:rPr>
              <a:t>#</a:t>
            </a:r>
            <a:r>
              <a:rPr lang="fr-FR" sz="1400" dirty="0" smtClean="0">
                <a:solidFill>
                  <a:srgbClr val="2F2B20"/>
                </a:solidFill>
                <a:cs typeface="Times" charset="0"/>
              </a:rPr>
              <a:t>)</a:t>
            </a:r>
            <a:endParaRPr lang="fr-FR" sz="2400" dirty="0" smtClean="0">
              <a:solidFill>
                <a:srgbClr val="2F2B20"/>
              </a:solidFill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004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principes fondamentaux en déontologie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fr-FR" b="1" dirty="0">
                <a:cs typeface="Times" charset="0"/>
              </a:rPr>
              <a:t>1) </a:t>
            </a:r>
            <a:r>
              <a:rPr lang="fr-FR" b="1" u="sng" dirty="0">
                <a:cs typeface="Times" charset="0"/>
              </a:rPr>
              <a:t>Respect de la personne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dirty="0">
                <a:cs typeface="Times" charset="0"/>
              </a:rPr>
              <a:t>	</a:t>
            </a:r>
            <a:r>
              <a:rPr lang="fr-FR" sz="2000" dirty="0">
                <a:cs typeface="Times" charset="0"/>
              </a:rPr>
              <a:t>Consentement </a:t>
            </a:r>
            <a:r>
              <a:rPr lang="fr-FR" sz="2000" i="1" dirty="0">
                <a:cs typeface="Times" charset="0"/>
              </a:rPr>
              <a:t>libre</a:t>
            </a:r>
            <a:r>
              <a:rPr lang="fr-FR" sz="2000" dirty="0">
                <a:cs typeface="Times" charset="0"/>
              </a:rPr>
              <a:t> et </a:t>
            </a:r>
            <a:r>
              <a:rPr lang="fr-FR" sz="2000" i="1" dirty="0">
                <a:cs typeface="Times" charset="0"/>
              </a:rPr>
              <a:t>éclairé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sz="2000" dirty="0">
                <a:cs typeface="Times" charset="0"/>
              </a:rPr>
              <a:t>	Respect de la vie privée (confidentialité, destruction des infos, </a:t>
            </a:r>
            <a:r>
              <a:rPr lang="fr-FR" sz="2000" dirty="0" smtClean="0">
                <a:cs typeface="Times" charset="0"/>
              </a:rPr>
              <a:t>présentation de résultats de groupe)</a:t>
            </a:r>
            <a:endParaRPr lang="fr-FR" sz="2000" dirty="0">
              <a:cs typeface="Times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fr-FR" sz="2000" dirty="0">
                <a:cs typeface="Times" charset="0"/>
              </a:rPr>
              <a:t>	Protection des personnes inaptes (consentement d'un tiers)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b="1" dirty="0">
                <a:cs typeface="Times" charset="0"/>
              </a:rPr>
              <a:t>2)</a:t>
            </a:r>
            <a:r>
              <a:rPr lang="fr-FR" dirty="0">
                <a:cs typeface="Times" charset="0"/>
              </a:rPr>
              <a:t> </a:t>
            </a:r>
            <a:r>
              <a:rPr lang="fr-FR" b="1" u="sng" dirty="0">
                <a:cs typeface="Times" charset="0"/>
              </a:rPr>
              <a:t>Bienfaisance et non-malfaisance</a:t>
            </a:r>
            <a:r>
              <a:rPr lang="fr-FR" dirty="0">
                <a:cs typeface="Times" charset="0"/>
              </a:rPr>
              <a:t> </a:t>
            </a:r>
            <a:r>
              <a:rPr lang="fr-FR" sz="2000" dirty="0">
                <a:cs typeface="Times" charset="0"/>
              </a:rPr>
              <a:t>(avantages vs inconvénients)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sz="2000" dirty="0">
                <a:cs typeface="Times" charset="0"/>
              </a:rPr>
              <a:t>	Participants (médicaux, psychologiques, sociaux)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sz="2000" dirty="0">
                <a:cs typeface="Times" charset="0"/>
              </a:rPr>
              <a:t>	Société (connaissances, exploitation, conséquences inconnues)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sz="2000" dirty="0">
                <a:cs typeface="Times" charset="0"/>
              </a:rPr>
              <a:t>	Dédommagement vs rémunération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b="1" dirty="0">
                <a:cs typeface="Times" charset="0"/>
              </a:rPr>
              <a:t>3)</a:t>
            </a:r>
            <a:r>
              <a:rPr lang="fr-FR" dirty="0">
                <a:cs typeface="Times" charset="0"/>
              </a:rPr>
              <a:t> </a:t>
            </a:r>
            <a:r>
              <a:rPr lang="fr-FR" b="1" u="sng" dirty="0">
                <a:cs typeface="Times" charset="0"/>
              </a:rPr>
              <a:t>Justice</a:t>
            </a:r>
            <a:endParaRPr lang="fr-FR" dirty="0">
              <a:cs typeface="Times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fr-FR" dirty="0">
                <a:cs typeface="Times" charset="0"/>
              </a:rPr>
              <a:t>	</a:t>
            </a:r>
            <a:r>
              <a:rPr lang="fr-FR" sz="2000" dirty="0">
                <a:cs typeface="Times" charset="0"/>
              </a:rPr>
              <a:t>Intérêts des participants vs </a:t>
            </a:r>
            <a:r>
              <a:rPr lang="fr-FR" sz="2000" dirty="0" smtClean="0">
                <a:cs typeface="Times" charset="0"/>
              </a:rPr>
              <a:t>société</a:t>
            </a:r>
            <a:endParaRPr lang="fr-FR" sz="2000" dirty="0">
              <a:cs typeface="Times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fr-FR" sz="2000" dirty="0">
                <a:cs typeface="Times" charset="0"/>
              </a:rPr>
              <a:t>	À qui profite la recherche?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700" y="4546600"/>
            <a:ext cx="28575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557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jd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Ajdacency.thmx</Template>
  <TotalTime>1990</TotalTime>
  <Words>2296</Words>
  <Application>Microsoft Macintosh PowerPoint</Application>
  <PresentationFormat>Présentation à l'écran (4:3)</PresentationFormat>
  <Paragraphs>409</Paragraphs>
  <Slides>52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52</vt:i4>
      </vt:variant>
    </vt:vector>
  </HeadingPairs>
  <TitlesOfParts>
    <vt:vector size="53" baseType="lpstr">
      <vt:lpstr>Ajdacency</vt:lpstr>
      <vt:lpstr>SEX1200 Cours 9</vt:lpstr>
      <vt:lpstr>Éthique et déontologie</vt:lpstr>
      <vt:lpstr>Éthique, déontologie et morale</vt:lpstr>
      <vt:lpstr>Comment décider de ce qui est bien ou mal?</vt:lpstr>
      <vt:lpstr>Comment décider de ce qui est bien ou mal?</vt:lpstr>
      <vt:lpstr>Comment décider de ce qui est bien ou mal?</vt:lpstr>
      <vt:lpstr>La déontologie en recherche</vt:lpstr>
      <vt:lpstr>La déontologie en recherche</vt:lpstr>
      <vt:lpstr>Les principes fondamentaux en déontologie</vt:lpstr>
      <vt:lpstr>Et la tromperie?</vt:lpstr>
      <vt:lpstr>Éléments principaux d’un formulaire de consentement</vt:lpstr>
      <vt:lpstr>Éléments principaux d’un formulaire de consentement</vt:lpstr>
      <vt:lpstr>La mesure des phénomènes sexuels</vt:lpstr>
      <vt:lpstr>Pourquoi mesurer?</vt:lpstr>
      <vt:lpstr>Concepts de base en mesure</vt:lpstr>
      <vt:lpstr>Retour sur des concepts utiles</vt:lpstr>
      <vt:lpstr>Retour sur des concepts utiles</vt:lpstr>
      <vt:lpstr>Que voulez-vous mesurer?</vt:lpstr>
      <vt:lpstr>Que voulez-vous mesurer?</vt:lpstr>
      <vt:lpstr>Que voulez-vous mesurer?</vt:lpstr>
      <vt:lpstr>Et comment mesurer?</vt:lpstr>
      <vt:lpstr>Les mesures individuelles</vt:lpstr>
      <vt:lpstr>Les mesures individuelles objectives Les mesures comportementales</vt:lpstr>
      <vt:lpstr>Les mesures individuelles objectives Les mesures comportementales</vt:lpstr>
      <vt:lpstr>Les mesures individuelles objectives Les mesures psychophysiologiques</vt:lpstr>
      <vt:lpstr>Les mesures individuelles objectives Les mesures psychophysiologiques</vt:lpstr>
      <vt:lpstr>Les mesures individuelles subjectives Les mesures introspectives</vt:lpstr>
      <vt:lpstr>Les mesures individuelles subjectives Les mesures de contenu verbal</vt:lpstr>
      <vt:lpstr>Les mesures individuelles subjectives Les mesures de contenu verbal</vt:lpstr>
      <vt:lpstr>Les mesures individuelles subjectives Les mesures de contenu verbal</vt:lpstr>
      <vt:lpstr>Les mesures individuelles subjectives Les mesures de contenu verbal</vt:lpstr>
      <vt:lpstr>Les mesures individuelles subjectives Les mesures de contenu verbal</vt:lpstr>
      <vt:lpstr>Les mesures individuelles subjectives Les mesures de contenu verbal</vt:lpstr>
      <vt:lpstr>Les mesures individuelles subjectives Les mesures de contenu verbal</vt:lpstr>
      <vt:lpstr>Les mesures individuelles subjectives Les mesures de contenu verbal</vt:lpstr>
      <vt:lpstr>Les mesures individuelles subjectives Les mesures de contenu verbal</vt:lpstr>
      <vt:lpstr>Les mesures individuelles subjectives Les mesures de contenu verbal</vt:lpstr>
      <vt:lpstr>Les mesures socioculturelles</vt:lpstr>
      <vt:lpstr>Les mesures socioculturelles Des méthodes objectives</vt:lpstr>
      <vt:lpstr>Les mesures socioculturelles Des méthodes objectives</vt:lpstr>
      <vt:lpstr>Les mesures socioculturelles Des méthodes subjectives</vt:lpstr>
      <vt:lpstr>Les mesures socioculturelles Des méthodes subjectives</vt:lpstr>
      <vt:lpstr>Les mesures socioculturelles Des méthodes hybrides</vt:lpstr>
      <vt:lpstr>Les mesures socioculturelles Des méthodes hybrides</vt:lpstr>
      <vt:lpstr>Notions reliées à la mesure</vt:lpstr>
      <vt:lpstr>Notions reliées à la mesure</vt:lpstr>
      <vt:lpstr>Notions reliées à la mesure</vt:lpstr>
      <vt:lpstr>Notions reliées à la mesure</vt:lpstr>
      <vt:lpstr>Notions reliées à la mesure</vt:lpstr>
      <vt:lpstr>Notions reliées à la mesure</vt:lpstr>
      <vt:lpstr>Notions reliées à la mesure</vt:lpstr>
      <vt:lpstr>Enjeux reliés à la question de la mesure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SEX8415 Cours 6</dc:title>
  <dc:creator>Dominic Beaulieu-Prévost</dc:creator>
  <cp:lastModifiedBy>Dominic Beaulieu-Prévost</cp:lastModifiedBy>
  <cp:revision>198</cp:revision>
  <dcterms:created xsi:type="dcterms:W3CDTF">2013-03-04T19:49:05Z</dcterms:created>
  <dcterms:modified xsi:type="dcterms:W3CDTF">2017-10-02T04:04:45Z</dcterms:modified>
</cp:coreProperties>
</file>