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0" r:id="rId1"/>
  </p:sldMasterIdLst>
  <p:notesMasterIdLst>
    <p:notesMasterId r:id="rId49"/>
  </p:notesMasterIdLst>
  <p:handoutMasterIdLst>
    <p:handoutMasterId r:id="rId50"/>
  </p:handoutMasterIdLst>
  <p:sldIdLst>
    <p:sldId id="486" r:id="rId2"/>
    <p:sldId id="257" r:id="rId3"/>
    <p:sldId id="283" r:id="rId4"/>
    <p:sldId id="392" r:id="rId5"/>
    <p:sldId id="406" r:id="rId6"/>
    <p:sldId id="407" r:id="rId7"/>
    <p:sldId id="409" r:id="rId8"/>
    <p:sldId id="453" r:id="rId9"/>
    <p:sldId id="494" r:id="rId10"/>
    <p:sldId id="454" r:id="rId11"/>
    <p:sldId id="455" r:id="rId12"/>
    <p:sldId id="457" r:id="rId13"/>
    <p:sldId id="456" r:id="rId14"/>
    <p:sldId id="495" r:id="rId15"/>
    <p:sldId id="458" r:id="rId16"/>
    <p:sldId id="391" r:id="rId17"/>
    <p:sldId id="410" r:id="rId18"/>
    <p:sldId id="411" r:id="rId19"/>
    <p:sldId id="415" r:id="rId20"/>
    <p:sldId id="416" r:id="rId21"/>
    <p:sldId id="417" r:id="rId22"/>
    <p:sldId id="471" r:id="rId23"/>
    <p:sldId id="459" r:id="rId24"/>
    <p:sldId id="460" r:id="rId25"/>
    <p:sldId id="465" r:id="rId26"/>
    <p:sldId id="466" r:id="rId27"/>
    <p:sldId id="467" r:id="rId28"/>
    <p:sldId id="468" r:id="rId29"/>
    <p:sldId id="469" r:id="rId30"/>
    <p:sldId id="470" r:id="rId31"/>
    <p:sldId id="472" r:id="rId32"/>
    <p:sldId id="413" r:id="rId33"/>
    <p:sldId id="418" r:id="rId34"/>
    <p:sldId id="419" r:id="rId35"/>
    <p:sldId id="420" r:id="rId36"/>
    <p:sldId id="473" r:id="rId37"/>
    <p:sldId id="475" r:id="rId38"/>
    <p:sldId id="476" r:id="rId39"/>
    <p:sldId id="477" r:id="rId40"/>
    <p:sldId id="478" r:id="rId41"/>
    <p:sldId id="479" r:id="rId42"/>
    <p:sldId id="480" r:id="rId43"/>
    <p:sldId id="481" r:id="rId44"/>
    <p:sldId id="482" r:id="rId45"/>
    <p:sldId id="483" r:id="rId46"/>
    <p:sldId id="484" r:id="rId47"/>
    <p:sldId id="485"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7" autoAdjust="0"/>
    <p:restoredTop sz="94660"/>
  </p:normalViewPr>
  <p:slideViewPr>
    <p:cSldViewPr snapToGrid="0" snapToObjects="1">
      <p:cViewPr varScale="1">
        <p:scale>
          <a:sx n="84" d="100"/>
          <a:sy n="84" d="100"/>
        </p:scale>
        <p:origin x="-113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1C99B1C-3AC3-C945-9846-A803A500E68C}" type="datetimeFigureOut">
              <a:rPr lang="fr-FR" smtClean="0"/>
              <a:t>19-08-20</a:t>
            </a:fld>
            <a:endParaRPr lang="fr-FR"/>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3A02AE9-C31B-9948-9E2F-0ACDADE74681}" type="slidenum">
              <a:rPr lang="fr-FR" smtClean="0"/>
              <a:t>‹#›</a:t>
            </a:fld>
            <a:endParaRPr lang="fr-FR"/>
          </a:p>
        </p:txBody>
      </p:sp>
    </p:spTree>
    <p:extLst>
      <p:ext uri="{BB962C8B-B14F-4D97-AF65-F5344CB8AC3E}">
        <p14:creationId xmlns:p14="http://schemas.microsoft.com/office/powerpoint/2010/main" val="1131885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C322B7A-3D96-7347-8AC3-FC6BBA669CA5}" type="datetimeFigureOut">
              <a:rPr lang="fr-FR" smtClean="0"/>
              <a:pPr/>
              <a:t>19-08-20</a:t>
            </a:fld>
            <a:endParaRPr lang="fr-FR"/>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B826559-B9F6-314F-8552-28EE52046014}" type="slidenum">
              <a:rPr lang="fr-FR" smtClean="0"/>
              <a:pPr/>
              <a:t>‹#›</a:t>
            </a:fld>
            <a:endParaRPr lang="fr-FR"/>
          </a:p>
        </p:txBody>
      </p:sp>
    </p:spTree>
    <p:extLst>
      <p:ext uri="{BB962C8B-B14F-4D97-AF65-F5344CB8AC3E}">
        <p14:creationId xmlns:p14="http://schemas.microsoft.com/office/powerpoint/2010/main" val="2233349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CA" smtClean="0"/>
              <a:t>Cliquez et modifiez le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8DA73CD7-C1FF-8C48-877A-C8855CD5525C}" type="datetime1">
              <a:rPr lang="fr-CA" smtClean="0"/>
              <a:t>19-08-20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C852B632-6A27-5E48-A16D-F78139A4C283}" type="datetime1">
              <a:rPr lang="fr-CA" smtClean="0"/>
              <a:t>19-08-20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CA"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B188D7CC-6E23-AC4F-AE7A-4839F00E756A}" type="datetime1">
              <a:rPr lang="fr-CA" smtClean="0"/>
              <a:t>19-08-20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p>
            <a:fld id="{456C9D93-FBB2-CF4E-A488-CCAFB7BB2B57}" type="datetime1">
              <a:rPr lang="fr-CA" smtClean="0"/>
              <a:t>19-08-20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CA" smtClean="0"/>
              <a:t>Cliquez et modifiez le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p>
            <a:fld id="{B11E2E5D-A41A-EB46-9077-24AC4F4E968B}" type="datetime1">
              <a:rPr lang="fr-CA" smtClean="0"/>
              <a:t>19-08-20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5" name="Date Placeholder 4"/>
          <p:cNvSpPr>
            <a:spLocks noGrp="1"/>
          </p:cNvSpPr>
          <p:nvPr>
            <p:ph type="dt" sz="half" idx="10"/>
          </p:nvPr>
        </p:nvSpPr>
        <p:spPr/>
        <p:txBody>
          <a:bodyPr/>
          <a:lstStyle/>
          <a:p>
            <a:fld id="{3496FEAA-2AE0-7149-8E58-67B9BD7C02DB}" type="datetime1">
              <a:rPr lang="fr-CA" smtClean="0"/>
              <a:t>19-08-20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7" name="Date Placeholder 6"/>
          <p:cNvSpPr>
            <a:spLocks noGrp="1"/>
          </p:cNvSpPr>
          <p:nvPr>
            <p:ph type="dt" sz="half" idx="10"/>
          </p:nvPr>
        </p:nvSpPr>
        <p:spPr/>
        <p:txBody>
          <a:bodyPr/>
          <a:lstStyle/>
          <a:p>
            <a:fld id="{906C85DB-C9F5-694A-824B-4D345A36B6A7}" type="datetime1">
              <a:rPr lang="fr-CA" smtClean="0"/>
              <a:t>19-08-20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2"/>
          <p:cNvSpPr>
            <a:spLocks noGrp="1"/>
          </p:cNvSpPr>
          <p:nvPr>
            <p:ph type="dt" sz="half" idx="10"/>
          </p:nvPr>
        </p:nvSpPr>
        <p:spPr/>
        <p:txBody>
          <a:bodyPr/>
          <a:lstStyle/>
          <a:p>
            <a:fld id="{17272D8A-43E4-E244-A656-CCA393E3DE7C}" type="datetime1">
              <a:rPr lang="fr-CA" smtClean="0"/>
              <a:t>19-08-20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D251F-9AE0-7A49-A363-A49F9C28283F}" type="datetime1">
              <a:rPr lang="fr-CA" smtClean="0"/>
              <a:t>19-08-20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CA" smtClean="0"/>
              <a:t>Cliquez et modifiez le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696F5607-E190-CB4D-BC0C-EAB4A9BF0EBA}" type="datetime1">
              <a:rPr lang="fr-CA" smtClean="0"/>
              <a:t>19-08-20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CA" smtClean="0"/>
              <a:t>Cliquez et modifiez le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8" name="Date Placeholder 7"/>
          <p:cNvSpPr>
            <a:spLocks noGrp="1"/>
          </p:cNvSpPr>
          <p:nvPr>
            <p:ph type="dt" sz="half" idx="10"/>
          </p:nvPr>
        </p:nvSpPr>
        <p:spPr/>
        <p:txBody>
          <a:bodyPr/>
          <a:lstStyle/>
          <a:p>
            <a:fld id="{0A2BA926-8F17-4B4C-AE6C-B822A504F021}" type="datetime1">
              <a:rPr lang="fr-CA" smtClean="0"/>
              <a:t>19-08-20</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CA" smtClean="0"/>
              <a:t>Cliquez et modifiez le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25FA275-DC25-5842-B137-41C97D5F2CCE}" type="datetime1">
              <a:rPr lang="fr-CA" smtClean="0"/>
              <a:t>19-08-20</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55526"/>
            <a:ext cx="7543800" cy="3743450"/>
          </a:xfrm>
        </p:spPr>
        <p:txBody>
          <a:bodyPr/>
          <a:lstStyle/>
          <a:p>
            <a:r>
              <a:rPr lang="fr-FR" sz="4800" dirty="0" smtClean="0"/>
              <a:t>SEX8415</a:t>
            </a:r>
            <a:br>
              <a:rPr lang="fr-FR" sz="4800" dirty="0" smtClean="0"/>
            </a:br>
            <a:r>
              <a:rPr lang="fr-FR" sz="4800" dirty="0" smtClean="0"/>
              <a:t>Fondements de la démarche scientifique</a:t>
            </a:r>
            <a:r>
              <a:rPr lang="fr-FR" sz="4800" dirty="0"/>
              <a:t/>
            </a:r>
            <a:br>
              <a:rPr lang="fr-FR" sz="4800" dirty="0"/>
            </a:br>
            <a:r>
              <a:rPr lang="fr-FR" sz="3600" dirty="0" smtClean="0"/>
              <a:t/>
            </a:r>
            <a:br>
              <a:rPr lang="fr-FR" sz="3600" dirty="0" smtClean="0"/>
            </a:br>
            <a:r>
              <a:rPr lang="fr-CA" sz="3200" dirty="0" smtClean="0"/>
              <a:t>Éléments préparatoires provenant </a:t>
            </a:r>
            <a:r>
              <a:rPr lang="fr-CA" sz="3200" dirty="0" smtClean="0"/>
              <a:t>de cours du </a:t>
            </a:r>
            <a:r>
              <a:rPr lang="fr-CA" sz="3200" dirty="0" smtClean="0"/>
              <a:t>baccalauréat (SEX1010 et SEX1183)</a:t>
            </a:r>
            <a:endParaRPr lang="fr-FR" sz="3200" dirty="0"/>
          </a:p>
        </p:txBody>
      </p:sp>
      <p:sp>
        <p:nvSpPr>
          <p:cNvPr id="3" name="Sous-titre 2"/>
          <p:cNvSpPr>
            <a:spLocks noGrp="1"/>
          </p:cNvSpPr>
          <p:nvPr>
            <p:ph type="subTitle" idx="1"/>
          </p:nvPr>
        </p:nvSpPr>
        <p:spPr/>
        <p:txBody>
          <a:bodyPr>
            <a:normAutofit lnSpcReduction="10000"/>
          </a:bodyPr>
          <a:lstStyle/>
          <a:p>
            <a:endParaRPr lang="fr-FR" dirty="0" smtClean="0">
              <a:solidFill>
                <a:schemeClr val="bg1">
                  <a:lumMod val="50000"/>
                </a:schemeClr>
              </a:solidFill>
            </a:endParaRPr>
          </a:p>
          <a:p>
            <a:r>
              <a:rPr lang="fr-FR" dirty="0" smtClean="0">
                <a:solidFill>
                  <a:schemeClr val="bg1">
                    <a:lumMod val="50000"/>
                  </a:schemeClr>
                </a:solidFill>
              </a:rPr>
              <a:t>Dominic </a:t>
            </a:r>
            <a:r>
              <a:rPr lang="fr-FR" dirty="0">
                <a:solidFill>
                  <a:schemeClr val="bg1">
                    <a:lumMod val="50000"/>
                  </a:schemeClr>
                </a:solidFill>
              </a:rPr>
              <a:t>B</a:t>
            </a:r>
            <a:r>
              <a:rPr lang="fr-FR" dirty="0" smtClean="0">
                <a:solidFill>
                  <a:schemeClr val="bg1">
                    <a:lumMod val="50000"/>
                  </a:schemeClr>
                </a:solidFill>
              </a:rPr>
              <a:t>eaulieu-Prévost</a:t>
            </a:r>
            <a:endParaRPr lang="fr-FR" dirty="0" smtClean="0"/>
          </a:p>
          <a:p>
            <a:r>
              <a:rPr lang="fr-FR" dirty="0" smtClean="0">
                <a:solidFill>
                  <a:schemeClr val="bg1">
                    <a:lumMod val="50000"/>
                  </a:schemeClr>
                </a:solidFill>
              </a:rPr>
              <a:t>Septembre </a:t>
            </a:r>
            <a:r>
              <a:rPr lang="fr-FR" dirty="0" smtClean="0"/>
              <a:t>2019, UQÀM</a:t>
            </a:r>
            <a:endParaRPr lang="fr-FR" dirty="0"/>
          </a:p>
        </p:txBody>
      </p:sp>
    </p:spTree>
    <p:extLst>
      <p:ext uri="{BB962C8B-B14F-4D97-AF65-F5344CB8AC3E}">
        <p14:creationId xmlns:p14="http://schemas.microsoft.com/office/powerpoint/2010/main" val="15585025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grandes oppositions</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u="sng" dirty="0" smtClean="0"/>
              <a:t>Recherche fondamentale vs appliquée</a:t>
            </a:r>
          </a:p>
          <a:p>
            <a:pPr marL="114300" indent="0">
              <a:buNone/>
            </a:pPr>
            <a:r>
              <a:rPr lang="fr-CA" sz="2800" dirty="0" smtClean="0"/>
              <a:t>Continuum fondamental-appliqué</a:t>
            </a:r>
          </a:p>
          <a:p>
            <a:r>
              <a:rPr lang="fr-CA" sz="2400" dirty="0" smtClean="0"/>
              <a:t>Problème (et solution) abstrait vs concret </a:t>
            </a:r>
          </a:p>
          <a:p>
            <a:r>
              <a:rPr lang="fr-CA" sz="2400" dirty="0" smtClean="0"/>
              <a:t>Savoir théorique et connaissances généralisables vs savoir pratique et connaissances spécifiques</a:t>
            </a:r>
          </a:p>
          <a:p>
            <a:r>
              <a:rPr lang="fr-CA" sz="2400" dirty="0" smtClean="0"/>
              <a:t>Impact social hypothétique ou à court terme</a:t>
            </a:r>
          </a:p>
          <a:p>
            <a:pPr marL="114300" indent="0">
              <a:buNone/>
            </a:pPr>
            <a:r>
              <a:rPr lang="fr-CA" sz="2800" dirty="0" smtClean="0"/>
              <a:t>Exemples</a:t>
            </a:r>
          </a:p>
          <a:p>
            <a:r>
              <a:rPr lang="fr-CA" sz="2400" dirty="0" smtClean="0"/>
              <a:t>Évaluation de l’efficacité d’un programme d’éducation</a:t>
            </a:r>
          </a:p>
          <a:p>
            <a:r>
              <a:rPr lang="fr-CA" sz="2400" dirty="0" smtClean="0"/>
              <a:t>Étude de la sensibilité périnéale</a:t>
            </a:r>
            <a:endParaRPr lang="fr-CA" sz="2800" dirty="0" smtClean="0"/>
          </a:p>
          <a:p>
            <a:endParaRPr lang="fr-CA" sz="2800" dirty="0" smtClean="0"/>
          </a:p>
          <a:p>
            <a:endParaRPr lang="fr-CA" sz="2800" dirty="0" smtClean="0"/>
          </a:p>
          <a:p>
            <a:endParaRPr lang="fr-CA" sz="2800" dirty="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31203882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grandes oppositions</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u="sng" dirty="0" smtClean="0"/>
              <a:t>Paradigmes positiviste vs constructiviste</a:t>
            </a:r>
          </a:p>
          <a:p>
            <a:pPr marL="114300" indent="0">
              <a:buNone/>
            </a:pPr>
            <a:r>
              <a:rPr lang="fr-CA" sz="2800" dirty="0" smtClean="0"/>
              <a:t>Positivisme</a:t>
            </a:r>
          </a:p>
          <a:p>
            <a:r>
              <a:rPr lang="fr-CA" sz="2400" dirty="0" smtClean="0"/>
              <a:t>Postule l’existence objective d’une réalité indépendante de la perception et de l’interprétation faite par des individus. </a:t>
            </a:r>
          </a:p>
          <a:p>
            <a:pPr marL="114300" indent="0">
              <a:buNone/>
            </a:pPr>
            <a:r>
              <a:rPr lang="fr-CA" sz="2800" dirty="0" smtClean="0"/>
              <a:t>Constructivisme</a:t>
            </a:r>
          </a:p>
          <a:p>
            <a:r>
              <a:rPr lang="fr-CA" sz="2400" dirty="0" smtClean="0"/>
              <a:t>Postule que la réalité est subjective et que le sens des choses est construit (socialement) et non découvert. </a:t>
            </a:r>
            <a:endParaRPr lang="fr-CA" sz="2800" dirty="0" smtClean="0"/>
          </a:p>
          <a:p>
            <a:endParaRPr lang="fr-CA" sz="2800" dirty="0" smtClean="0"/>
          </a:p>
          <a:p>
            <a:pPr marL="114300" indent="0">
              <a:buNone/>
            </a:pPr>
            <a:r>
              <a:rPr lang="fr-CA" sz="2800" dirty="0" smtClean="0"/>
              <a:t>(cf. cours d’histoire et épistémologie - SEX1183)</a:t>
            </a:r>
          </a:p>
          <a:p>
            <a:endParaRPr lang="fr-CA" sz="2800" dirty="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27510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grandes oppositions</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lnSpc>
                <a:spcPct val="90000"/>
              </a:lnSpc>
              <a:buNone/>
            </a:pPr>
            <a:r>
              <a:rPr lang="fr-FR" sz="2800" u="sng" dirty="0" smtClean="0"/>
              <a:t>Recherche expérimentale vs observationnelle</a:t>
            </a:r>
          </a:p>
          <a:p>
            <a:pPr marL="114300" indent="0">
              <a:lnSpc>
                <a:spcPct val="90000"/>
              </a:lnSpc>
              <a:buNone/>
            </a:pPr>
            <a:r>
              <a:rPr lang="fr-CA" sz="2800" dirty="0" smtClean="0"/>
              <a:t>Recherche expérimentale</a:t>
            </a:r>
          </a:p>
          <a:p>
            <a:pPr>
              <a:lnSpc>
                <a:spcPct val="90000"/>
              </a:lnSpc>
            </a:pPr>
            <a:r>
              <a:rPr lang="fr-CA" sz="2400" dirty="0" smtClean="0"/>
              <a:t>Vise l’identification de causes aux phénomènes étudiés. </a:t>
            </a:r>
          </a:p>
          <a:p>
            <a:pPr>
              <a:lnSpc>
                <a:spcPct val="90000"/>
              </a:lnSpc>
            </a:pPr>
            <a:r>
              <a:rPr lang="fr-CA" sz="2400" dirty="0" smtClean="0"/>
              <a:t>Vise la prédiction et le contrôle de </a:t>
            </a:r>
            <a:r>
              <a:rPr lang="fr-CA" sz="2400" dirty="0" smtClean="0"/>
              <a:t>phénomènes.</a:t>
            </a:r>
            <a:endParaRPr lang="fr-CA" sz="2400" dirty="0" smtClean="0"/>
          </a:p>
          <a:p>
            <a:pPr>
              <a:lnSpc>
                <a:spcPct val="90000"/>
              </a:lnSpc>
            </a:pPr>
            <a:r>
              <a:rPr lang="fr-CA" sz="2400" dirty="0" smtClean="0"/>
              <a:t>Demande un plus grand contrôle du contexte de recherche.</a:t>
            </a:r>
          </a:p>
          <a:p>
            <a:pPr>
              <a:lnSpc>
                <a:spcPct val="90000"/>
              </a:lnSpc>
            </a:pPr>
            <a:r>
              <a:rPr lang="fr-CA" sz="2400" dirty="0" smtClean="0"/>
              <a:t>Souvent plus coûteuse ($ et ressources)</a:t>
            </a:r>
          </a:p>
          <a:p>
            <a:pPr marL="114300" indent="0">
              <a:lnSpc>
                <a:spcPct val="90000"/>
              </a:lnSpc>
              <a:buNone/>
            </a:pPr>
            <a:r>
              <a:rPr lang="fr-CA" sz="2800" dirty="0" smtClean="0"/>
              <a:t>Recherche observationnelle</a:t>
            </a:r>
          </a:p>
          <a:p>
            <a:pPr>
              <a:lnSpc>
                <a:spcPct val="90000"/>
              </a:lnSpc>
            </a:pPr>
            <a:r>
              <a:rPr lang="fr-CA" sz="2400" dirty="0" smtClean="0"/>
              <a:t>Ne permet pas l’identification de causes. </a:t>
            </a:r>
          </a:p>
          <a:p>
            <a:pPr>
              <a:lnSpc>
                <a:spcPct val="90000"/>
              </a:lnSpc>
            </a:pPr>
            <a:r>
              <a:rPr lang="fr-CA" sz="2400" dirty="0" smtClean="0"/>
              <a:t>Vise la description et l’explication de phénomènes. </a:t>
            </a:r>
          </a:p>
          <a:p>
            <a:pPr>
              <a:lnSpc>
                <a:spcPct val="90000"/>
              </a:lnSpc>
            </a:pPr>
            <a:r>
              <a:rPr lang="fr-CA" sz="2400" dirty="0" smtClean="0"/>
              <a:t>Plus facile à implémenter.</a:t>
            </a:r>
          </a:p>
          <a:p>
            <a:pPr>
              <a:lnSpc>
                <a:spcPct val="90000"/>
              </a:lnSpc>
            </a:pPr>
            <a:r>
              <a:rPr lang="fr-CA" sz="2400" dirty="0" smtClean="0"/>
              <a:t>Souvent moins coûteuse ($ et ressources</a:t>
            </a:r>
            <a:r>
              <a:rPr lang="fr-CA" sz="2400" dirty="0" smtClean="0"/>
              <a:t>).</a:t>
            </a:r>
            <a:endParaRPr lang="fr-CA" sz="2400" dirty="0" smtClean="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4099973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grandes oppositions</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u="sng" dirty="0" smtClean="0"/>
              <a:t>Recherche quantitative vs qualitative</a:t>
            </a:r>
          </a:p>
          <a:p>
            <a:pPr marL="114300" indent="0">
              <a:buNone/>
            </a:pPr>
            <a:r>
              <a:rPr lang="fr-CA" sz="2800" dirty="0" smtClean="0"/>
              <a:t>Recherche quantitative</a:t>
            </a:r>
          </a:p>
          <a:p>
            <a:r>
              <a:rPr lang="fr-CA" sz="2400" dirty="0" smtClean="0"/>
              <a:t>Traitement de données numériques</a:t>
            </a:r>
          </a:p>
          <a:p>
            <a:r>
              <a:rPr lang="fr-CA" sz="2400" dirty="0" smtClean="0"/>
              <a:t>Traditionnellement associée aux approches (post)positivistes</a:t>
            </a:r>
          </a:p>
          <a:p>
            <a:r>
              <a:rPr lang="fr-CA" sz="2400" dirty="0" smtClean="0"/>
              <a:t>Permet la prédiction, le contrôle, </a:t>
            </a:r>
            <a:r>
              <a:rPr lang="fr-CA" sz="2400" dirty="0"/>
              <a:t>l</a:t>
            </a:r>
            <a:r>
              <a:rPr lang="fr-CA" sz="2400" dirty="0" smtClean="0"/>
              <a:t>es méthodes expérimentales et l’étude de la causalité (contrairement au qualitatif)</a:t>
            </a:r>
            <a:endParaRPr lang="fr-CA" sz="2400" dirty="0"/>
          </a:p>
          <a:p>
            <a:pPr marL="114300" indent="0">
              <a:buNone/>
            </a:pPr>
            <a:r>
              <a:rPr lang="fr-CA" sz="2800" dirty="0" smtClean="0"/>
              <a:t>Recherche qualitative</a:t>
            </a:r>
          </a:p>
          <a:p>
            <a:r>
              <a:rPr lang="fr-CA" sz="2400" dirty="0" smtClean="0"/>
              <a:t>Traitement de données narratives</a:t>
            </a:r>
          </a:p>
          <a:p>
            <a:r>
              <a:rPr lang="fr-CA" sz="2400" dirty="0" smtClean="0"/>
              <a:t>Traditionnellement associée aux approches interprétatives/constructivistes</a:t>
            </a:r>
            <a:endParaRPr lang="fr-CA" sz="2800" dirty="0" smtClean="0"/>
          </a:p>
          <a:p>
            <a:endParaRPr lang="fr-CA" sz="2800" dirty="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41375776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5400" dirty="0" smtClean="0"/>
              <a:t>Le langage de la science</a:t>
            </a:r>
            <a:endParaRPr lang="fr-FR" sz="5400" dirty="0"/>
          </a:p>
        </p:txBody>
      </p:sp>
      <p:sp>
        <p:nvSpPr>
          <p:cNvPr id="4" name="Sous-titr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1882867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langage de la science</a:t>
            </a:r>
            <a:endParaRPr lang="fr-FR" dirty="0"/>
          </a:p>
        </p:txBody>
      </p:sp>
      <p:sp>
        <p:nvSpPr>
          <p:cNvPr id="3" name="Espace réservé du contenu 2"/>
          <p:cNvSpPr>
            <a:spLocks noGrp="1"/>
          </p:cNvSpPr>
          <p:nvPr>
            <p:ph idx="1"/>
          </p:nvPr>
        </p:nvSpPr>
        <p:spPr>
          <a:xfrm>
            <a:off x="457200" y="1600199"/>
            <a:ext cx="7620000" cy="5110801"/>
          </a:xfrm>
        </p:spPr>
        <p:txBody>
          <a:bodyPr>
            <a:noAutofit/>
          </a:bodyPr>
          <a:lstStyle/>
          <a:p>
            <a:pPr marL="114300" indent="0">
              <a:buNone/>
            </a:pPr>
            <a:r>
              <a:rPr lang="fr-FR" sz="2800" u="sng" dirty="0"/>
              <a:t>De l’ontologie aux méthodes de recherche</a:t>
            </a:r>
          </a:p>
          <a:p>
            <a:r>
              <a:rPr lang="fr-FR" sz="2400" b="1" dirty="0"/>
              <a:t>L’ontologie</a:t>
            </a:r>
            <a:r>
              <a:rPr lang="fr-FR" sz="2400" dirty="0"/>
              <a:t> concerne la nature de la </a:t>
            </a:r>
            <a:r>
              <a:rPr lang="fr-FR" sz="2400" dirty="0" smtClean="0"/>
              <a:t>réalité;</a:t>
            </a:r>
            <a:endParaRPr lang="fr-FR" sz="2400" dirty="0"/>
          </a:p>
          <a:p>
            <a:r>
              <a:rPr lang="fr-FR" sz="2400" b="1" dirty="0"/>
              <a:t>L’épistémologie</a:t>
            </a:r>
            <a:r>
              <a:rPr lang="fr-FR" sz="2400" dirty="0"/>
              <a:t> concerne la nature de la connaissance (et ses limites</a:t>
            </a:r>
            <a:r>
              <a:rPr lang="fr-FR" sz="2400" dirty="0" smtClean="0"/>
              <a:t>);</a:t>
            </a:r>
            <a:endParaRPr lang="fr-FR" sz="2400" dirty="0"/>
          </a:p>
          <a:p>
            <a:r>
              <a:rPr lang="fr-FR" sz="2400" b="1" dirty="0"/>
              <a:t>La </a:t>
            </a:r>
            <a:r>
              <a:rPr lang="fr-FR" sz="2400" b="1" dirty="0" smtClean="0"/>
              <a:t>méthodologie (ou méthode scientifique) </a:t>
            </a:r>
            <a:r>
              <a:rPr lang="fr-FR" sz="2400" dirty="0"/>
              <a:t>concerne le processus général de mise à </a:t>
            </a:r>
            <a:r>
              <a:rPr lang="fr-FR" sz="2400" dirty="0" smtClean="0"/>
              <a:t>l’épreuve. Elle est globalement la même d’un domaine de recherche à l’autre. </a:t>
            </a:r>
            <a:endParaRPr lang="fr-FR" sz="2400" dirty="0"/>
          </a:p>
          <a:p>
            <a:r>
              <a:rPr lang="fr-FR" sz="2400" b="1" dirty="0"/>
              <a:t>Les </a:t>
            </a:r>
            <a:r>
              <a:rPr lang="fr-FR" sz="2400" b="1" dirty="0" smtClean="0"/>
              <a:t>processus (ou méthodes) de recherche</a:t>
            </a:r>
            <a:r>
              <a:rPr lang="fr-FR" sz="2400" dirty="0" smtClean="0"/>
              <a:t> </a:t>
            </a:r>
            <a:r>
              <a:rPr lang="fr-FR" sz="2400" dirty="0"/>
              <a:t>réfèrent aux outils (physiques et conceptuels) utilisés pour investiguer les objets de </a:t>
            </a:r>
            <a:r>
              <a:rPr lang="fr-FR" sz="2400" dirty="0" smtClean="0"/>
              <a:t>recherche. Ils sont généralement spécifiques au domaine de recherche. </a:t>
            </a:r>
            <a:endParaRPr lang="en-US" sz="1800" dirty="0" smtClean="0">
              <a:solidFill>
                <a:srgbClr val="2F2B20"/>
              </a:solidFill>
              <a:cs typeface="Calibri"/>
            </a:endParaRPr>
          </a:p>
        </p:txBody>
      </p:sp>
      <p:pic>
        <p:nvPicPr>
          <p:cNvPr id="6" name="Image 5"/>
          <p:cNvPicPr>
            <a:picLocks noChangeAspect="1"/>
          </p:cNvPicPr>
          <p:nvPr/>
        </p:nvPicPr>
        <p:blipFill>
          <a:blip r:embed="rId2"/>
          <a:stretch>
            <a:fillRect/>
          </a:stretch>
        </p:blipFill>
        <p:spPr>
          <a:xfrm>
            <a:off x="7692817" y="2"/>
            <a:ext cx="768768" cy="768768"/>
          </a:xfrm>
          <a:prstGeom prst="rect">
            <a:avLst/>
          </a:prstGeom>
        </p:spPr>
      </p:pic>
      <p:sp>
        <p:nvSpPr>
          <p:cNvPr id="4" name="Espace réservé du numéro de diapositive 3"/>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31953933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langage de la science</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lnSpc>
                <a:spcPct val="120000"/>
              </a:lnSpc>
              <a:buNone/>
            </a:pPr>
            <a:r>
              <a:rPr lang="fr-FR" sz="2800" u="sng" dirty="0" smtClean="0">
                <a:latin typeface="Calibri"/>
                <a:cs typeface="Calibri"/>
              </a:rPr>
              <a:t>Méthode vs procédés (plus en détails)</a:t>
            </a:r>
          </a:p>
          <a:p>
            <a:r>
              <a:rPr lang="fr-FR" sz="2400" b="1" dirty="0" smtClean="0"/>
              <a:t>La méthode </a:t>
            </a:r>
            <a:r>
              <a:rPr lang="fr-FR" sz="2400" b="1" dirty="0"/>
              <a:t>scientifique</a:t>
            </a:r>
            <a:r>
              <a:rPr lang="fr-FR" sz="2400" dirty="0"/>
              <a:t>: Approche conceptuelle ou logique d'argumentation permettant d'établir les procédés amenant à des connaissances scientifiques. La méthode scientifique établie des critères universels de validité (de "scientificité") des connaissances, elle est donc à la base du processus de construction du savoir en science. La méthode scientifique est "relativement" la même d'un domaine à l'autre. </a:t>
            </a:r>
            <a:endParaRPr lang="fr-CA" sz="2400" dirty="0"/>
          </a:p>
          <a:p>
            <a:r>
              <a:rPr lang="fr-FR" sz="2400" b="1" dirty="0" smtClean="0"/>
              <a:t>Un procédé </a:t>
            </a:r>
            <a:r>
              <a:rPr lang="fr-FR" sz="2400" b="1" dirty="0"/>
              <a:t>de recherche</a:t>
            </a:r>
            <a:r>
              <a:rPr lang="fr-FR" sz="2400" dirty="0"/>
              <a:t>: Démarche ou technique en accord avec la méthode scientifique et spécifique à un domaine de recherche qui permet d'arriver à des connaissances </a:t>
            </a:r>
            <a:r>
              <a:rPr lang="fr-FR" sz="2400" dirty="0" smtClean="0"/>
              <a:t>scientifiques (</a:t>
            </a:r>
            <a:r>
              <a:rPr lang="fr-FR" sz="2400" dirty="0" err="1" smtClean="0"/>
              <a:t>aka</a:t>
            </a:r>
            <a:r>
              <a:rPr lang="fr-FR" sz="2400" dirty="0" smtClean="0"/>
              <a:t> paradigme </a:t>
            </a:r>
            <a:r>
              <a:rPr lang="fr-FR" sz="2400" dirty="0"/>
              <a:t>expérimental</a:t>
            </a:r>
            <a:r>
              <a:rPr lang="fr-FR" sz="2400" dirty="0" smtClean="0"/>
              <a:t>).</a:t>
            </a:r>
            <a:endParaRPr lang="fr-CA" sz="2400" dirty="0"/>
          </a:p>
          <a:p>
            <a:pPr marL="114300" indent="0">
              <a:lnSpc>
                <a:spcPct val="120000"/>
              </a:lnSpc>
              <a:buNone/>
            </a:pPr>
            <a:endParaRPr lang="fr-FR" sz="2400" dirty="0" smtClean="0">
              <a:latin typeface="Calibri"/>
              <a:cs typeface="Calibri"/>
            </a:endParaRPr>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422667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langage de la science</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u="sng" dirty="0"/>
              <a:t>Théorie</a:t>
            </a:r>
            <a:r>
              <a:rPr lang="fr-FR" sz="2400" dirty="0"/>
              <a:t>: Ensemble d'énoncés </a:t>
            </a:r>
            <a:r>
              <a:rPr lang="fr-FR" sz="2400" dirty="0" err="1"/>
              <a:t>interreliées</a:t>
            </a:r>
            <a:r>
              <a:rPr lang="fr-FR" sz="2400" dirty="0"/>
              <a:t> (des hypothèses) utilisés pour expliquer une </a:t>
            </a:r>
            <a:r>
              <a:rPr lang="fr-FR" sz="2400" dirty="0" smtClean="0"/>
              <a:t>diversité d'événements</a:t>
            </a:r>
            <a:r>
              <a:rPr lang="fr-FR" sz="2400" dirty="0"/>
              <a:t>. </a:t>
            </a:r>
            <a:endParaRPr lang="fr-CA" sz="2400" dirty="0"/>
          </a:p>
          <a:p>
            <a:pPr marL="114300" indent="0">
              <a:buNone/>
            </a:pPr>
            <a:r>
              <a:rPr lang="fr-FR" sz="2800" u="sng" dirty="0"/>
              <a:t>Hypothèse</a:t>
            </a:r>
            <a:r>
              <a:rPr lang="fr-FR" sz="2400" dirty="0"/>
              <a:t>: Énoncé engendré par une théorie qui affirme </a:t>
            </a:r>
            <a:r>
              <a:rPr lang="fr-FR" sz="2400" i="1" dirty="0"/>
              <a:t>l'existence</a:t>
            </a:r>
            <a:r>
              <a:rPr lang="fr-FR" sz="2400" dirty="0"/>
              <a:t> d'une ou plusieurs entités (des construits) et qui peut aussi spécifier </a:t>
            </a:r>
            <a:r>
              <a:rPr lang="fr-FR" sz="2400" i="1" dirty="0"/>
              <a:t>la nature de la relation </a:t>
            </a:r>
            <a:r>
              <a:rPr lang="fr-FR" sz="2400" dirty="0"/>
              <a:t>entre ces entités</a:t>
            </a:r>
            <a:r>
              <a:rPr lang="fr-FR" sz="2400" dirty="0" smtClean="0"/>
              <a:t>.</a:t>
            </a:r>
          </a:p>
          <a:p>
            <a:pPr marL="114300" indent="0">
              <a:buNone/>
            </a:pPr>
            <a:endParaRPr lang="fr-CA" sz="1400" dirty="0"/>
          </a:p>
          <a:p>
            <a:pPr marL="114300" indent="0">
              <a:buNone/>
            </a:pPr>
            <a:r>
              <a:rPr lang="fr-FR" sz="2400" dirty="0"/>
              <a:t>Le </a:t>
            </a:r>
            <a:r>
              <a:rPr lang="fr-FR" sz="2400" b="1" dirty="0"/>
              <a:t>niveau</a:t>
            </a:r>
            <a:r>
              <a:rPr lang="fr-FR" sz="2400" dirty="0"/>
              <a:t> des hypothèses varie selon quelles portent sur </a:t>
            </a:r>
            <a:r>
              <a:rPr lang="fr-FR" sz="2400" i="1" dirty="0"/>
              <a:t>des</a:t>
            </a:r>
            <a:r>
              <a:rPr lang="fr-FR" sz="2400" dirty="0"/>
              <a:t> </a:t>
            </a:r>
            <a:r>
              <a:rPr lang="fr-FR" sz="2400" i="1" dirty="0"/>
              <a:t>entités abstraites </a:t>
            </a:r>
            <a:r>
              <a:rPr lang="fr-FR" sz="2400" dirty="0"/>
              <a:t>difficilement vérifiables (haut niveau, postulats), </a:t>
            </a:r>
            <a:r>
              <a:rPr lang="fr-FR" sz="2400" i="1" dirty="0"/>
              <a:t>des construits potentiellement vérifiables </a:t>
            </a:r>
            <a:r>
              <a:rPr lang="fr-FR" sz="2400" dirty="0"/>
              <a:t>(niveau intermédiaire) ou </a:t>
            </a:r>
            <a:r>
              <a:rPr lang="fr-FR" sz="2400" i="1" dirty="0"/>
              <a:t>des descriptions concrètes </a:t>
            </a:r>
            <a:r>
              <a:rPr lang="fr-FR" sz="2400" dirty="0"/>
              <a:t>directement vérifiables (bas niveau, hypothèses de recherche). </a:t>
            </a:r>
            <a:endParaRPr lang="fr-FR" sz="2400" dirty="0" smtClean="0"/>
          </a:p>
          <a:p>
            <a:pPr marL="114300" indent="0">
              <a:buNone/>
            </a:pPr>
            <a:r>
              <a:rPr lang="fr-FR" sz="2400" b="1" dirty="0" smtClean="0"/>
              <a:t>IMP</a:t>
            </a:r>
            <a:r>
              <a:rPr lang="fr-FR" sz="2400" dirty="0"/>
              <a:t>: la division entre ces niveaux est </a:t>
            </a:r>
            <a:r>
              <a:rPr lang="fr-FR" sz="2400" smtClean="0"/>
              <a:t>en partie arbitraire </a:t>
            </a:r>
            <a:r>
              <a:rPr lang="fr-FR" sz="2400" dirty="0"/>
              <a:t>et n'est qu'un aide à la compréhension. </a:t>
            </a:r>
            <a:endParaRPr lang="fr-CA" sz="2400" dirty="0"/>
          </a:p>
          <a:p>
            <a:pPr marL="114300" indent="0">
              <a:lnSpc>
                <a:spcPct val="120000"/>
              </a:lnSpc>
              <a:buNone/>
            </a:pPr>
            <a:endParaRPr lang="fr-CA" sz="2400" dirty="0"/>
          </a:p>
          <a:p>
            <a:pPr marL="114300" indent="0">
              <a:lnSpc>
                <a:spcPct val="120000"/>
              </a:lnSpc>
              <a:buNone/>
            </a:pPr>
            <a:endParaRPr lang="fr-FR" sz="2400" dirty="0" smtClean="0">
              <a:latin typeface="Calibri"/>
              <a:cs typeface="Calibri"/>
            </a:endParaRPr>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266420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langage de la science</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b="1" dirty="0"/>
              <a:t>Ex:</a:t>
            </a:r>
            <a:r>
              <a:rPr lang="fr-FR" sz="2800" dirty="0"/>
              <a:t> La théorie psychanalytique telle qu'élaborée par Freud est constituée, entre autres, des hypothèses suivantes:</a:t>
            </a:r>
            <a:endParaRPr lang="fr-CA" sz="2800" dirty="0"/>
          </a:p>
          <a:p>
            <a:pPr marL="571500" indent="-457200">
              <a:buFont typeface="+mj-lt"/>
              <a:buAutoNum type="arabicParenR"/>
            </a:pPr>
            <a:r>
              <a:rPr lang="fr-FR" sz="2400" dirty="0"/>
              <a:t>L</a:t>
            </a:r>
            <a:r>
              <a:rPr lang="fr-FR" sz="2400" dirty="0" smtClean="0"/>
              <a:t>'existence </a:t>
            </a:r>
            <a:r>
              <a:rPr lang="fr-FR" sz="2400" dirty="0"/>
              <a:t>d'un inconscient (postulat)</a:t>
            </a:r>
            <a:endParaRPr lang="fr-CA" sz="2400" dirty="0"/>
          </a:p>
          <a:p>
            <a:pPr marL="571500" indent="-457200">
              <a:buFont typeface="+mj-lt"/>
              <a:buAutoNum type="arabicParenR"/>
            </a:pPr>
            <a:r>
              <a:rPr lang="fr-FR" sz="2400" dirty="0"/>
              <a:t>L</a:t>
            </a:r>
            <a:r>
              <a:rPr lang="fr-FR" sz="2400" dirty="0" smtClean="0"/>
              <a:t>es </a:t>
            </a:r>
            <a:r>
              <a:rPr lang="fr-FR" sz="2400" dirty="0"/>
              <a:t>problèmes psychologiques sont principalement causés par des conflits </a:t>
            </a:r>
            <a:r>
              <a:rPr lang="fr-FR" sz="2400" dirty="0" err="1"/>
              <a:t>intra-psychiques</a:t>
            </a:r>
            <a:r>
              <a:rPr lang="fr-FR" sz="2400" dirty="0"/>
              <a:t> (postulat)</a:t>
            </a:r>
            <a:endParaRPr lang="fr-CA" sz="2400" dirty="0"/>
          </a:p>
          <a:p>
            <a:pPr marL="571500" indent="-457200">
              <a:buFont typeface="+mj-lt"/>
              <a:buAutoNum type="arabicParenR"/>
            </a:pPr>
            <a:r>
              <a:rPr lang="fr-FR" sz="2400" dirty="0"/>
              <a:t>L</a:t>
            </a:r>
            <a:r>
              <a:rPr lang="fr-FR" sz="2400" dirty="0" smtClean="0"/>
              <a:t>'existence </a:t>
            </a:r>
            <a:r>
              <a:rPr lang="fr-FR" sz="2400" dirty="0"/>
              <a:t>d'un lien entre contenu onirique et psychopathologie (niveau intermédiaire)</a:t>
            </a:r>
            <a:endParaRPr lang="fr-CA" sz="2400" dirty="0"/>
          </a:p>
          <a:p>
            <a:pPr marL="571500" indent="-457200">
              <a:buFont typeface="+mj-lt"/>
              <a:buAutoNum type="arabicParenR"/>
            </a:pPr>
            <a:r>
              <a:rPr lang="fr-FR" sz="2400" dirty="0"/>
              <a:t>L</a:t>
            </a:r>
            <a:r>
              <a:rPr lang="fr-FR" sz="2400" dirty="0" smtClean="0"/>
              <a:t>a </a:t>
            </a:r>
            <a:r>
              <a:rPr lang="fr-FR" sz="2400" dirty="0"/>
              <a:t>fréquence des lapsus est plus élevée chez les personnes anxieuses que chez les personnes non-anxieuses (hypothèse de recherche)</a:t>
            </a:r>
            <a:endParaRPr lang="fr-CA" sz="2400" dirty="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2664206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langage de la science</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u="sng" dirty="0" smtClean="0"/>
              <a:t>Paradigme</a:t>
            </a:r>
            <a:r>
              <a:rPr lang="fr-FR" sz="2400" dirty="0" smtClean="0"/>
              <a:t>: </a:t>
            </a:r>
            <a:r>
              <a:rPr lang="fr-FR" sz="2400" dirty="0"/>
              <a:t>Ensemble de postulats théoriques (affirmations non-vérifiables) et de procédés de recherche servant de cadre théorique  pour un domaine de recherche</a:t>
            </a:r>
            <a:r>
              <a:rPr lang="fr-FR" sz="2400" dirty="0" smtClean="0"/>
              <a:t>.</a:t>
            </a:r>
          </a:p>
          <a:p>
            <a:pPr marL="114300" indent="0">
              <a:buNone/>
            </a:pPr>
            <a:r>
              <a:rPr lang="fr-FR" sz="2400" dirty="0" smtClean="0"/>
              <a:t> </a:t>
            </a:r>
          </a:p>
          <a:p>
            <a:r>
              <a:rPr lang="fr-FR" sz="2400" dirty="0" smtClean="0"/>
              <a:t>La </a:t>
            </a:r>
            <a:r>
              <a:rPr lang="fr-FR" sz="2400" dirty="0"/>
              <a:t>validité de chacune des connaissances scientifiques est dépendante de la validité du paradigme duquel elle provient.  </a:t>
            </a:r>
            <a:endParaRPr lang="fr-FR" sz="2400" dirty="0" smtClean="0"/>
          </a:p>
          <a:p>
            <a:endParaRPr lang="fr-FR" sz="2400" dirty="0" smtClean="0"/>
          </a:p>
          <a:p>
            <a:r>
              <a:rPr lang="fr-FR" sz="2400" dirty="0" smtClean="0"/>
              <a:t>Le </a:t>
            </a:r>
            <a:r>
              <a:rPr lang="fr-FR" sz="2400" dirty="0"/>
              <a:t>paradigme spécifie le type de métaphore et de langage utilisés pour illustrer et comprendre l'objet d'étude </a:t>
            </a:r>
            <a:r>
              <a:rPr lang="fr-FR" sz="2400" dirty="0" smtClean="0"/>
              <a:t>(cf. </a:t>
            </a:r>
            <a:r>
              <a:rPr lang="fr-FR" sz="2400" dirty="0"/>
              <a:t>paradigme </a:t>
            </a:r>
            <a:r>
              <a:rPr lang="fr-FR" sz="2400" dirty="0" err="1"/>
              <a:t>kuhnien</a:t>
            </a:r>
            <a:r>
              <a:rPr lang="fr-FR" sz="2400" dirty="0" smtClean="0"/>
              <a:t>)</a:t>
            </a:r>
            <a:r>
              <a:rPr lang="fr-CA" sz="2400" dirty="0" smtClean="0"/>
              <a:t>. </a:t>
            </a:r>
            <a:endParaRPr lang="fr-CA" sz="2400" dirty="0"/>
          </a:p>
          <a:p>
            <a:pPr marL="114300" indent="0">
              <a:lnSpc>
                <a:spcPct val="120000"/>
              </a:lnSpc>
              <a:buNone/>
            </a:pPr>
            <a:endParaRPr lang="fr-FR" sz="2400" dirty="0" smtClean="0">
              <a:latin typeface="Calibri"/>
              <a:cs typeface="Calibri"/>
            </a:endParaRPr>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229421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a:t>
            </a:r>
            <a:endParaRPr lang="fr-FR" dirty="0"/>
          </a:p>
        </p:txBody>
      </p:sp>
      <p:sp>
        <p:nvSpPr>
          <p:cNvPr id="3" name="Espace réservé du contenu 2"/>
          <p:cNvSpPr>
            <a:spLocks noGrp="1"/>
          </p:cNvSpPr>
          <p:nvPr>
            <p:ph idx="1"/>
          </p:nvPr>
        </p:nvSpPr>
        <p:spPr/>
        <p:txBody>
          <a:bodyPr>
            <a:normAutofit/>
          </a:bodyPr>
          <a:lstStyle/>
          <a:p>
            <a:pPr marL="571500" indent="-457200">
              <a:lnSpc>
                <a:spcPct val="120000"/>
              </a:lnSpc>
              <a:buFont typeface="+mj-lt"/>
              <a:buAutoNum type="arabicParenR"/>
            </a:pPr>
            <a:r>
              <a:rPr lang="fr-FR" sz="2000" dirty="0" smtClean="0"/>
              <a:t>La démarche scientifique</a:t>
            </a:r>
          </a:p>
          <a:p>
            <a:pPr marL="571500" indent="-457200">
              <a:lnSpc>
                <a:spcPct val="120000"/>
              </a:lnSpc>
              <a:buFont typeface="+mj-lt"/>
              <a:buAutoNum type="arabicParenR"/>
            </a:pPr>
            <a:r>
              <a:rPr lang="fr-FR" sz="2000" dirty="0" smtClean="0"/>
              <a:t>Les contextes de recherche en sexologie</a:t>
            </a:r>
            <a:endParaRPr lang="fr-FR" sz="2000" dirty="0"/>
          </a:p>
          <a:p>
            <a:pPr marL="571500" indent="-457200">
              <a:lnSpc>
                <a:spcPct val="120000"/>
              </a:lnSpc>
              <a:buFont typeface="+mj-lt"/>
              <a:buAutoNum type="arabicParenR"/>
            </a:pPr>
            <a:r>
              <a:rPr lang="fr-FR" sz="2000" dirty="0" smtClean="0"/>
              <a:t>Les grandes oppositions en recherche</a:t>
            </a:r>
          </a:p>
          <a:p>
            <a:pPr marL="571500" indent="-457200">
              <a:lnSpc>
                <a:spcPct val="120000"/>
              </a:lnSpc>
              <a:buFont typeface="+mj-lt"/>
              <a:buAutoNum type="arabicParenR"/>
            </a:pPr>
            <a:r>
              <a:rPr lang="fr-FR" sz="2000" dirty="0" smtClean="0"/>
              <a:t>Le langage de la science</a:t>
            </a:r>
          </a:p>
          <a:p>
            <a:pPr marL="571500" indent="-457200">
              <a:lnSpc>
                <a:spcPct val="120000"/>
              </a:lnSpc>
              <a:buFont typeface="+mj-lt"/>
              <a:buAutoNum type="arabicParenR"/>
            </a:pPr>
            <a:r>
              <a:rPr lang="fr-FR" sz="2000" dirty="0" smtClean="0"/>
              <a:t>Les deux grandes approches en science</a:t>
            </a:r>
          </a:p>
          <a:p>
            <a:pPr marL="571500" indent="-457200">
              <a:lnSpc>
                <a:spcPct val="120000"/>
              </a:lnSpc>
              <a:buFont typeface="+mj-lt"/>
              <a:buAutoNum type="arabicParenR"/>
            </a:pPr>
            <a:r>
              <a:rPr lang="fr-FR" sz="2000" dirty="0" smtClean="0">
                <a:solidFill>
                  <a:srgbClr val="2F2B20"/>
                </a:solidFill>
              </a:rPr>
              <a:t>Les critère de scientificité</a:t>
            </a:r>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1353776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langage de la science</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u="sng" dirty="0" smtClean="0"/>
              <a:t>Paradigme</a:t>
            </a:r>
            <a:r>
              <a:rPr lang="fr-FR" sz="2400" dirty="0" smtClean="0"/>
              <a:t>: </a:t>
            </a:r>
            <a:r>
              <a:rPr lang="fr-FR" sz="2400" dirty="0"/>
              <a:t>Ensemble de postulats théoriques (affirmations non-vérifiables) et de procédés de recherche servant de cadre théorique  pour un domaine de recherche. </a:t>
            </a:r>
            <a:endParaRPr lang="fr-FR" sz="2400" dirty="0" smtClean="0"/>
          </a:p>
          <a:p>
            <a:pPr marL="114300" indent="0">
              <a:buNone/>
            </a:pPr>
            <a:r>
              <a:rPr lang="fr-FR" sz="2400" dirty="0" smtClean="0"/>
              <a:t>   </a:t>
            </a:r>
            <a:r>
              <a:rPr lang="fr-FR" sz="2400" u="sng" dirty="0" smtClean="0"/>
              <a:t>Exemple</a:t>
            </a:r>
          </a:p>
          <a:p>
            <a:r>
              <a:rPr lang="fr-FR" sz="2400" dirty="0" smtClean="0"/>
              <a:t>Selon </a:t>
            </a:r>
            <a:r>
              <a:rPr lang="fr-FR" sz="2400" dirty="0"/>
              <a:t>l'approche comportementaliste (</a:t>
            </a:r>
            <a:r>
              <a:rPr lang="fr-FR" sz="2400" i="1" dirty="0"/>
              <a:t>paradigme</a:t>
            </a:r>
            <a:r>
              <a:rPr lang="fr-FR" sz="2400" dirty="0" smtClean="0"/>
              <a:t>)… </a:t>
            </a:r>
          </a:p>
          <a:p>
            <a:r>
              <a:rPr lang="fr-FR" sz="2400" dirty="0" smtClean="0"/>
              <a:t>… il </a:t>
            </a:r>
            <a:r>
              <a:rPr lang="fr-FR" sz="2400" dirty="0"/>
              <a:t>est possible d'étudier un comportement complexe en le découpant en comportements plus simples (</a:t>
            </a:r>
            <a:r>
              <a:rPr lang="fr-FR" sz="2400" i="1" dirty="0"/>
              <a:t>postulat théorique</a:t>
            </a:r>
            <a:r>
              <a:rPr lang="fr-FR" sz="2400" dirty="0"/>
              <a:t> appelé atomisme). </a:t>
            </a:r>
            <a:endParaRPr lang="fr-FR" sz="2400" dirty="0" smtClean="0"/>
          </a:p>
          <a:p>
            <a:r>
              <a:rPr lang="fr-FR" sz="2400" dirty="0" smtClean="0"/>
              <a:t>Ce </a:t>
            </a:r>
            <a:r>
              <a:rPr lang="fr-FR" sz="2400" dirty="0"/>
              <a:t>postulat a amené les comportementalistes à inventer des grilles d'observation et de codification pour plusieurs types de comportements qu'ils voulaient étudier (</a:t>
            </a:r>
            <a:r>
              <a:rPr lang="fr-FR" sz="2400" i="1" dirty="0"/>
              <a:t>procédé de recherche</a:t>
            </a:r>
            <a:r>
              <a:rPr lang="fr-FR" sz="2400" dirty="0"/>
              <a:t>). </a:t>
            </a:r>
            <a:endParaRPr lang="fr-CA" sz="2400" dirty="0"/>
          </a:p>
          <a:p>
            <a:r>
              <a:rPr lang="fr-CA" sz="2400" dirty="0" smtClean="0"/>
              <a:t> </a:t>
            </a:r>
            <a:endParaRPr lang="fr-CA" sz="2400" dirty="0"/>
          </a:p>
          <a:p>
            <a:pPr marL="114300" indent="0">
              <a:lnSpc>
                <a:spcPct val="120000"/>
              </a:lnSpc>
              <a:buNone/>
            </a:pPr>
            <a:endParaRPr lang="fr-FR" sz="2400" dirty="0" smtClean="0">
              <a:latin typeface="Calibri"/>
              <a:cs typeface="Calibri"/>
            </a:endParaRPr>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148677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langage de la science</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u="sng" dirty="0"/>
              <a:t>Les éléments d'une théorie</a:t>
            </a:r>
            <a:endParaRPr lang="fr-CA" sz="2800" u="sng" dirty="0"/>
          </a:p>
          <a:p>
            <a:pPr marL="114300" indent="0">
              <a:buNone/>
            </a:pPr>
            <a:endParaRPr lang="fr-CA" sz="2400" dirty="0"/>
          </a:p>
          <a:p>
            <a:pPr marL="114300" indent="0">
              <a:buNone/>
            </a:pPr>
            <a:r>
              <a:rPr lang="fr-CA" sz="2400" dirty="0" smtClean="0"/>
              <a:t> </a:t>
            </a:r>
            <a:endParaRPr lang="fr-CA" sz="2400" dirty="0"/>
          </a:p>
          <a:p>
            <a:pPr marL="114300" indent="0">
              <a:lnSpc>
                <a:spcPct val="120000"/>
              </a:lnSpc>
              <a:buNone/>
            </a:pPr>
            <a:endParaRPr lang="fr-FR" sz="2400" dirty="0" smtClean="0">
              <a:latin typeface="Calibri"/>
              <a:cs typeface="Calibri"/>
            </a:endParaRPr>
          </a:p>
        </p:txBody>
      </p:sp>
      <p:graphicFrame>
        <p:nvGraphicFramePr>
          <p:cNvPr id="4" name="Tableau 3"/>
          <p:cNvGraphicFramePr>
            <a:graphicFrameLocks noGrp="1"/>
          </p:cNvGraphicFramePr>
          <p:nvPr>
            <p:extLst>
              <p:ext uri="{D42A27DB-BD31-4B8C-83A1-F6EECF244321}">
                <p14:modId xmlns:p14="http://schemas.microsoft.com/office/powerpoint/2010/main" val="2490904776"/>
              </p:ext>
            </p:extLst>
          </p:nvPr>
        </p:nvGraphicFramePr>
        <p:xfrm>
          <a:off x="712471" y="2436760"/>
          <a:ext cx="6862616" cy="3514840"/>
        </p:xfrm>
        <a:graphic>
          <a:graphicData uri="http://schemas.openxmlformats.org/drawingml/2006/table">
            <a:tbl>
              <a:tblPr firstRow="1" bandRow="1">
                <a:tableStyleId>{5C22544A-7EE6-4342-B048-85BDC9FD1C3A}</a:tableStyleId>
              </a:tblPr>
              <a:tblGrid>
                <a:gridCol w="3431308"/>
                <a:gridCol w="3431308"/>
              </a:tblGrid>
              <a:tr h="897622">
                <a:tc>
                  <a:txBody>
                    <a:bodyPr/>
                    <a:lstStyle/>
                    <a:p>
                      <a:r>
                        <a:rPr lang="fr-FR" sz="2400" dirty="0" smtClean="0"/>
                        <a:t>Niveau</a:t>
                      </a:r>
                      <a:endParaRPr lang="fr-FR" sz="2400" dirty="0"/>
                    </a:p>
                  </a:txBody>
                  <a:tcPr/>
                </a:tc>
                <a:tc>
                  <a:txBody>
                    <a:bodyPr/>
                    <a:lstStyle/>
                    <a:p>
                      <a:r>
                        <a:rPr lang="fr-FR" sz="2400" dirty="0" smtClean="0"/>
                        <a:t>Éléments</a:t>
                      </a:r>
                      <a:endParaRPr lang="fr-FR" sz="2400" dirty="0"/>
                    </a:p>
                  </a:txBody>
                  <a:tcPr/>
                </a:tc>
              </a:tr>
              <a:tr h="872406">
                <a:tc>
                  <a:txBody>
                    <a:bodyPr/>
                    <a:lstStyle/>
                    <a:p>
                      <a:r>
                        <a:rPr lang="fr-FR" sz="2400" dirty="0" smtClean="0"/>
                        <a:t>Philosophique / Dogmatique</a:t>
                      </a:r>
                      <a:endParaRPr lang="fr-FR" sz="2400" dirty="0"/>
                    </a:p>
                  </a:txBody>
                  <a:tcPr/>
                </a:tc>
                <a:tc>
                  <a:txBody>
                    <a:bodyPr/>
                    <a:lstStyle/>
                    <a:p>
                      <a:r>
                        <a:rPr lang="fr-FR" sz="2400" dirty="0" smtClean="0"/>
                        <a:t>Postulats de base (paradigme)</a:t>
                      </a:r>
                      <a:endParaRPr lang="fr-FR" sz="2400" dirty="0"/>
                    </a:p>
                  </a:txBody>
                  <a:tcPr/>
                </a:tc>
              </a:tr>
              <a:tr h="872406">
                <a:tc>
                  <a:txBody>
                    <a:bodyPr/>
                    <a:lstStyle/>
                    <a:p>
                      <a:r>
                        <a:rPr lang="fr-FR" sz="2400" dirty="0" smtClean="0"/>
                        <a:t>Conceptuel / Abstrait / Général</a:t>
                      </a:r>
                      <a:endParaRPr lang="fr-FR" sz="2400" dirty="0"/>
                    </a:p>
                  </a:txBody>
                  <a:tcPr/>
                </a:tc>
                <a:tc>
                  <a:txBody>
                    <a:bodyPr/>
                    <a:lstStyle/>
                    <a:p>
                      <a:r>
                        <a:rPr lang="fr-FR" sz="2400" dirty="0" smtClean="0"/>
                        <a:t>Hypothèses intermédiaires</a:t>
                      </a:r>
                      <a:endParaRPr lang="fr-FR" sz="2400" dirty="0"/>
                    </a:p>
                  </a:txBody>
                  <a:tcPr/>
                </a:tc>
              </a:tr>
              <a:tr h="872406">
                <a:tc>
                  <a:txBody>
                    <a:bodyPr/>
                    <a:lstStyle/>
                    <a:p>
                      <a:r>
                        <a:rPr lang="fr-FR" sz="2400" dirty="0" smtClean="0"/>
                        <a:t>Factuel /</a:t>
                      </a:r>
                      <a:r>
                        <a:rPr lang="fr-FR" sz="2400" baseline="0" dirty="0" smtClean="0"/>
                        <a:t> Concret / Spécifique</a:t>
                      </a:r>
                      <a:endParaRPr lang="fr-FR" sz="2400" dirty="0"/>
                    </a:p>
                  </a:txBody>
                  <a:tcPr/>
                </a:tc>
                <a:tc>
                  <a:txBody>
                    <a:bodyPr/>
                    <a:lstStyle/>
                    <a:p>
                      <a:r>
                        <a:rPr lang="fr-FR" sz="2400" dirty="0" smtClean="0"/>
                        <a:t>Hypothèse de recherche</a:t>
                      </a:r>
                      <a:endParaRPr lang="fr-FR" sz="2400" dirty="0"/>
                    </a:p>
                  </a:txBody>
                  <a:tcPr/>
                </a:tc>
              </a:tr>
            </a:tbl>
          </a:graphicData>
        </a:graphic>
      </p:graphicFrame>
      <p:sp>
        <p:nvSpPr>
          <p:cNvPr id="5" name="Espace réservé du numéro de diapositive 4"/>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2061567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959562" cy="1143000"/>
          </a:xfrm>
        </p:spPr>
        <p:txBody>
          <a:bodyPr/>
          <a:lstStyle/>
          <a:p>
            <a:r>
              <a:rPr lang="fr-FR" dirty="0" smtClean="0"/>
              <a:t>Paradigmes et sexologie</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b="1" dirty="0"/>
              <a:t>Comme la sexologie prend ses sources dans plusieurs disciplines </a:t>
            </a:r>
            <a:r>
              <a:rPr lang="fr-FR" dirty="0"/>
              <a:t>sociales (ex: psychologie, sociologie, éducation,…) et naturelles (principalement la biologie et la médecine</a:t>
            </a:r>
            <a:r>
              <a:rPr lang="fr-FR" dirty="0" smtClean="0"/>
              <a:t>)</a:t>
            </a:r>
            <a:r>
              <a:rPr lang="mr-IN" dirty="0" smtClean="0"/>
              <a:t>…</a:t>
            </a:r>
            <a:endParaRPr lang="fr-FR" dirty="0" smtClean="0"/>
          </a:p>
          <a:p>
            <a:r>
              <a:rPr lang="fr-FR" sz="2000" b="1" dirty="0" smtClean="0">
                <a:solidFill>
                  <a:srgbClr val="689C9A"/>
                </a:solidFill>
              </a:rPr>
              <a:t>elle </a:t>
            </a:r>
            <a:r>
              <a:rPr lang="fr-FR" sz="2000" b="1" dirty="0">
                <a:solidFill>
                  <a:srgbClr val="689C9A"/>
                </a:solidFill>
              </a:rPr>
              <a:t>n’est pas caractérisée par un paradigme dominant</a:t>
            </a:r>
            <a:r>
              <a:rPr lang="fr-FR" sz="2000" dirty="0">
                <a:solidFill>
                  <a:srgbClr val="689C9A"/>
                </a:solidFill>
              </a:rPr>
              <a:t> qui fait </a:t>
            </a:r>
            <a:r>
              <a:rPr lang="fr-FR" sz="2000" dirty="0" smtClean="0">
                <a:solidFill>
                  <a:srgbClr val="689C9A"/>
                </a:solidFill>
              </a:rPr>
              <a:t>consensus; </a:t>
            </a:r>
          </a:p>
          <a:p>
            <a:r>
              <a:rPr lang="fr-FR" sz="2000" b="1" dirty="0" smtClean="0">
                <a:solidFill>
                  <a:srgbClr val="689C9A"/>
                </a:solidFill>
              </a:rPr>
              <a:t>mais </a:t>
            </a:r>
            <a:r>
              <a:rPr lang="fr-FR" sz="2000" b="1" dirty="0">
                <a:solidFill>
                  <a:srgbClr val="689C9A"/>
                </a:solidFill>
              </a:rPr>
              <a:t>par plusieurs paradigmes incomplets </a:t>
            </a:r>
            <a:r>
              <a:rPr lang="fr-FR" sz="2000" dirty="0">
                <a:solidFill>
                  <a:srgbClr val="689C9A"/>
                </a:solidFill>
              </a:rPr>
              <a:t>qui abordent différents aspects de la sexualité. </a:t>
            </a:r>
            <a:endParaRPr lang="fr-FR" dirty="0" smtClean="0">
              <a:solidFill>
                <a:srgbClr val="689C9A"/>
              </a:solidFill>
            </a:endParaRPr>
          </a:p>
          <a:p>
            <a:pPr marL="114300" indent="0">
              <a:buNone/>
            </a:pPr>
            <a:r>
              <a:rPr lang="fr-FR" b="1" dirty="0" smtClean="0"/>
              <a:t>Par </a:t>
            </a:r>
            <a:r>
              <a:rPr lang="fr-FR" b="1" dirty="0"/>
              <a:t>exemple, la maitrise en sexologie clinique reconnait quatre approches cliniques</a:t>
            </a:r>
            <a:r>
              <a:rPr lang="fr-FR" dirty="0"/>
              <a:t>, qui peuvent être vues comme quatre paradigmes de l’intervention </a:t>
            </a:r>
            <a:r>
              <a:rPr lang="fr-FR" dirty="0" err="1" smtClean="0"/>
              <a:t>sexothérapeutique</a:t>
            </a:r>
            <a:r>
              <a:rPr lang="fr-FR" dirty="0" smtClean="0"/>
              <a:t>: </a:t>
            </a:r>
          </a:p>
          <a:p>
            <a:r>
              <a:rPr lang="fr-FR" sz="2000" b="1" dirty="0" err="1">
                <a:solidFill>
                  <a:srgbClr val="689C9A"/>
                </a:solidFill>
              </a:rPr>
              <a:t>C</a:t>
            </a:r>
            <a:r>
              <a:rPr lang="fr-FR" sz="2000" b="1" dirty="0" err="1" smtClean="0">
                <a:solidFill>
                  <a:srgbClr val="689C9A"/>
                </a:solidFill>
              </a:rPr>
              <a:t>ognitivo</a:t>
            </a:r>
            <a:r>
              <a:rPr lang="fr-FR" sz="2000" b="1" dirty="0">
                <a:solidFill>
                  <a:srgbClr val="689C9A"/>
                </a:solidFill>
              </a:rPr>
              <a:t>-</a:t>
            </a:r>
            <a:r>
              <a:rPr lang="fr-FR" sz="2000" b="1" dirty="0" smtClean="0">
                <a:solidFill>
                  <a:srgbClr val="689C9A"/>
                </a:solidFill>
              </a:rPr>
              <a:t>comportementale</a:t>
            </a:r>
            <a:r>
              <a:rPr lang="fr-FR" sz="2000" dirty="0" smtClean="0">
                <a:solidFill>
                  <a:srgbClr val="689C9A"/>
                </a:solidFill>
              </a:rPr>
              <a:t> (miser sur l’apprentissage); </a:t>
            </a:r>
          </a:p>
          <a:p>
            <a:r>
              <a:rPr lang="fr-FR" sz="2000" b="1" dirty="0" smtClean="0">
                <a:solidFill>
                  <a:srgbClr val="689C9A"/>
                </a:solidFill>
              </a:rPr>
              <a:t>Humaniste</a:t>
            </a:r>
            <a:r>
              <a:rPr lang="fr-FR" sz="2000" dirty="0" smtClean="0">
                <a:solidFill>
                  <a:srgbClr val="689C9A"/>
                </a:solidFill>
              </a:rPr>
              <a:t> (miser sur le potentiel humain);  </a:t>
            </a:r>
          </a:p>
          <a:p>
            <a:r>
              <a:rPr lang="fr-FR" sz="2000" b="1" dirty="0" smtClean="0">
                <a:solidFill>
                  <a:srgbClr val="689C9A"/>
                </a:solidFill>
              </a:rPr>
              <a:t>Systémique</a:t>
            </a:r>
            <a:r>
              <a:rPr lang="fr-FR" sz="2000" dirty="0" smtClean="0">
                <a:solidFill>
                  <a:srgbClr val="689C9A"/>
                </a:solidFill>
              </a:rPr>
              <a:t> (tenir compte des interactions avec l’entourage); </a:t>
            </a:r>
          </a:p>
          <a:p>
            <a:r>
              <a:rPr lang="fr-FR" sz="2000" b="1" dirty="0" err="1" smtClean="0">
                <a:solidFill>
                  <a:srgbClr val="689C9A"/>
                </a:solidFill>
              </a:rPr>
              <a:t>Psychodynamique</a:t>
            </a:r>
            <a:r>
              <a:rPr lang="fr-FR" sz="2000" dirty="0" smtClean="0">
                <a:solidFill>
                  <a:srgbClr val="689C9A"/>
                </a:solidFill>
              </a:rPr>
              <a:t> (révéler les conflits inconscients).</a:t>
            </a:r>
            <a:r>
              <a:rPr lang="fr-CA" sz="2000" dirty="0" smtClean="0">
                <a:solidFill>
                  <a:srgbClr val="689C9A"/>
                </a:solidFill>
              </a:rPr>
              <a:t> </a:t>
            </a:r>
            <a:endParaRPr lang="fr-CA" sz="2000" dirty="0">
              <a:solidFill>
                <a:srgbClr val="689C9A"/>
              </a:solidFill>
            </a:endParaRPr>
          </a:p>
        </p:txBody>
      </p:sp>
      <p:pic>
        <p:nvPicPr>
          <p:cNvPr id="4" name="Image 3"/>
          <p:cNvPicPr>
            <a:picLocks noChangeAspect="1"/>
          </p:cNvPicPr>
          <p:nvPr/>
        </p:nvPicPr>
        <p:blipFill>
          <a:blip r:embed="rId2"/>
          <a:stretch>
            <a:fillRect/>
          </a:stretch>
        </p:blipFill>
        <p:spPr>
          <a:xfrm>
            <a:off x="7699586" y="6769"/>
            <a:ext cx="762000" cy="762000"/>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41912577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deux grandes traditions scientifiques</a:t>
            </a:r>
            <a:endParaRPr lang="fr-FR" dirty="0"/>
          </a:p>
        </p:txBody>
      </p:sp>
      <p:sp>
        <p:nvSpPr>
          <p:cNvPr id="3" name="Sous-titre 2"/>
          <p:cNvSpPr>
            <a:spLocks noGrp="1"/>
          </p:cNvSpPr>
          <p:nvPr>
            <p:ph type="subTitle" idx="1"/>
          </p:nvPr>
        </p:nvSpPr>
        <p:spPr>
          <a:xfrm>
            <a:off x="685800" y="4572000"/>
            <a:ext cx="6461760" cy="1625600"/>
          </a:xfrm>
        </p:spPr>
        <p:txBody>
          <a:bodyPr/>
          <a:lstStyle/>
          <a:p>
            <a:r>
              <a:rPr lang="fr-FR" dirty="0" smtClean="0"/>
              <a:t>Ou la cassure épistémologique entre sciences naturelles et sciences humaines et sociales </a:t>
            </a:r>
            <a:br>
              <a:rPr lang="fr-FR" dirty="0" smtClean="0"/>
            </a:br>
            <a:endParaRPr lang="fr-FR" dirty="0" smtClean="0"/>
          </a:p>
          <a:p>
            <a:r>
              <a:rPr lang="fr-FR" dirty="0" smtClean="0"/>
              <a:t>Cf. SEX1183</a:t>
            </a:r>
            <a:endParaRPr lang="fr-FR" dirty="0"/>
          </a:p>
        </p:txBody>
      </p:sp>
      <p:pic>
        <p:nvPicPr>
          <p:cNvPr id="5" name="Image 4"/>
          <p:cNvPicPr>
            <a:picLocks noChangeAspect="1"/>
          </p:cNvPicPr>
          <p:nvPr/>
        </p:nvPicPr>
        <p:blipFill>
          <a:blip r:embed="rId2"/>
          <a:stretch>
            <a:fillRect/>
          </a:stretch>
        </p:blipFill>
        <p:spPr>
          <a:xfrm>
            <a:off x="5549692" y="3476417"/>
            <a:ext cx="1022558" cy="1022558"/>
          </a:xfrm>
          <a:prstGeom prst="rect">
            <a:avLst/>
          </a:prstGeom>
        </p:spPr>
      </p:pic>
    </p:spTree>
    <p:extLst>
      <p:ext uri="{BB962C8B-B14F-4D97-AF65-F5344CB8AC3E}">
        <p14:creationId xmlns:p14="http://schemas.microsoft.com/office/powerpoint/2010/main" val="11048322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deux grandes traditions</a:t>
            </a:r>
            <a:endParaRPr lang="fr-FR" dirty="0"/>
          </a:p>
        </p:txBody>
      </p:sp>
      <p:sp>
        <p:nvSpPr>
          <p:cNvPr id="3" name="Espace réservé du contenu 2"/>
          <p:cNvSpPr>
            <a:spLocks noGrp="1"/>
          </p:cNvSpPr>
          <p:nvPr>
            <p:ph idx="1"/>
          </p:nvPr>
        </p:nvSpPr>
        <p:spPr>
          <a:xfrm>
            <a:off x="457200" y="1600199"/>
            <a:ext cx="7620000" cy="5110801"/>
          </a:xfrm>
        </p:spPr>
        <p:txBody>
          <a:bodyPr>
            <a:noAutofit/>
          </a:bodyPr>
          <a:lstStyle/>
          <a:p>
            <a:pPr marL="114300" indent="0">
              <a:lnSpc>
                <a:spcPct val="120000"/>
              </a:lnSpc>
              <a:buNone/>
            </a:pPr>
            <a:r>
              <a:rPr lang="fr-FR" sz="2400" u="sng" dirty="0" smtClean="0">
                <a:solidFill>
                  <a:srgbClr val="2F2B20"/>
                </a:solidFill>
                <a:latin typeface="Calibri"/>
                <a:cs typeface="Calibri"/>
              </a:rPr>
              <a:t>L’essentiel</a:t>
            </a:r>
          </a:p>
          <a:p>
            <a:pPr>
              <a:lnSpc>
                <a:spcPct val="120000"/>
              </a:lnSpc>
            </a:pPr>
            <a:r>
              <a:rPr lang="fr-FR" sz="2400" b="1" dirty="0"/>
              <a:t>Les sciences humaines </a:t>
            </a:r>
            <a:r>
              <a:rPr lang="fr-FR" sz="2400" b="1" dirty="0" smtClean="0"/>
              <a:t>et sociales </a:t>
            </a:r>
            <a:r>
              <a:rPr lang="fr-FR" sz="2400" b="1" dirty="0"/>
              <a:t>et les sciences naturelles représentent deux grandes traditions</a:t>
            </a:r>
            <a:r>
              <a:rPr lang="fr-FR" sz="2400" dirty="0"/>
              <a:t> </a:t>
            </a:r>
            <a:r>
              <a:rPr lang="fr-FR" sz="2400" dirty="0" smtClean="0">
                <a:solidFill>
                  <a:srgbClr val="689C9A"/>
                </a:solidFill>
              </a:rPr>
              <a:t>(ou cultures) scientifiques </a:t>
            </a:r>
            <a:r>
              <a:rPr lang="fr-FR" sz="2400" dirty="0">
                <a:solidFill>
                  <a:srgbClr val="689C9A"/>
                </a:solidFill>
              </a:rPr>
              <a:t>et épistémologiques relativement distinctes depuis les débuts de la </a:t>
            </a:r>
            <a:r>
              <a:rPr lang="fr-FR" sz="2400" dirty="0" smtClean="0">
                <a:solidFill>
                  <a:srgbClr val="689C9A"/>
                </a:solidFill>
              </a:rPr>
              <a:t>science moderne. </a:t>
            </a:r>
          </a:p>
          <a:p>
            <a:pPr>
              <a:lnSpc>
                <a:spcPct val="120000"/>
              </a:lnSpc>
            </a:pPr>
            <a:r>
              <a:rPr lang="fr-FR" sz="2400" b="1" dirty="0"/>
              <a:t>C</a:t>
            </a:r>
            <a:r>
              <a:rPr lang="fr-FR" sz="2400" b="1" dirty="0" smtClean="0"/>
              <a:t>omme </a:t>
            </a:r>
            <a:r>
              <a:rPr lang="fr-FR" sz="2400" b="1" dirty="0"/>
              <a:t>la sexologie se nourrie </a:t>
            </a:r>
            <a:r>
              <a:rPr lang="fr-FR" sz="2400" dirty="0"/>
              <a:t>à la fois des sciences naturelles (ex: biologie) et des sciences humaines, elle est influencée par ces deux traditions.</a:t>
            </a:r>
            <a:r>
              <a:rPr lang="fr-CA" sz="2400" dirty="0"/>
              <a:t> </a:t>
            </a:r>
            <a:endParaRPr lang="fr-FR" sz="2400" dirty="0" smtClean="0">
              <a:solidFill>
                <a:srgbClr val="2F2B20"/>
              </a:solidFill>
              <a:latin typeface="Calibri"/>
              <a:cs typeface="Calibri"/>
            </a:endParaRPr>
          </a:p>
          <a:p>
            <a:pPr marL="114300" indent="0">
              <a:lnSpc>
                <a:spcPct val="120000"/>
              </a:lnSpc>
              <a:buNone/>
            </a:pPr>
            <a:endParaRPr lang="fr-FR" sz="2400" dirty="0" smtClean="0">
              <a:solidFill>
                <a:srgbClr val="2F2B20"/>
              </a:solidFill>
              <a:latin typeface="Calibri"/>
              <a:cs typeface="Calibri"/>
            </a:endParaRPr>
          </a:p>
          <a:p>
            <a:pPr marL="114300" indent="0">
              <a:lnSpc>
                <a:spcPct val="120000"/>
              </a:lnSpc>
              <a:buNone/>
            </a:pPr>
            <a:endParaRPr lang="fr-FR" sz="2400" u="sng" dirty="0" smtClean="0">
              <a:solidFill>
                <a:srgbClr val="2F2B20"/>
              </a:solidFill>
              <a:latin typeface="Calibri"/>
              <a:cs typeface="Calibri"/>
            </a:endParaRPr>
          </a:p>
          <a:p>
            <a:pPr marL="114300" indent="0">
              <a:lnSpc>
                <a:spcPct val="120000"/>
              </a:lnSpc>
              <a:buNone/>
            </a:pPr>
            <a:endParaRPr lang="fr-FR" sz="2400" dirty="0" smtClean="0">
              <a:solidFill>
                <a:srgbClr val="2F2B20"/>
              </a:solidFill>
              <a:latin typeface="Calibri"/>
              <a:cs typeface="Calibri"/>
            </a:endParaRPr>
          </a:p>
          <a:p>
            <a:pPr marL="114300" indent="0">
              <a:lnSpc>
                <a:spcPct val="120000"/>
              </a:lnSpc>
              <a:buNone/>
            </a:pPr>
            <a:endParaRPr lang="fr-FR" sz="2400" dirty="0" smtClean="0">
              <a:solidFill>
                <a:srgbClr val="2F2B20"/>
              </a:solidFill>
              <a:latin typeface="Calibri"/>
              <a:cs typeface="Calibri"/>
            </a:endParaRPr>
          </a:p>
          <a:p>
            <a:pPr>
              <a:lnSpc>
                <a:spcPct val="120000"/>
              </a:lnSpc>
            </a:pPr>
            <a:endParaRPr lang="en-US" sz="1800" dirty="0" smtClean="0">
              <a:solidFill>
                <a:srgbClr val="2F2B20"/>
              </a:solidFill>
              <a:cs typeface="Calibri"/>
            </a:endParaRPr>
          </a:p>
        </p:txBody>
      </p:sp>
      <p:pic>
        <p:nvPicPr>
          <p:cNvPr id="6" name="Image 5"/>
          <p:cNvPicPr>
            <a:picLocks noChangeAspect="1"/>
          </p:cNvPicPr>
          <p:nvPr/>
        </p:nvPicPr>
        <p:blipFill>
          <a:blip r:embed="rId2"/>
          <a:stretch>
            <a:fillRect/>
          </a:stretch>
        </p:blipFill>
        <p:spPr>
          <a:xfrm>
            <a:off x="7692817" y="1"/>
            <a:ext cx="768768" cy="768768"/>
          </a:xfrm>
          <a:prstGeom prst="rect">
            <a:avLst/>
          </a:prstGeom>
        </p:spPr>
      </p:pic>
      <p:sp>
        <p:nvSpPr>
          <p:cNvPr id="4" name="Espace réservé du numéro de diapositive 3"/>
          <p:cNvSpPr>
            <a:spLocks noGrp="1"/>
          </p:cNvSpPr>
          <p:nvPr>
            <p:ph type="sldNum" sz="quarter" idx="12"/>
          </p:nvPr>
        </p:nvSpPr>
        <p:spPr/>
        <p:txBody>
          <a:bodyPr/>
          <a:lstStyle/>
          <a:p>
            <a:fld id="{6E2D2B3B-882E-40F3-A32F-6DD516915044}" type="slidenum">
              <a:rPr lang="en-US" smtClean="0"/>
              <a:pPr/>
              <a:t>24</a:t>
            </a:fld>
            <a:endParaRPr lang="en-US"/>
          </a:p>
        </p:txBody>
      </p:sp>
    </p:spTree>
    <p:extLst>
      <p:ext uri="{BB962C8B-B14F-4D97-AF65-F5344CB8AC3E}">
        <p14:creationId xmlns:p14="http://schemas.microsoft.com/office/powerpoint/2010/main" val="13792097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fracture épistémologique </a:t>
            </a:r>
            <a:br>
              <a:rPr lang="fr-FR" dirty="0" smtClean="0"/>
            </a:br>
            <a:r>
              <a:rPr lang="fr-FR" dirty="0" smtClean="0"/>
              <a:t>et les deux grandes traditions</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sz="2400" u="sng" dirty="0"/>
              <a:t>Peut-on étudier scientifiquement l’intentionnalité et ses produits?</a:t>
            </a:r>
          </a:p>
          <a:p>
            <a:r>
              <a:rPr lang="fr-FR" sz="2000" b="1" dirty="0"/>
              <a:t>Conséquences </a:t>
            </a:r>
            <a:r>
              <a:rPr lang="fr-FR" sz="2000" b="1" dirty="0" smtClean="0"/>
              <a:t>épistémologiques</a:t>
            </a:r>
            <a:r>
              <a:rPr lang="fr-FR" sz="2000" dirty="0" smtClean="0"/>
              <a:t>: </a:t>
            </a:r>
            <a:r>
              <a:rPr lang="fr-FR" sz="2000" dirty="0"/>
              <a:t>L’exclure simplifie l’objet d’étude, l’inclure élargi le spectre d’action de la science. </a:t>
            </a:r>
          </a:p>
          <a:p>
            <a:r>
              <a:rPr lang="fr-FR" sz="2000" b="1" dirty="0"/>
              <a:t>Deux traditions épistémologiques et scientifiques relativement distinctes se sont développées</a:t>
            </a:r>
            <a:r>
              <a:rPr lang="fr-FR" sz="2000" dirty="0"/>
              <a:t> en lien avec cette question: les traditions objective et </a:t>
            </a:r>
            <a:r>
              <a:rPr lang="fr-FR" sz="2000" dirty="0" smtClean="0"/>
              <a:t>subjective.</a:t>
            </a:r>
            <a:r>
              <a:rPr lang="fr-FR" dirty="0" smtClean="0"/>
              <a:t> </a:t>
            </a:r>
            <a:endParaRPr lang="fr-FR" dirty="0" smtClean="0">
              <a:solidFill>
                <a:schemeClr val="accent2">
                  <a:lumMod val="75000"/>
                </a:schemeClr>
              </a:solidFill>
              <a:latin typeface="Calibri"/>
              <a:cs typeface="Calibri"/>
            </a:endParaRPr>
          </a:p>
          <a:p>
            <a:pPr marL="114300" indent="0">
              <a:buNone/>
            </a:pPr>
            <a:r>
              <a:rPr lang="fr-FR" sz="2000" b="1" u="sng" dirty="0" smtClean="0">
                <a:solidFill>
                  <a:schemeClr val="accent2">
                    <a:lumMod val="75000"/>
                  </a:schemeClr>
                </a:solidFill>
                <a:latin typeface="Calibri"/>
                <a:cs typeface="Calibri"/>
              </a:rPr>
              <a:t>La décision à prendre</a:t>
            </a:r>
            <a:r>
              <a:rPr lang="fr-FR" sz="2000" dirty="0" smtClean="0">
                <a:solidFill>
                  <a:schemeClr val="accent2">
                    <a:lumMod val="75000"/>
                  </a:schemeClr>
                </a:solidFill>
                <a:latin typeface="Calibri"/>
                <a:cs typeface="Calibri"/>
              </a:rPr>
              <a:t>: </a:t>
            </a:r>
          </a:p>
          <a:p>
            <a:r>
              <a:rPr lang="fr-FR" sz="2000" dirty="0" smtClean="0">
                <a:solidFill>
                  <a:schemeClr val="accent2">
                    <a:lumMod val="75000"/>
                  </a:schemeClr>
                </a:solidFill>
                <a:latin typeface="Calibri"/>
                <a:cs typeface="Calibri"/>
              </a:rPr>
              <a:t>Étudier </a:t>
            </a:r>
            <a:r>
              <a:rPr lang="fr-FR" sz="2000" b="1" dirty="0" smtClean="0">
                <a:solidFill>
                  <a:schemeClr val="accent2">
                    <a:lumMod val="75000"/>
                  </a:schemeClr>
                </a:solidFill>
                <a:latin typeface="Calibri"/>
                <a:cs typeface="Calibri"/>
              </a:rPr>
              <a:t>la nature indépendamment de l’intentionnalité humaine</a:t>
            </a:r>
            <a:r>
              <a:rPr lang="fr-FR" sz="2000" dirty="0" smtClean="0">
                <a:solidFill>
                  <a:schemeClr val="accent2">
                    <a:lumMod val="75000"/>
                  </a:schemeClr>
                </a:solidFill>
                <a:latin typeface="Calibri"/>
                <a:cs typeface="Calibri"/>
              </a:rPr>
              <a:t> (approche sciences naturelles), ou;  </a:t>
            </a:r>
          </a:p>
          <a:p>
            <a:r>
              <a:rPr lang="fr-FR" sz="2000" b="1" dirty="0" smtClean="0">
                <a:solidFill>
                  <a:schemeClr val="accent2">
                    <a:lumMod val="75000"/>
                  </a:schemeClr>
                </a:solidFill>
                <a:latin typeface="Calibri"/>
                <a:cs typeface="Calibri"/>
              </a:rPr>
              <a:t>inclure l’intentionnalité et la subjectivité du point de vue</a:t>
            </a:r>
            <a:r>
              <a:rPr lang="fr-FR" sz="2000" dirty="0" smtClean="0">
                <a:solidFill>
                  <a:schemeClr val="accent2">
                    <a:lumMod val="75000"/>
                  </a:schemeClr>
                </a:solidFill>
                <a:latin typeface="Calibri"/>
                <a:cs typeface="Calibri"/>
              </a:rPr>
              <a:t> (approche sciences humaines et sociales). </a:t>
            </a:r>
          </a:p>
          <a:p>
            <a:pPr marL="114300" indent="0">
              <a:buNone/>
            </a:pPr>
            <a:r>
              <a:rPr lang="fr-FR" sz="2000" dirty="0" smtClean="0">
                <a:solidFill>
                  <a:schemeClr val="accent2">
                    <a:lumMod val="75000"/>
                  </a:schemeClr>
                </a:solidFill>
                <a:latin typeface="Calibri"/>
                <a:cs typeface="Calibri"/>
              </a:rPr>
              <a:t>Sans l’intentionnalité, le modèle déterministe est plus adéquat et la prédiction plus envisageable, mais avec le point de vue, le sens peut être abordé. </a:t>
            </a:r>
          </a:p>
        </p:txBody>
      </p:sp>
      <p:pic>
        <p:nvPicPr>
          <p:cNvPr id="4" name="Image 3"/>
          <p:cNvPicPr>
            <a:picLocks noChangeAspect="1"/>
          </p:cNvPicPr>
          <p:nvPr/>
        </p:nvPicPr>
        <p:blipFill>
          <a:blip r:embed="rId2"/>
          <a:stretch>
            <a:fillRect/>
          </a:stretch>
        </p:blipFill>
        <p:spPr>
          <a:xfrm>
            <a:off x="7692817" y="1"/>
            <a:ext cx="768768" cy="768768"/>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173820456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Tradition épistémologique objective</a:t>
            </a:r>
            <a:endParaRPr lang="fr-FR" dirty="0"/>
          </a:p>
        </p:txBody>
      </p:sp>
      <p:sp>
        <p:nvSpPr>
          <p:cNvPr id="3" name="Espace réservé du contenu 2"/>
          <p:cNvSpPr>
            <a:spLocks noGrp="1"/>
          </p:cNvSpPr>
          <p:nvPr>
            <p:ph idx="1"/>
          </p:nvPr>
        </p:nvSpPr>
        <p:spPr>
          <a:xfrm>
            <a:off x="457200" y="1600199"/>
            <a:ext cx="6511925" cy="5110801"/>
          </a:xfrm>
        </p:spPr>
        <p:txBody>
          <a:bodyPr>
            <a:noAutofit/>
          </a:bodyPr>
          <a:lstStyle/>
          <a:p>
            <a:r>
              <a:rPr lang="fr-FR" b="1" u="sng" dirty="0" smtClean="0"/>
              <a:t>Origine scientifique</a:t>
            </a:r>
            <a:r>
              <a:rPr lang="fr-FR" dirty="0" smtClean="0"/>
              <a:t>: </a:t>
            </a:r>
            <a:r>
              <a:rPr lang="fr-FR" dirty="0"/>
              <a:t>Les sciences </a:t>
            </a:r>
            <a:r>
              <a:rPr lang="fr-FR" dirty="0" smtClean="0"/>
              <a:t>naturelles. </a:t>
            </a:r>
            <a:endParaRPr lang="fr-FR" dirty="0"/>
          </a:p>
          <a:p>
            <a:r>
              <a:rPr lang="fr-FR" b="1" u="sng" dirty="0"/>
              <a:t>Objet d’étude</a:t>
            </a:r>
            <a:r>
              <a:rPr lang="fr-FR" dirty="0"/>
              <a:t>: </a:t>
            </a:r>
            <a:r>
              <a:rPr lang="fr-FR" dirty="0" smtClean="0"/>
              <a:t>La </a:t>
            </a:r>
            <a:r>
              <a:rPr lang="fr-FR" dirty="0"/>
              <a:t>nature, </a:t>
            </a:r>
            <a:r>
              <a:rPr lang="fr-FR" dirty="0">
                <a:solidFill>
                  <a:srgbClr val="689C9A"/>
                </a:solidFill>
              </a:rPr>
              <a:t>soit la réalité </a:t>
            </a:r>
            <a:r>
              <a:rPr lang="fr-FR" dirty="0">
                <a:solidFill>
                  <a:srgbClr val="800000"/>
                </a:solidFill>
              </a:rPr>
              <a:t>physique</a:t>
            </a:r>
            <a:r>
              <a:rPr lang="fr-FR" dirty="0">
                <a:solidFill>
                  <a:srgbClr val="689C9A"/>
                </a:solidFill>
              </a:rPr>
              <a:t>, </a:t>
            </a:r>
            <a:r>
              <a:rPr lang="fr-FR" dirty="0" smtClean="0">
                <a:solidFill>
                  <a:srgbClr val="689C9A"/>
                </a:solidFill>
              </a:rPr>
              <a:t/>
            </a:r>
            <a:br>
              <a:rPr lang="fr-FR" dirty="0" smtClean="0">
                <a:solidFill>
                  <a:srgbClr val="689C9A"/>
                </a:solidFill>
              </a:rPr>
            </a:br>
            <a:r>
              <a:rPr lang="fr-FR" dirty="0" smtClean="0">
                <a:solidFill>
                  <a:srgbClr val="800000"/>
                </a:solidFill>
              </a:rPr>
              <a:t>objective </a:t>
            </a:r>
            <a:r>
              <a:rPr lang="fr-FR" sz="2000" dirty="0" smtClean="0">
                <a:solidFill>
                  <a:schemeClr val="accent2">
                    <a:lumMod val="75000"/>
                  </a:schemeClr>
                </a:solidFill>
              </a:rPr>
              <a:t>(la réalité en soi, indépendamment de l’observateur)</a:t>
            </a:r>
            <a:r>
              <a:rPr lang="fr-FR" dirty="0" smtClean="0">
                <a:solidFill>
                  <a:srgbClr val="689C9A"/>
                </a:solidFill>
              </a:rPr>
              <a:t>, </a:t>
            </a:r>
            <a:r>
              <a:rPr lang="fr-FR" dirty="0">
                <a:solidFill>
                  <a:srgbClr val="800000"/>
                </a:solidFill>
              </a:rPr>
              <a:t>matérielle</a:t>
            </a:r>
            <a:r>
              <a:rPr lang="fr-FR" dirty="0">
                <a:solidFill>
                  <a:srgbClr val="689C9A"/>
                </a:solidFill>
              </a:rPr>
              <a:t>.</a:t>
            </a:r>
            <a:r>
              <a:rPr lang="fr-FR" dirty="0"/>
              <a:t> </a:t>
            </a:r>
          </a:p>
          <a:p>
            <a:r>
              <a:rPr lang="fr-FR" b="1" u="sng" dirty="0" smtClean="0"/>
              <a:t>Statut </a:t>
            </a:r>
            <a:r>
              <a:rPr lang="fr-FR" b="1" u="sng" dirty="0"/>
              <a:t>scientifique de l’intentionnalité</a:t>
            </a:r>
            <a:r>
              <a:rPr lang="fr-FR" dirty="0"/>
              <a:t>: </a:t>
            </a:r>
            <a:r>
              <a:rPr lang="fr-FR" dirty="0" smtClean="0"/>
              <a:t>Non. </a:t>
            </a:r>
            <a:endParaRPr lang="fr-FR" dirty="0"/>
          </a:p>
          <a:p>
            <a:r>
              <a:rPr lang="fr-FR" b="1" u="sng" dirty="0" err="1"/>
              <a:t>Ontologie.s</a:t>
            </a:r>
            <a:r>
              <a:rPr lang="fr-FR" b="1" u="sng" dirty="0"/>
              <a:t> </a:t>
            </a:r>
            <a:r>
              <a:rPr lang="fr-FR" b="1" u="sng" dirty="0" err="1" smtClean="0"/>
              <a:t>favorisée.s</a:t>
            </a:r>
            <a:r>
              <a:rPr lang="fr-FR" dirty="0" smtClean="0"/>
              <a:t>: Monisme </a:t>
            </a:r>
            <a:r>
              <a:rPr lang="fr-FR" dirty="0"/>
              <a:t>matérialiste </a:t>
            </a:r>
            <a:r>
              <a:rPr lang="fr-FR" dirty="0">
                <a:solidFill>
                  <a:srgbClr val="689C9A"/>
                </a:solidFill>
              </a:rPr>
              <a:t>ou</a:t>
            </a:r>
            <a:r>
              <a:rPr lang="fr-FR" dirty="0"/>
              <a:t> </a:t>
            </a:r>
            <a:r>
              <a:rPr lang="fr-FR" dirty="0" smtClean="0"/>
              <a:t/>
            </a:r>
            <a:br>
              <a:rPr lang="fr-FR" dirty="0" smtClean="0"/>
            </a:br>
            <a:r>
              <a:rPr lang="fr-FR" dirty="0" smtClean="0"/>
              <a:t>dualisme. </a:t>
            </a:r>
            <a:endParaRPr lang="fr-FR" dirty="0"/>
          </a:p>
          <a:p>
            <a:r>
              <a:rPr lang="fr-FR" b="1" u="sng" dirty="0"/>
              <a:t>Statut visé des connaissances</a:t>
            </a:r>
            <a:r>
              <a:rPr lang="fr-FR" dirty="0"/>
              <a:t>: Connaissances </a:t>
            </a:r>
            <a:r>
              <a:rPr lang="fr-FR" dirty="0" smtClean="0"/>
              <a:t/>
            </a:r>
            <a:br>
              <a:rPr lang="fr-FR" dirty="0" smtClean="0"/>
            </a:br>
            <a:r>
              <a:rPr lang="fr-FR" dirty="0" smtClean="0"/>
              <a:t>objectives </a:t>
            </a:r>
            <a:r>
              <a:rPr lang="fr-FR" dirty="0"/>
              <a:t>de la réalité </a:t>
            </a:r>
            <a:r>
              <a:rPr lang="fr-FR" sz="2000" dirty="0">
                <a:solidFill>
                  <a:srgbClr val="689C9A"/>
                </a:solidFill>
              </a:rPr>
              <a:t>(</a:t>
            </a:r>
            <a:r>
              <a:rPr lang="fr-FR" sz="2000" dirty="0" err="1">
                <a:solidFill>
                  <a:srgbClr val="689C9A"/>
                </a:solidFill>
              </a:rPr>
              <a:t>god’s</a:t>
            </a:r>
            <a:r>
              <a:rPr lang="fr-FR" sz="2000" dirty="0">
                <a:solidFill>
                  <a:srgbClr val="689C9A"/>
                </a:solidFill>
              </a:rPr>
              <a:t> </a:t>
            </a:r>
            <a:r>
              <a:rPr lang="fr-FR" sz="2000" dirty="0" err="1">
                <a:solidFill>
                  <a:srgbClr val="689C9A"/>
                </a:solidFill>
              </a:rPr>
              <a:t>eye</a:t>
            </a:r>
            <a:r>
              <a:rPr lang="fr-FR" sz="2000" dirty="0">
                <a:solidFill>
                  <a:srgbClr val="689C9A"/>
                </a:solidFill>
              </a:rPr>
              <a:t> </a:t>
            </a:r>
            <a:r>
              <a:rPr lang="fr-FR" sz="2000" dirty="0" err="1">
                <a:solidFill>
                  <a:srgbClr val="689C9A"/>
                </a:solidFill>
              </a:rPr>
              <a:t>view</a:t>
            </a:r>
            <a:r>
              <a:rPr lang="fr-FR" sz="2000" dirty="0">
                <a:solidFill>
                  <a:srgbClr val="689C9A"/>
                </a:solidFill>
              </a:rPr>
              <a:t>, sujet </a:t>
            </a:r>
            <a:r>
              <a:rPr lang="fr-FR" sz="2000" dirty="0" smtClean="0">
                <a:solidFill>
                  <a:srgbClr val="689C9A"/>
                </a:solidFill>
              </a:rPr>
              <a:t/>
            </a:r>
            <a:br>
              <a:rPr lang="fr-FR" sz="2000" dirty="0" smtClean="0">
                <a:solidFill>
                  <a:srgbClr val="689C9A"/>
                </a:solidFill>
              </a:rPr>
            </a:br>
            <a:r>
              <a:rPr lang="fr-FR" sz="2000" dirty="0" smtClean="0">
                <a:solidFill>
                  <a:srgbClr val="689C9A"/>
                </a:solidFill>
              </a:rPr>
              <a:t>désincarné</a:t>
            </a:r>
            <a:r>
              <a:rPr lang="fr-FR" sz="2000" dirty="0">
                <a:solidFill>
                  <a:srgbClr val="689C9A"/>
                </a:solidFill>
              </a:rPr>
              <a:t>)</a:t>
            </a:r>
            <a:endParaRPr lang="fr-FR" dirty="0">
              <a:solidFill>
                <a:srgbClr val="689C9A"/>
              </a:solidFill>
            </a:endParaRPr>
          </a:p>
          <a:p>
            <a:r>
              <a:rPr lang="fr-FR" b="1" u="sng" dirty="0"/>
              <a:t>Que faire des biais du </a:t>
            </a:r>
            <a:r>
              <a:rPr lang="fr-FR" b="1" u="sng" dirty="0" smtClean="0"/>
              <a:t/>
            </a:r>
            <a:br>
              <a:rPr lang="fr-FR" b="1" u="sng" dirty="0" smtClean="0"/>
            </a:br>
            <a:r>
              <a:rPr lang="fr-FR" b="1" u="sng" dirty="0" smtClean="0"/>
              <a:t>chercheur</a:t>
            </a:r>
            <a:r>
              <a:rPr lang="fr-FR" dirty="0"/>
              <a:t>? Les négliger, </a:t>
            </a:r>
            <a:r>
              <a:rPr lang="fr-FR" dirty="0" smtClean="0"/>
              <a:t/>
            </a:r>
            <a:br>
              <a:rPr lang="fr-FR" dirty="0" smtClean="0"/>
            </a:br>
            <a:r>
              <a:rPr lang="fr-FR" dirty="0" smtClean="0"/>
              <a:t>les </a:t>
            </a:r>
            <a:r>
              <a:rPr lang="fr-FR" dirty="0"/>
              <a:t>éliminer ou les </a:t>
            </a:r>
            <a:r>
              <a:rPr lang="fr-FR" dirty="0" smtClean="0"/>
              <a:t>contrôler </a:t>
            </a:r>
            <a:br>
              <a:rPr lang="fr-FR" dirty="0" smtClean="0"/>
            </a:br>
            <a:r>
              <a:rPr lang="fr-FR" sz="2000" dirty="0" smtClean="0">
                <a:solidFill>
                  <a:srgbClr val="689C9A"/>
                </a:solidFill>
              </a:rPr>
              <a:t>(réduire l’erreur)</a:t>
            </a:r>
            <a:r>
              <a:rPr lang="fr-FR" dirty="0" smtClean="0"/>
              <a:t>. </a:t>
            </a:r>
            <a:endParaRPr lang="fr-FR" dirty="0"/>
          </a:p>
        </p:txBody>
      </p:sp>
      <p:pic>
        <p:nvPicPr>
          <p:cNvPr id="4" name="Image 3"/>
          <p:cNvPicPr>
            <a:picLocks noChangeAspect="1"/>
          </p:cNvPicPr>
          <p:nvPr/>
        </p:nvPicPr>
        <p:blipFill>
          <a:blip r:embed="rId2"/>
          <a:stretch>
            <a:fillRect/>
          </a:stretch>
        </p:blipFill>
        <p:spPr>
          <a:xfrm>
            <a:off x="6969125" y="4139408"/>
            <a:ext cx="2174874" cy="2718592"/>
          </a:xfrm>
          <a:prstGeom prst="rect">
            <a:avLst/>
          </a:prstGeom>
        </p:spPr>
      </p:pic>
      <p:pic>
        <p:nvPicPr>
          <p:cNvPr id="5" name="Image 4"/>
          <p:cNvPicPr>
            <a:picLocks noChangeAspect="1"/>
          </p:cNvPicPr>
          <p:nvPr/>
        </p:nvPicPr>
        <p:blipFill>
          <a:blip r:embed="rId3"/>
          <a:stretch>
            <a:fillRect/>
          </a:stretch>
        </p:blipFill>
        <p:spPr>
          <a:xfrm>
            <a:off x="6969125" y="1337076"/>
            <a:ext cx="2174874" cy="2802331"/>
          </a:xfrm>
          <a:prstGeom prst="rect">
            <a:avLst/>
          </a:prstGeom>
        </p:spPr>
      </p:pic>
      <p:pic>
        <p:nvPicPr>
          <p:cNvPr id="6" name="Image 5"/>
          <p:cNvPicPr>
            <a:picLocks noChangeAspect="1"/>
          </p:cNvPicPr>
          <p:nvPr/>
        </p:nvPicPr>
        <p:blipFill>
          <a:blip r:embed="rId4"/>
          <a:stretch>
            <a:fillRect/>
          </a:stretch>
        </p:blipFill>
        <p:spPr>
          <a:xfrm>
            <a:off x="4213225" y="4939452"/>
            <a:ext cx="2755900" cy="1918548"/>
          </a:xfrm>
          <a:prstGeom prst="rect">
            <a:avLst/>
          </a:prstGeom>
        </p:spPr>
      </p:pic>
      <p:pic>
        <p:nvPicPr>
          <p:cNvPr id="7" name="Image 6"/>
          <p:cNvPicPr>
            <a:picLocks noChangeAspect="1"/>
          </p:cNvPicPr>
          <p:nvPr/>
        </p:nvPicPr>
        <p:blipFill>
          <a:blip r:embed="rId5"/>
          <a:stretch>
            <a:fillRect/>
          </a:stretch>
        </p:blipFill>
        <p:spPr>
          <a:xfrm>
            <a:off x="7692817" y="1"/>
            <a:ext cx="768768" cy="768768"/>
          </a:xfrm>
          <a:prstGeom prst="rect">
            <a:avLst/>
          </a:prstGeom>
        </p:spPr>
      </p:pic>
      <p:sp>
        <p:nvSpPr>
          <p:cNvPr id="8" name="Espace réservé du numéro de diapositive 7"/>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271344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Tradition épistémologique objective</a:t>
            </a:r>
            <a:endParaRPr lang="fr-FR" dirty="0"/>
          </a:p>
        </p:txBody>
      </p:sp>
      <p:sp>
        <p:nvSpPr>
          <p:cNvPr id="3" name="Espace réservé du contenu 2"/>
          <p:cNvSpPr>
            <a:spLocks noGrp="1"/>
          </p:cNvSpPr>
          <p:nvPr>
            <p:ph idx="1"/>
          </p:nvPr>
        </p:nvSpPr>
        <p:spPr>
          <a:xfrm>
            <a:off x="457200" y="1600199"/>
            <a:ext cx="6511925" cy="5110801"/>
          </a:xfrm>
        </p:spPr>
        <p:txBody>
          <a:bodyPr>
            <a:noAutofit/>
          </a:bodyPr>
          <a:lstStyle/>
          <a:p>
            <a:r>
              <a:rPr lang="fr-FR" b="1" u="sng" dirty="0"/>
              <a:t>Approche favorisée</a:t>
            </a:r>
            <a:r>
              <a:rPr lang="fr-FR" dirty="0"/>
              <a:t>: Empirisme </a:t>
            </a:r>
            <a:r>
              <a:rPr lang="fr-FR" dirty="0">
                <a:solidFill>
                  <a:srgbClr val="689C9A"/>
                </a:solidFill>
              </a:rPr>
              <a:t>(la connaissance découle seulement ou principalement de l’expérience sensorielle [de l’observation]). L’induction y a un rôle central.</a:t>
            </a:r>
            <a:r>
              <a:rPr lang="fr-FR" dirty="0"/>
              <a:t> </a:t>
            </a:r>
          </a:p>
          <a:p>
            <a:r>
              <a:rPr lang="fr-FR" b="1" u="sng" dirty="0" smtClean="0"/>
              <a:t>Autres </a:t>
            </a:r>
            <a:r>
              <a:rPr lang="fr-FR" b="1" u="sng" dirty="0"/>
              <a:t>descripteurs épistémologiques associés</a:t>
            </a:r>
            <a:r>
              <a:rPr lang="fr-FR" dirty="0"/>
              <a:t>: Pragmatisme et fonctionnalisme. </a:t>
            </a:r>
            <a:r>
              <a:rPr lang="fr-FR" dirty="0">
                <a:solidFill>
                  <a:srgbClr val="689C9A"/>
                </a:solidFill>
              </a:rPr>
              <a:t>Atomisme et </a:t>
            </a:r>
            <a:r>
              <a:rPr lang="fr-FR" dirty="0" err="1">
                <a:solidFill>
                  <a:srgbClr val="689C9A"/>
                </a:solidFill>
              </a:rPr>
              <a:t>réductionisme</a:t>
            </a:r>
            <a:r>
              <a:rPr lang="fr-FR" dirty="0">
                <a:solidFill>
                  <a:srgbClr val="689C9A"/>
                </a:solidFill>
              </a:rPr>
              <a:t>. </a:t>
            </a:r>
          </a:p>
          <a:p>
            <a:r>
              <a:rPr lang="fr-FR" b="1" u="sng" dirty="0"/>
              <a:t>Méthodes favorisées</a:t>
            </a:r>
            <a:r>
              <a:rPr lang="fr-FR" dirty="0"/>
              <a:t>: Méthodes quantitatives et expérimentales. </a:t>
            </a:r>
            <a:r>
              <a:rPr lang="fr-FR" dirty="0">
                <a:solidFill>
                  <a:srgbClr val="689C9A"/>
                </a:solidFill>
              </a:rPr>
              <a:t>Utilisation d’instruments de mesure. Observation. </a:t>
            </a:r>
          </a:p>
        </p:txBody>
      </p:sp>
      <p:pic>
        <p:nvPicPr>
          <p:cNvPr id="4" name="Image 3"/>
          <p:cNvPicPr>
            <a:picLocks noChangeAspect="1"/>
          </p:cNvPicPr>
          <p:nvPr/>
        </p:nvPicPr>
        <p:blipFill>
          <a:blip r:embed="rId2"/>
          <a:stretch>
            <a:fillRect/>
          </a:stretch>
        </p:blipFill>
        <p:spPr>
          <a:xfrm>
            <a:off x="6969125" y="1337076"/>
            <a:ext cx="2174874" cy="2802331"/>
          </a:xfrm>
          <a:prstGeom prst="rect">
            <a:avLst/>
          </a:prstGeom>
        </p:spPr>
      </p:pic>
      <p:pic>
        <p:nvPicPr>
          <p:cNvPr id="5" name="Image 4"/>
          <p:cNvPicPr>
            <a:picLocks noChangeAspect="1"/>
          </p:cNvPicPr>
          <p:nvPr/>
        </p:nvPicPr>
        <p:blipFill>
          <a:blip r:embed="rId3"/>
          <a:stretch>
            <a:fillRect/>
          </a:stretch>
        </p:blipFill>
        <p:spPr>
          <a:xfrm>
            <a:off x="6969125" y="4139408"/>
            <a:ext cx="2174874" cy="2718592"/>
          </a:xfrm>
          <a:prstGeom prst="rect">
            <a:avLst/>
          </a:prstGeom>
        </p:spPr>
      </p:pic>
      <p:pic>
        <p:nvPicPr>
          <p:cNvPr id="6" name="Image 5"/>
          <p:cNvPicPr>
            <a:picLocks noChangeAspect="1"/>
          </p:cNvPicPr>
          <p:nvPr/>
        </p:nvPicPr>
        <p:blipFill>
          <a:blip r:embed="rId4"/>
          <a:stretch>
            <a:fillRect/>
          </a:stretch>
        </p:blipFill>
        <p:spPr>
          <a:xfrm>
            <a:off x="4213225" y="4939452"/>
            <a:ext cx="2755900" cy="1918548"/>
          </a:xfrm>
          <a:prstGeom prst="rect">
            <a:avLst/>
          </a:prstGeom>
        </p:spPr>
      </p:pic>
      <p:pic>
        <p:nvPicPr>
          <p:cNvPr id="7" name="Image 6"/>
          <p:cNvPicPr>
            <a:picLocks noChangeAspect="1"/>
          </p:cNvPicPr>
          <p:nvPr/>
        </p:nvPicPr>
        <p:blipFill>
          <a:blip r:embed="rId5"/>
          <a:stretch>
            <a:fillRect/>
          </a:stretch>
        </p:blipFill>
        <p:spPr>
          <a:xfrm>
            <a:off x="7692817" y="1"/>
            <a:ext cx="768768" cy="768768"/>
          </a:xfrm>
          <a:prstGeom prst="rect">
            <a:avLst/>
          </a:prstGeom>
        </p:spPr>
      </p:pic>
      <p:sp>
        <p:nvSpPr>
          <p:cNvPr id="8" name="Espace réservé du numéro de diapositive 7"/>
          <p:cNvSpPr>
            <a:spLocks noGrp="1"/>
          </p:cNvSpPr>
          <p:nvPr>
            <p:ph type="sldNum" sz="quarter" idx="12"/>
          </p:nvPr>
        </p:nvSpPr>
        <p:spPr/>
        <p:txBody>
          <a:bodyPr/>
          <a:lstStyle/>
          <a:p>
            <a:fld id="{6E2D2B3B-882E-40F3-A32F-6DD516915044}" type="slidenum">
              <a:rPr lang="en-US" smtClean="0"/>
              <a:pPr/>
              <a:t>27</a:t>
            </a:fld>
            <a:endParaRPr lang="en-US"/>
          </a:p>
        </p:txBody>
      </p:sp>
    </p:spTree>
    <p:extLst>
      <p:ext uri="{BB962C8B-B14F-4D97-AF65-F5344CB8AC3E}">
        <p14:creationId xmlns:p14="http://schemas.microsoft.com/office/powerpoint/2010/main" val="10077151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Tradition épistémologique objective</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buNone/>
            </a:pPr>
            <a:r>
              <a:rPr lang="fr-FR" u="sng" dirty="0"/>
              <a:t>Courte histoire de la tradition objective</a:t>
            </a:r>
          </a:p>
          <a:p>
            <a:pPr marL="114300" indent="0">
              <a:buNone/>
            </a:pPr>
            <a:r>
              <a:rPr lang="fr-FR" b="1" dirty="0"/>
              <a:t>Positivisme classique </a:t>
            </a:r>
            <a:r>
              <a:rPr lang="fr-FR" dirty="0"/>
              <a:t>(500 ans d’histoire des sciences, </a:t>
            </a:r>
            <a:r>
              <a:rPr lang="fr-FR" dirty="0" smtClean="0"/>
              <a:t>soit d’environ 1500</a:t>
            </a:r>
            <a:r>
              <a:rPr lang="fr-FR" dirty="0"/>
              <a:t> </a:t>
            </a:r>
            <a:r>
              <a:rPr lang="fr-FR" dirty="0" smtClean="0"/>
              <a:t>à 1930</a:t>
            </a:r>
            <a:r>
              <a:rPr lang="fr-FR" dirty="0"/>
              <a:t>/40). </a:t>
            </a:r>
          </a:p>
          <a:p>
            <a:pPr marL="114300" indent="0">
              <a:buNone/>
            </a:pPr>
            <a:r>
              <a:rPr lang="fr-FR" b="1" dirty="0"/>
              <a:t>Positivisme </a:t>
            </a:r>
            <a:r>
              <a:rPr lang="fr-FR" b="1" dirty="0" err="1"/>
              <a:t>post-classique</a:t>
            </a:r>
            <a:r>
              <a:rPr lang="fr-FR" b="1" dirty="0"/>
              <a:t> </a:t>
            </a:r>
            <a:r>
              <a:rPr lang="fr-FR" dirty="0"/>
              <a:t>(à partir des années 1930/40). </a:t>
            </a:r>
          </a:p>
          <a:p>
            <a:r>
              <a:rPr lang="fr-FR" sz="2000" dirty="0" smtClean="0"/>
              <a:t>Reconnaissance </a:t>
            </a:r>
            <a:r>
              <a:rPr lang="fr-FR" sz="2000" dirty="0"/>
              <a:t>grandissante du rôle de l’intention dans la réalité objective. </a:t>
            </a:r>
          </a:p>
          <a:p>
            <a:r>
              <a:rPr lang="fr-FR" sz="2000" dirty="0" smtClean="0"/>
              <a:t>Apports </a:t>
            </a:r>
            <a:r>
              <a:rPr lang="fr-FR" sz="2000" dirty="0"/>
              <a:t>de Popper (30s), Kuhn (60s) et </a:t>
            </a:r>
            <a:r>
              <a:rPr lang="fr-FR" sz="2000" dirty="0" err="1"/>
              <a:t>Lakatos</a:t>
            </a:r>
            <a:r>
              <a:rPr lang="fr-FR" sz="2000" dirty="0"/>
              <a:t> (70s) sur démarcation et validité. </a:t>
            </a:r>
          </a:p>
          <a:p>
            <a:r>
              <a:rPr lang="fr-FR" sz="2000" b="1" dirty="0" smtClean="0"/>
              <a:t>Révolution </a:t>
            </a:r>
            <a:r>
              <a:rPr lang="fr-FR" sz="2000" b="1" dirty="0"/>
              <a:t>cognitive </a:t>
            </a:r>
            <a:r>
              <a:rPr lang="fr-FR" sz="2000" dirty="0"/>
              <a:t>(vers les années 1970/80): </a:t>
            </a:r>
            <a:endParaRPr lang="fr-FR" sz="2000" dirty="0" smtClean="0"/>
          </a:p>
          <a:p>
            <a:pPr lvl="1"/>
            <a:r>
              <a:rPr lang="fr-FR" sz="1800" dirty="0" smtClean="0"/>
              <a:t>Développement </a:t>
            </a:r>
            <a:r>
              <a:rPr lang="fr-FR" sz="1800" dirty="0"/>
              <a:t>d’arguments et de méthodes appuyant l’idée que les phénomènes subjectifs puissent être observés indirectement. </a:t>
            </a:r>
            <a:endParaRPr lang="fr-FR" sz="1800" dirty="0" smtClean="0"/>
          </a:p>
          <a:p>
            <a:pPr lvl="1"/>
            <a:r>
              <a:rPr lang="fr-FR" sz="1800" dirty="0" smtClean="0"/>
              <a:t>Cela </a:t>
            </a:r>
            <a:r>
              <a:rPr lang="fr-FR" sz="1800" dirty="0"/>
              <a:t>ouvre la porte à l’étude scientifique (empirique et expérimentale) des éléments récurrents de l’expérience humaine et de ses conséquences (habitudes, attitudes, normes, personnalité,…). </a:t>
            </a:r>
          </a:p>
        </p:txBody>
      </p:sp>
      <p:pic>
        <p:nvPicPr>
          <p:cNvPr id="4" name="Image 3"/>
          <p:cNvPicPr>
            <a:picLocks noChangeAspect="1"/>
          </p:cNvPicPr>
          <p:nvPr/>
        </p:nvPicPr>
        <p:blipFill>
          <a:blip r:embed="rId2"/>
          <a:stretch>
            <a:fillRect/>
          </a:stretch>
        </p:blipFill>
        <p:spPr>
          <a:xfrm>
            <a:off x="7692817" y="1"/>
            <a:ext cx="768768" cy="768768"/>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7615112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Tradition épistémologique subjective</a:t>
            </a:r>
            <a:endParaRPr lang="fr-FR" dirty="0"/>
          </a:p>
        </p:txBody>
      </p:sp>
      <p:sp>
        <p:nvSpPr>
          <p:cNvPr id="3" name="Espace réservé du contenu 2"/>
          <p:cNvSpPr>
            <a:spLocks noGrp="1"/>
          </p:cNvSpPr>
          <p:nvPr>
            <p:ph idx="1"/>
          </p:nvPr>
        </p:nvSpPr>
        <p:spPr>
          <a:xfrm>
            <a:off x="457199" y="1600199"/>
            <a:ext cx="6826313" cy="5110801"/>
          </a:xfrm>
        </p:spPr>
        <p:txBody>
          <a:bodyPr>
            <a:noAutofit/>
          </a:bodyPr>
          <a:lstStyle/>
          <a:p>
            <a:pPr>
              <a:lnSpc>
                <a:spcPct val="90000"/>
              </a:lnSpc>
            </a:pPr>
            <a:r>
              <a:rPr lang="fr-FR" b="1" u="sng" dirty="0"/>
              <a:t>Origine scientifique</a:t>
            </a:r>
            <a:r>
              <a:rPr lang="fr-FR" dirty="0"/>
              <a:t>: Les sciences humaines et sociales</a:t>
            </a:r>
            <a:r>
              <a:rPr lang="fr-FR" dirty="0" smtClean="0"/>
              <a:t>. </a:t>
            </a:r>
            <a:endParaRPr lang="fr-FR" dirty="0"/>
          </a:p>
          <a:p>
            <a:pPr>
              <a:lnSpc>
                <a:spcPct val="90000"/>
              </a:lnSpc>
            </a:pPr>
            <a:r>
              <a:rPr lang="fr-FR" b="1" u="sng" dirty="0" smtClean="0"/>
              <a:t>Objet </a:t>
            </a:r>
            <a:r>
              <a:rPr lang="fr-FR" b="1" u="sng" dirty="0"/>
              <a:t>d’étude</a:t>
            </a:r>
            <a:r>
              <a:rPr lang="fr-FR" dirty="0"/>
              <a:t>: </a:t>
            </a:r>
            <a:r>
              <a:rPr lang="fr-FR" dirty="0" smtClean="0"/>
              <a:t>L’expérience </a:t>
            </a:r>
            <a:r>
              <a:rPr lang="fr-FR" dirty="0"/>
              <a:t>humaine et ses </a:t>
            </a:r>
            <a:r>
              <a:rPr lang="fr-FR" dirty="0" smtClean="0"/>
              <a:t>conséquences, </a:t>
            </a:r>
            <a:r>
              <a:rPr lang="fr-FR" dirty="0" smtClean="0">
                <a:solidFill>
                  <a:schemeClr val="accent2">
                    <a:lumMod val="75000"/>
                  </a:schemeClr>
                </a:solidFill>
              </a:rPr>
              <a:t>soit le </a:t>
            </a:r>
            <a:r>
              <a:rPr lang="fr-FR" dirty="0" smtClean="0">
                <a:solidFill>
                  <a:srgbClr val="800000"/>
                </a:solidFill>
              </a:rPr>
              <a:t>subjectif</a:t>
            </a:r>
            <a:r>
              <a:rPr lang="fr-FR" dirty="0" smtClean="0">
                <a:solidFill>
                  <a:schemeClr val="accent2">
                    <a:lumMod val="75000"/>
                  </a:schemeClr>
                </a:solidFill>
              </a:rPr>
              <a:t> </a:t>
            </a:r>
            <a:r>
              <a:rPr lang="fr-FR" sz="2000" dirty="0" smtClean="0">
                <a:solidFill>
                  <a:schemeClr val="accent2">
                    <a:lumMod val="75000"/>
                  </a:schemeClr>
                </a:solidFill>
              </a:rPr>
              <a:t>(la réalité perçue)</a:t>
            </a:r>
            <a:r>
              <a:rPr lang="fr-FR" dirty="0" smtClean="0">
                <a:solidFill>
                  <a:schemeClr val="accent2">
                    <a:lumMod val="75000"/>
                  </a:schemeClr>
                </a:solidFill>
              </a:rPr>
              <a:t>, les </a:t>
            </a:r>
            <a:r>
              <a:rPr lang="fr-FR" dirty="0" smtClean="0">
                <a:solidFill>
                  <a:srgbClr val="800000"/>
                </a:solidFill>
              </a:rPr>
              <a:t>idées</a:t>
            </a:r>
            <a:r>
              <a:rPr lang="fr-FR" dirty="0" smtClean="0">
                <a:solidFill>
                  <a:schemeClr val="accent2">
                    <a:lumMod val="75000"/>
                  </a:schemeClr>
                </a:solidFill>
              </a:rPr>
              <a:t> </a:t>
            </a:r>
            <a:r>
              <a:rPr lang="fr-FR" sz="2000" dirty="0" smtClean="0">
                <a:solidFill>
                  <a:schemeClr val="accent2">
                    <a:lumMod val="75000"/>
                  </a:schemeClr>
                </a:solidFill>
              </a:rPr>
              <a:t>(intentions, motivations, représentations, normes,…)</a:t>
            </a:r>
            <a:r>
              <a:rPr lang="fr-FR" dirty="0" smtClean="0">
                <a:solidFill>
                  <a:schemeClr val="accent2">
                    <a:lumMod val="75000"/>
                  </a:schemeClr>
                </a:solidFill>
              </a:rPr>
              <a:t>, le </a:t>
            </a:r>
            <a:r>
              <a:rPr lang="fr-FR" dirty="0" smtClean="0">
                <a:solidFill>
                  <a:srgbClr val="800000"/>
                </a:solidFill>
              </a:rPr>
              <a:t>verbal</a:t>
            </a:r>
            <a:r>
              <a:rPr lang="fr-FR" dirty="0" smtClean="0">
                <a:solidFill>
                  <a:schemeClr val="accent2">
                    <a:lumMod val="75000"/>
                  </a:schemeClr>
                </a:solidFill>
              </a:rPr>
              <a:t> </a:t>
            </a:r>
            <a:r>
              <a:rPr lang="fr-FR" sz="2000" dirty="0" smtClean="0">
                <a:solidFill>
                  <a:schemeClr val="accent2">
                    <a:lumMod val="75000"/>
                  </a:schemeClr>
                </a:solidFill>
              </a:rPr>
              <a:t>(narratifs, témoignages, discours) et les </a:t>
            </a:r>
            <a:r>
              <a:rPr lang="fr-FR" sz="2000" dirty="0" smtClean="0">
                <a:solidFill>
                  <a:srgbClr val="800000"/>
                </a:solidFill>
              </a:rPr>
              <a:t>productions humaines</a:t>
            </a:r>
            <a:r>
              <a:rPr lang="fr-FR" sz="2000" dirty="0" smtClean="0">
                <a:solidFill>
                  <a:schemeClr val="accent2">
                    <a:lumMod val="75000"/>
                  </a:schemeClr>
                </a:solidFill>
              </a:rPr>
              <a:t> (culture, arts, lois)</a:t>
            </a:r>
            <a:r>
              <a:rPr lang="fr-FR" dirty="0" smtClean="0">
                <a:solidFill>
                  <a:schemeClr val="accent2">
                    <a:lumMod val="75000"/>
                  </a:schemeClr>
                </a:solidFill>
              </a:rPr>
              <a:t>.  </a:t>
            </a:r>
            <a:endParaRPr lang="fr-FR" dirty="0">
              <a:solidFill>
                <a:schemeClr val="accent2">
                  <a:lumMod val="75000"/>
                </a:schemeClr>
              </a:solidFill>
            </a:endParaRPr>
          </a:p>
          <a:p>
            <a:pPr>
              <a:lnSpc>
                <a:spcPct val="90000"/>
              </a:lnSpc>
            </a:pPr>
            <a:r>
              <a:rPr lang="fr-FR" b="1" u="sng" dirty="0"/>
              <a:t>Statut scientifique de l’intentionnalité</a:t>
            </a:r>
            <a:r>
              <a:rPr lang="fr-FR" dirty="0"/>
              <a:t>: </a:t>
            </a:r>
            <a:r>
              <a:rPr lang="fr-FR" dirty="0" smtClean="0"/>
              <a:t>Oui. </a:t>
            </a:r>
            <a:endParaRPr lang="fr-FR" dirty="0"/>
          </a:p>
          <a:p>
            <a:pPr>
              <a:lnSpc>
                <a:spcPct val="90000"/>
              </a:lnSpc>
            </a:pPr>
            <a:r>
              <a:rPr lang="fr-FR" b="1" u="sng" dirty="0" err="1"/>
              <a:t>Ontologie.s</a:t>
            </a:r>
            <a:r>
              <a:rPr lang="fr-FR" b="1" u="sng" dirty="0"/>
              <a:t> </a:t>
            </a:r>
            <a:r>
              <a:rPr lang="fr-FR" b="1" u="sng" dirty="0" err="1" smtClean="0"/>
              <a:t>favorisée.s</a:t>
            </a:r>
            <a:r>
              <a:rPr lang="fr-FR" dirty="0" smtClean="0"/>
              <a:t>: </a:t>
            </a:r>
            <a:r>
              <a:rPr lang="fr-FR" dirty="0"/>
              <a:t>M</a:t>
            </a:r>
            <a:r>
              <a:rPr lang="fr-FR" dirty="0" smtClean="0"/>
              <a:t>onisme </a:t>
            </a:r>
            <a:r>
              <a:rPr lang="fr-FR" dirty="0"/>
              <a:t>idéaliste </a:t>
            </a:r>
            <a:r>
              <a:rPr lang="fr-FR" dirty="0">
                <a:solidFill>
                  <a:srgbClr val="689C9A"/>
                </a:solidFill>
              </a:rPr>
              <a:t>ou</a:t>
            </a:r>
            <a:r>
              <a:rPr lang="fr-FR" dirty="0"/>
              <a:t> </a:t>
            </a:r>
            <a:r>
              <a:rPr lang="fr-FR" dirty="0" smtClean="0"/>
              <a:t>dualisme. </a:t>
            </a:r>
            <a:endParaRPr lang="fr-FR" dirty="0"/>
          </a:p>
          <a:p>
            <a:pPr>
              <a:lnSpc>
                <a:spcPct val="90000"/>
              </a:lnSpc>
            </a:pPr>
            <a:r>
              <a:rPr lang="fr-FR" b="1" u="sng" dirty="0"/>
              <a:t>Statut visé des connaissances</a:t>
            </a:r>
            <a:r>
              <a:rPr lang="fr-FR" dirty="0"/>
              <a:t>: </a:t>
            </a:r>
            <a:r>
              <a:rPr lang="fr-FR" dirty="0" smtClean="0"/>
              <a:t/>
            </a:r>
            <a:br>
              <a:rPr lang="fr-FR" dirty="0" smtClean="0"/>
            </a:br>
            <a:r>
              <a:rPr lang="fr-FR" dirty="0" smtClean="0"/>
              <a:t>Connaissances </a:t>
            </a:r>
            <a:r>
              <a:rPr lang="fr-FR" dirty="0"/>
              <a:t>subjectives ou </a:t>
            </a:r>
            <a:r>
              <a:rPr lang="fr-FR" dirty="0" smtClean="0"/>
              <a:t/>
            </a:r>
            <a:br>
              <a:rPr lang="fr-FR" dirty="0" smtClean="0"/>
            </a:br>
            <a:r>
              <a:rPr lang="fr-FR" dirty="0" err="1" smtClean="0"/>
              <a:t>inter</a:t>
            </a:r>
            <a:r>
              <a:rPr lang="fr-FR" dirty="0" err="1"/>
              <a:t>-subjectives</a:t>
            </a:r>
            <a:r>
              <a:rPr lang="fr-FR" dirty="0"/>
              <a:t> de la réalité </a:t>
            </a:r>
            <a:r>
              <a:rPr lang="fr-FR" dirty="0" smtClean="0"/>
              <a:t/>
            </a:r>
            <a:br>
              <a:rPr lang="fr-FR" dirty="0" smtClean="0"/>
            </a:br>
            <a:r>
              <a:rPr lang="fr-FR" dirty="0" smtClean="0"/>
              <a:t>(</a:t>
            </a:r>
            <a:r>
              <a:rPr lang="fr-FR" dirty="0"/>
              <a:t>sujet intentionnel</a:t>
            </a:r>
            <a:r>
              <a:rPr lang="fr-FR" dirty="0" smtClean="0"/>
              <a:t>). </a:t>
            </a:r>
            <a:endParaRPr lang="fr-FR" dirty="0"/>
          </a:p>
          <a:p>
            <a:pPr>
              <a:lnSpc>
                <a:spcPct val="90000"/>
              </a:lnSpc>
            </a:pPr>
            <a:r>
              <a:rPr lang="fr-FR" b="1" u="sng" dirty="0"/>
              <a:t>Que faire des biais du chercheur</a:t>
            </a:r>
            <a:r>
              <a:rPr lang="fr-FR" dirty="0"/>
              <a:t>? </a:t>
            </a:r>
            <a:r>
              <a:rPr lang="fr-FR" dirty="0" smtClean="0"/>
              <a:t/>
            </a:r>
            <a:br>
              <a:rPr lang="fr-FR" dirty="0" smtClean="0"/>
            </a:br>
            <a:r>
              <a:rPr lang="fr-FR" dirty="0" smtClean="0"/>
              <a:t>Les </a:t>
            </a:r>
            <a:r>
              <a:rPr lang="fr-FR" dirty="0"/>
              <a:t>reconnaitre, les expliciter et </a:t>
            </a:r>
            <a:r>
              <a:rPr lang="fr-FR" dirty="0" smtClean="0"/>
              <a:t/>
            </a:r>
            <a:br>
              <a:rPr lang="fr-FR" dirty="0" smtClean="0"/>
            </a:br>
            <a:r>
              <a:rPr lang="fr-FR" dirty="0" smtClean="0"/>
              <a:t>les accepter. </a:t>
            </a:r>
            <a:endParaRPr lang="fr-FR" dirty="0"/>
          </a:p>
        </p:txBody>
      </p:sp>
      <p:pic>
        <p:nvPicPr>
          <p:cNvPr id="5" name="Image 4"/>
          <p:cNvPicPr>
            <a:picLocks noChangeAspect="1"/>
          </p:cNvPicPr>
          <p:nvPr/>
        </p:nvPicPr>
        <p:blipFill>
          <a:blip r:embed="rId2"/>
          <a:stretch>
            <a:fillRect/>
          </a:stretch>
        </p:blipFill>
        <p:spPr>
          <a:xfrm>
            <a:off x="7283513" y="4222750"/>
            <a:ext cx="1860486" cy="2635249"/>
          </a:xfrm>
          <a:prstGeom prst="rect">
            <a:avLst/>
          </a:prstGeom>
        </p:spPr>
      </p:pic>
      <p:pic>
        <p:nvPicPr>
          <p:cNvPr id="6" name="Image 5"/>
          <p:cNvPicPr>
            <a:picLocks noChangeAspect="1"/>
          </p:cNvPicPr>
          <p:nvPr/>
        </p:nvPicPr>
        <p:blipFill>
          <a:blip r:embed="rId3"/>
          <a:stretch>
            <a:fillRect/>
          </a:stretch>
        </p:blipFill>
        <p:spPr>
          <a:xfrm>
            <a:off x="7283513" y="1600199"/>
            <a:ext cx="1888611" cy="2622551"/>
          </a:xfrm>
          <a:prstGeom prst="rect">
            <a:avLst/>
          </a:prstGeom>
        </p:spPr>
      </p:pic>
      <p:pic>
        <p:nvPicPr>
          <p:cNvPr id="7" name="Image 6"/>
          <p:cNvPicPr>
            <a:picLocks noChangeAspect="1"/>
          </p:cNvPicPr>
          <p:nvPr/>
        </p:nvPicPr>
        <p:blipFill>
          <a:blip r:embed="rId4"/>
          <a:stretch>
            <a:fillRect/>
          </a:stretch>
        </p:blipFill>
        <p:spPr>
          <a:xfrm>
            <a:off x="4791138" y="4713245"/>
            <a:ext cx="2492375" cy="2144754"/>
          </a:xfrm>
          <a:prstGeom prst="rect">
            <a:avLst/>
          </a:prstGeom>
        </p:spPr>
      </p:pic>
      <p:pic>
        <p:nvPicPr>
          <p:cNvPr id="8" name="Image 7"/>
          <p:cNvPicPr>
            <a:picLocks noChangeAspect="1"/>
          </p:cNvPicPr>
          <p:nvPr/>
        </p:nvPicPr>
        <p:blipFill>
          <a:blip r:embed="rId5"/>
          <a:stretch>
            <a:fillRect/>
          </a:stretch>
        </p:blipFill>
        <p:spPr>
          <a:xfrm>
            <a:off x="7692817" y="1"/>
            <a:ext cx="768768" cy="768768"/>
          </a:xfrm>
          <a:prstGeom prst="rect">
            <a:avLst/>
          </a:prstGeom>
        </p:spPr>
      </p:pic>
      <p:sp>
        <p:nvSpPr>
          <p:cNvPr id="4" name="Espace réservé du numéro de diapositive 3"/>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218309804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5400" dirty="0" smtClean="0"/>
              <a:t>La démarche scientifique</a:t>
            </a:r>
            <a:endParaRPr lang="fr-FR" sz="5400" dirty="0"/>
          </a:p>
        </p:txBody>
      </p:sp>
      <p:sp>
        <p:nvSpPr>
          <p:cNvPr id="4" name="Sous-titr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044124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Tradition épistémologique subjective</a:t>
            </a:r>
            <a:endParaRPr lang="fr-FR" dirty="0"/>
          </a:p>
        </p:txBody>
      </p:sp>
      <p:sp>
        <p:nvSpPr>
          <p:cNvPr id="3" name="Espace réservé du contenu 2"/>
          <p:cNvSpPr>
            <a:spLocks noGrp="1"/>
          </p:cNvSpPr>
          <p:nvPr>
            <p:ph idx="1"/>
          </p:nvPr>
        </p:nvSpPr>
        <p:spPr>
          <a:xfrm>
            <a:off x="457200" y="1600199"/>
            <a:ext cx="6826313" cy="5110801"/>
          </a:xfrm>
        </p:spPr>
        <p:txBody>
          <a:bodyPr>
            <a:noAutofit/>
          </a:bodyPr>
          <a:lstStyle/>
          <a:p>
            <a:pPr>
              <a:lnSpc>
                <a:spcPct val="90000"/>
              </a:lnSpc>
            </a:pPr>
            <a:r>
              <a:rPr lang="fr-FR" b="1" u="sng" dirty="0" smtClean="0"/>
              <a:t>Approche </a:t>
            </a:r>
            <a:r>
              <a:rPr lang="fr-FR" b="1" u="sng" dirty="0"/>
              <a:t>favorisée</a:t>
            </a:r>
            <a:r>
              <a:rPr lang="fr-FR" dirty="0"/>
              <a:t>: Rationalisme </a:t>
            </a:r>
            <a:r>
              <a:rPr lang="fr-FR" dirty="0">
                <a:solidFill>
                  <a:srgbClr val="689C9A"/>
                </a:solidFill>
              </a:rPr>
              <a:t>(la connaissance découle seulement ou principalement de la raison [de l’expérience subjective]). La déduction y a un rôle </a:t>
            </a:r>
            <a:r>
              <a:rPr lang="fr-FR" dirty="0" smtClean="0">
                <a:solidFill>
                  <a:srgbClr val="689C9A"/>
                </a:solidFill>
              </a:rPr>
              <a:t>central. </a:t>
            </a:r>
            <a:endParaRPr lang="fr-FR" dirty="0">
              <a:solidFill>
                <a:srgbClr val="689C9A"/>
              </a:solidFill>
            </a:endParaRPr>
          </a:p>
          <a:p>
            <a:pPr lvl="1">
              <a:lnSpc>
                <a:spcPct val="90000"/>
              </a:lnSpc>
            </a:pPr>
            <a:r>
              <a:rPr lang="fr-FR" dirty="0">
                <a:solidFill>
                  <a:srgbClr val="689C9A"/>
                </a:solidFill>
              </a:rPr>
              <a:t>Le rationalisme repose sur l’idée que que la réalité est intelligible, c.-à-d., qu’elle est régit par des principes rationnels. </a:t>
            </a:r>
          </a:p>
          <a:p>
            <a:pPr>
              <a:lnSpc>
                <a:spcPct val="90000"/>
              </a:lnSpc>
            </a:pPr>
            <a:r>
              <a:rPr lang="fr-FR" b="1" u="sng" dirty="0"/>
              <a:t>Autres descripteurs épistémologiques associés</a:t>
            </a:r>
            <a:r>
              <a:rPr lang="fr-FR" dirty="0"/>
              <a:t>: Constructivisme social. </a:t>
            </a:r>
            <a:r>
              <a:rPr lang="fr-FR" dirty="0">
                <a:solidFill>
                  <a:srgbClr val="689C9A"/>
                </a:solidFill>
              </a:rPr>
              <a:t>Structuralisme. Holisme. </a:t>
            </a:r>
          </a:p>
          <a:p>
            <a:pPr>
              <a:lnSpc>
                <a:spcPct val="90000"/>
              </a:lnSpc>
            </a:pPr>
            <a:r>
              <a:rPr lang="fr-FR" b="1" u="sng" dirty="0"/>
              <a:t>Méthodes favorisées</a:t>
            </a:r>
            <a:r>
              <a:rPr lang="fr-FR" dirty="0"/>
              <a:t>: Méthodes </a:t>
            </a:r>
            <a:r>
              <a:rPr lang="fr-FR" dirty="0" smtClean="0"/>
              <a:t/>
            </a:r>
            <a:br>
              <a:rPr lang="fr-FR" dirty="0" smtClean="0"/>
            </a:br>
            <a:r>
              <a:rPr lang="fr-FR" dirty="0" smtClean="0"/>
              <a:t>qualitatives </a:t>
            </a:r>
            <a:r>
              <a:rPr lang="fr-FR" dirty="0"/>
              <a:t>et interprétatives. </a:t>
            </a:r>
            <a:r>
              <a:rPr lang="fr-FR" dirty="0" smtClean="0"/>
              <a:t/>
            </a:r>
            <a:br>
              <a:rPr lang="fr-FR" dirty="0" smtClean="0"/>
            </a:br>
            <a:r>
              <a:rPr lang="fr-FR" dirty="0" smtClean="0">
                <a:solidFill>
                  <a:srgbClr val="689C9A"/>
                </a:solidFill>
              </a:rPr>
              <a:t>Réflexion </a:t>
            </a:r>
            <a:r>
              <a:rPr lang="fr-FR" dirty="0">
                <a:solidFill>
                  <a:srgbClr val="689C9A"/>
                </a:solidFill>
              </a:rPr>
              <a:t>et recherche de sens. </a:t>
            </a:r>
            <a:r>
              <a:rPr lang="fr-FR" dirty="0" smtClean="0">
                <a:solidFill>
                  <a:srgbClr val="689C9A"/>
                </a:solidFill>
              </a:rPr>
              <a:t/>
            </a:r>
            <a:br>
              <a:rPr lang="fr-FR" dirty="0" smtClean="0">
                <a:solidFill>
                  <a:srgbClr val="689C9A"/>
                </a:solidFill>
              </a:rPr>
            </a:br>
            <a:r>
              <a:rPr lang="fr-FR" dirty="0" smtClean="0">
                <a:solidFill>
                  <a:srgbClr val="689C9A"/>
                </a:solidFill>
              </a:rPr>
              <a:t>Méthodes </a:t>
            </a:r>
            <a:r>
              <a:rPr lang="fr-FR" dirty="0">
                <a:solidFill>
                  <a:srgbClr val="689C9A"/>
                </a:solidFill>
              </a:rPr>
              <a:t>relationnelles (ex: </a:t>
            </a:r>
            <a:r>
              <a:rPr lang="fr-FR" dirty="0" smtClean="0">
                <a:solidFill>
                  <a:srgbClr val="689C9A"/>
                </a:solidFill>
              </a:rPr>
              <a:t/>
            </a:r>
            <a:br>
              <a:rPr lang="fr-FR" dirty="0" smtClean="0">
                <a:solidFill>
                  <a:srgbClr val="689C9A"/>
                </a:solidFill>
              </a:rPr>
            </a:br>
            <a:r>
              <a:rPr lang="fr-FR" dirty="0" smtClean="0">
                <a:solidFill>
                  <a:srgbClr val="689C9A"/>
                </a:solidFill>
              </a:rPr>
              <a:t>entrevues</a:t>
            </a:r>
            <a:r>
              <a:rPr lang="fr-FR" dirty="0">
                <a:solidFill>
                  <a:srgbClr val="689C9A"/>
                </a:solidFill>
              </a:rPr>
              <a:t>, discussions). </a:t>
            </a:r>
          </a:p>
        </p:txBody>
      </p:sp>
      <p:pic>
        <p:nvPicPr>
          <p:cNvPr id="4" name="Image 3"/>
          <p:cNvPicPr>
            <a:picLocks noChangeAspect="1"/>
          </p:cNvPicPr>
          <p:nvPr/>
        </p:nvPicPr>
        <p:blipFill>
          <a:blip r:embed="rId2"/>
          <a:stretch>
            <a:fillRect/>
          </a:stretch>
        </p:blipFill>
        <p:spPr>
          <a:xfrm>
            <a:off x="7283513" y="1600199"/>
            <a:ext cx="1888611" cy="2622551"/>
          </a:xfrm>
          <a:prstGeom prst="rect">
            <a:avLst/>
          </a:prstGeom>
        </p:spPr>
      </p:pic>
      <p:pic>
        <p:nvPicPr>
          <p:cNvPr id="5" name="Image 4"/>
          <p:cNvPicPr>
            <a:picLocks noChangeAspect="1"/>
          </p:cNvPicPr>
          <p:nvPr/>
        </p:nvPicPr>
        <p:blipFill>
          <a:blip r:embed="rId3"/>
          <a:stretch>
            <a:fillRect/>
          </a:stretch>
        </p:blipFill>
        <p:spPr>
          <a:xfrm>
            <a:off x="7283513" y="4222750"/>
            <a:ext cx="1860486" cy="2635249"/>
          </a:xfrm>
          <a:prstGeom prst="rect">
            <a:avLst/>
          </a:prstGeom>
        </p:spPr>
      </p:pic>
      <p:pic>
        <p:nvPicPr>
          <p:cNvPr id="6" name="Image 5"/>
          <p:cNvPicPr>
            <a:picLocks noChangeAspect="1"/>
          </p:cNvPicPr>
          <p:nvPr/>
        </p:nvPicPr>
        <p:blipFill>
          <a:blip r:embed="rId4"/>
          <a:stretch>
            <a:fillRect/>
          </a:stretch>
        </p:blipFill>
        <p:spPr>
          <a:xfrm>
            <a:off x="4791138" y="4713245"/>
            <a:ext cx="2492375" cy="2144754"/>
          </a:xfrm>
          <a:prstGeom prst="rect">
            <a:avLst/>
          </a:prstGeom>
        </p:spPr>
      </p:pic>
      <p:pic>
        <p:nvPicPr>
          <p:cNvPr id="7" name="Image 6"/>
          <p:cNvPicPr>
            <a:picLocks noChangeAspect="1"/>
          </p:cNvPicPr>
          <p:nvPr/>
        </p:nvPicPr>
        <p:blipFill>
          <a:blip r:embed="rId5"/>
          <a:stretch>
            <a:fillRect/>
          </a:stretch>
        </p:blipFill>
        <p:spPr>
          <a:xfrm>
            <a:off x="7692817" y="1"/>
            <a:ext cx="768768" cy="768768"/>
          </a:xfrm>
          <a:prstGeom prst="rect">
            <a:avLst/>
          </a:prstGeom>
        </p:spPr>
      </p:pic>
      <p:sp>
        <p:nvSpPr>
          <p:cNvPr id="8" name="Espace réservé du numéro de diapositive 7"/>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57407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critères de scientificité</a:t>
            </a:r>
            <a:endParaRPr lang="fr-FR"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823630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qualités d’une bonne théorie</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b="1" u="sng" dirty="0"/>
              <a:t>Réfutabilité</a:t>
            </a:r>
            <a:r>
              <a:rPr lang="fr-FR" sz="2800" u="sng" dirty="0"/>
              <a:t> (falsifiabilité)</a:t>
            </a:r>
            <a:endParaRPr lang="fr-CA" sz="2800" u="sng" dirty="0"/>
          </a:p>
          <a:p>
            <a:pPr marL="114300" indent="0">
              <a:buNone/>
            </a:pPr>
            <a:r>
              <a:rPr lang="fr-FR" sz="2400" dirty="0" smtClean="0"/>
              <a:t>Une </a:t>
            </a:r>
            <a:r>
              <a:rPr lang="fr-FR" sz="2400" dirty="0"/>
              <a:t>bonne théorie (ou hypothèse) doit pouvoir être </a:t>
            </a:r>
            <a:r>
              <a:rPr lang="fr-FR" sz="2400" dirty="0" smtClean="0"/>
              <a:t>réfutée (</a:t>
            </a:r>
            <a:r>
              <a:rPr lang="fr-FR" sz="2400" dirty="0"/>
              <a:t>Popper, 1961</a:t>
            </a:r>
            <a:r>
              <a:rPr lang="fr-FR" sz="2400" dirty="0" smtClean="0"/>
              <a:t>). </a:t>
            </a:r>
            <a:endParaRPr lang="fr-CA" sz="2400" dirty="0"/>
          </a:p>
          <a:p>
            <a:pPr marL="114300" indent="0">
              <a:buNone/>
            </a:pPr>
            <a:r>
              <a:rPr lang="fr-FR" sz="2800" dirty="0"/>
              <a:t> </a:t>
            </a:r>
            <a:endParaRPr lang="fr-CA" sz="2800" dirty="0"/>
          </a:p>
          <a:p>
            <a:pPr marL="114300" indent="0">
              <a:buNone/>
            </a:pPr>
            <a:r>
              <a:rPr lang="fr-FR" sz="2800" b="1" u="sng" dirty="0" smtClean="0"/>
              <a:t>Parcimonie</a:t>
            </a:r>
            <a:r>
              <a:rPr lang="fr-FR" sz="2800" u="sng" dirty="0" smtClean="0"/>
              <a:t> </a:t>
            </a:r>
            <a:endParaRPr lang="fr-CA" sz="2800" u="sng" dirty="0"/>
          </a:p>
          <a:p>
            <a:pPr marL="114300" indent="0">
              <a:buNone/>
            </a:pPr>
            <a:r>
              <a:rPr lang="fr-FR" sz="2400" dirty="0"/>
              <a:t>Expliquer le plus de données avec le moins de concepts possibles. </a:t>
            </a:r>
            <a:endParaRPr lang="fr-CA" sz="2400" dirty="0"/>
          </a:p>
          <a:p>
            <a:pPr marL="114300" indent="0">
              <a:buNone/>
            </a:pPr>
            <a:endParaRPr lang="fr-CA" sz="2400" dirty="0" smtClean="0"/>
          </a:p>
          <a:p>
            <a:pPr marL="114300" indent="0">
              <a:buNone/>
            </a:pPr>
            <a:r>
              <a:rPr lang="fr-FR" sz="2800" b="1" u="sng" dirty="0"/>
              <a:t>Précision</a:t>
            </a:r>
            <a:r>
              <a:rPr lang="fr-FR" sz="2800" u="sng" dirty="0"/>
              <a:t> </a:t>
            </a:r>
            <a:endParaRPr lang="fr-CA" sz="2800" u="sng" dirty="0"/>
          </a:p>
          <a:p>
            <a:pPr marL="114300" indent="0">
              <a:buNone/>
            </a:pPr>
            <a:r>
              <a:rPr lang="fr-FR" sz="2400" dirty="0"/>
              <a:t>Amener à des prédictions précises, par des équations mathématiques ou des définitions claires et exhaustives</a:t>
            </a:r>
            <a:r>
              <a:rPr lang="fr-FR" sz="2800" dirty="0"/>
              <a:t>.</a:t>
            </a:r>
            <a:endParaRPr lang="fr-CA" sz="2800" dirty="0" smtClean="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56442674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de construction des connaissances</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b="1" dirty="0"/>
              <a:t>Est-ce que je dois nécessairement abandonner ma théorie si la prédiction que j'en ai tiré a été infirmée</a:t>
            </a:r>
            <a:r>
              <a:rPr lang="fr-FR" sz="2800" b="1" dirty="0" smtClean="0"/>
              <a:t>? </a:t>
            </a:r>
            <a:r>
              <a:rPr lang="fr-FR" sz="2400" i="1" dirty="0" smtClean="0"/>
              <a:t>[Cf. SEX1183 - </a:t>
            </a:r>
            <a:r>
              <a:rPr lang="fr-FR" sz="2400" i="1" dirty="0" err="1" smtClean="0"/>
              <a:t>Lakatos</a:t>
            </a:r>
            <a:r>
              <a:rPr lang="fr-FR" sz="2400" i="1" dirty="0" smtClean="0"/>
              <a:t>]</a:t>
            </a:r>
            <a:endParaRPr lang="fr-CA" sz="2800" i="1" dirty="0"/>
          </a:p>
          <a:p>
            <a:pPr marL="114300" indent="0">
              <a:buNone/>
            </a:pPr>
            <a:r>
              <a:rPr lang="fr-FR" sz="2400" dirty="0"/>
              <a:t>Si une théorie est infirmée, cela veut simplement dire qu'au moins une des hypothèses la constituant n'est pas valide. </a:t>
            </a:r>
            <a:endParaRPr lang="fr-FR" sz="2400" dirty="0" smtClean="0"/>
          </a:p>
          <a:p>
            <a:r>
              <a:rPr lang="fr-FR" sz="2400" dirty="0" smtClean="0"/>
              <a:t>Il </a:t>
            </a:r>
            <a:r>
              <a:rPr lang="fr-FR" sz="2400" dirty="0"/>
              <a:t>est donc possible de remettre en question des hypothèses de bas niveau pour sauvegarder celles de plus haut niveau ou d'ajouter une hypothèse précisant ce cas particulier. </a:t>
            </a:r>
            <a:endParaRPr lang="fr-FR" sz="2400" dirty="0" smtClean="0"/>
          </a:p>
          <a:p>
            <a:r>
              <a:rPr lang="fr-FR" sz="2400" dirty="0" smtClean="0"/>
              <a:t>Par </a:t>
            </a:r>
            <a:r>
              <a:rPr lang="fr-FR" sz="2400" dirty="0"/>
              <a:t>contre, attention à l'acharnement thérapeutique!! Une bonne théorie se doit d'être </a:t>
            </a:r>
            <a:r>
              <a:rPr lang="fr-FR" sz="2400" dirty="0" smtClean="0"/>
              <a:t>parcimonieuse</a:t>
            </a:r>
            <a:r>
              <a:rPr lang="fr-FR" sz="2400" dirty="0"/>
              <a:t>, réfutable et précise! </a:t>
            </a:r>
            <a:endParaRPr lang="fr-CA" sz="2800" dirty="0"/>
          </a:p>
          <a:p>
            <a:pPr marL="114300" indent="0">
              <a:buNone/>
            </a:pPr>
            <a:endParaRPr lang="fr-CA" sz="2400" dirty="0"/>
          </a:p>
          <a:p>
            <a:pPr marL="114300" indent="0">
              <a:buNone/>
            </a:pPr>
            <a:endParaRPr lang="fr-CA" sz="2400" dirty="0" smtClean="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134235330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de construction des connaissances</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u="sng" dirty="0"/>
              <a:t>Pseudo-explications</a:t>
            </a:r>
            <a:endParaRPr lang="fr-CA" sz="2400" u="sng" dirty="0"/>
          </a:p>
          <a:p>
            <a:pPr marL="114300" indent="0">
              <a:buNone/>
            </a:pPr>
            <a:r>
              <a:rPr lang="fr-FR" sz="2400" dirty="0"/>
              <a:t>Énoncés donnés comme explications mais qui ne font que </a:t>
            </a:r>
            <a:r>
              <a:rPr lang="fr-FR" sz="2400" i="1" dirty="0"/>
              <a:t>renommer</a:t>
            </a:r>
            <a:r>
              <a:rPr lang="fr-FR" sz="2400" dirty="0"/>
              <a:t> ou </a:t>
            </a:r>
            <a:r>
              <a:rPr lang="fr-FR" sz="2400" i="1" dirty="0"/>
              <a:t>catégoriser</a:t>
            </a:r>
            <a:r>
              <a:rPr lang="fr-FR" sz="2400" dirty="0"/>
              <a:t> un phénomène. </a:t>
            </a:r>
            <a:endParaRPr lang="fr-CA" sz="2400" dirty="0"/>
          </a:p>
          <a:p>
            <a:pPr marL="114300" indent="0">
              <a:buNone/>
            </a:pPr>
            <a:r>
              <a:rPr lang="fr-FR" sz="2400" dirty="0"/>
              <a:t>Catégoriser n'équivaut pas à expliquer. Ce genre d'argument amène une </a:t>
            </a:r>
            <a:r>
              <a:rPr lang="fr-FR" sz="2400" i="1" dirty="0"/>
              <a:t>explication circulaire </a:t>
            </a:r>
            <a:r>
              <a:rPr lang="fr-FR" sz="2400" dirty="0"/>
              <a:t>car il n'y a pas de mesure indépendante de la variable explicatrice. </a:t>
            </a:r>
            <a:endParaRPr lang="fr-CA" sz="2400" dirty="0"/>
          </a:p>
          <a:p>
            <a:pPr marL="114300" indent="0">
              <a:buNone/>
            </a:pPr>
            <a:endParaRPr lang="fr-CA" sz="1200" dirty="0"/>
          </a:p>
          <a:p>
            <a:r>
              <a:rPr lang="fr-FR" sz="2400" dirty="0" smtClean="0"/>
              <a:t>L’asexualité est causée par une absence de désir sexuel. </a:t>
            </a:r>
          </a:p>
          <a:p>
            <a:r>
              <a:rPr lang="fr-FR" sz="2400" dirty="0" smtClean="0"/>
              <a:t>La bisexualité est anormale, la preuve étant que les individus normaux ne sont pas bisexuels. </a:t>
            </a:r>
            <a:endParaRPr lang="fr-CA" sz="2400" dirty="0"/>
          </a:p>
          <a:p>
            <a:r>
              <a:rPr lang="fr-FR" sz="2400" dirty="0"/>
              <a:t>Si certains oiseaux volent vers l'équateur à l'approche de l'hiver, c'est à cause du phénomène de migration saisonnière.</a:t>
            </a:r>
            <a:r>
              <a:rPr lang="fr-CA" sz="2400" dirty="0"/>
              <a:t> </a:t>
            </a:r>
          </a:p>
          <a:p>
            <a:pPr marL="114300" indent="0">
              <a:buNone/>
            </a:pPr>
            <a:endParaRPr lang="fr-CA" sz="2400" dirty="0"/>
          </a:p>
          <a:p>
            <a:pPr marL="114300" indent="0">
              <a:buNone/>
            </a:pPr>
            <a:endParaRPr lang="fr-CA" sz="2400" dirty="0" smtClean="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34</a:t>
            </a:fld>
            <a:endParaRPr lang="en-US"/>
          </a:p>
        </p:txBody>
      </p:sp>
    </p:spTree>
    <p:extLst>
      <p:ext uri="{BB962C8B-B14F-4D97-AF65-F5344CB8AC3E}">
        <p14:creationId xmlns:p14="http://schemas.microsoft.com/office/powerpoint/2010/main" val="2208337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Processus de construction des connaissances</a:t>
            </a:r>
            <a:endParaRPr lang="fr-FR" dirty="0"/>
          </a:p>
        </p:txBody>
      </p:sp>
      <p:sp>
        <p:nvSpPr>
          <p:cNvPr id="3" name="Espace réservé du contenu 2"/>
          <p:cNvSpPr>
            <a:spLocks noGrp="1"/>
          </p:cNvSpPr>
          <p:nvPr>
            <p:ph idx="1"/>
          </p:nvPr>
        </p:nvSpPr>
        <p:spPr>
          <a:xfrm>
            <a:off x="457200" y="1600199"/>
            <a:ext cx="7841432" cy="5110801"/>
          </a:xfrm>
        </p:spPr>
        <p:txBody>
          <a:bodyPr>
            <a:noAutofit/>
          </a:bodyPr>
          <a:lstStyle/>
          <a:p>
            <a:pPr marL="114300" indent="0">
              <a:buNone/>
            </a:pPr>
            <a:r>
              <a:rPr lang="fr-FR" sz="2800" u="sng" dirty="0"/>
              <a:t>Attribution causale et niveau d'analyse</a:t>
            </a:r>
            <a:endParaRPr lang="fr-CA" sz="2800" u="sng" dirty="0"/>
          </a:p>
          <a:p>
            <a:pPr marL="114300" indent="0">
              <a:buNone/>
            </a:pPr>
            <a:r>
              <a:rPr lang="fr-FR" sz="2800" dirty="0"/>
              <a:t>Les attributions causales d'un niveau d'analyse </a:t>
            </a:r>
            <a:r>
              <a:rPr lang="fr-FR" sz="2800" dirty="0" smtClean="0"/>
              <a:t>(social, comportemental</a:t>
            </a:r>
            <a:r>
              <a:rPr lang="fr-FR" sz="2800" dirty="0"/>
              <a:t>, neurobiologique, </a:t>
            </a:r>
            <a:r>
              <a:rPr lang="fr-FR" sz="2800" dirty="0" smtClean="0"/>
              <a:t>cognitif</a:t>
            </a:r>
            <a:r>
              <a:rPr lang="fr-FR" sz="2800" dirty="0"/>
              <a:t>,</a:t>
            </a:r>
            <a:r>
              <a:rPr lang="fr-FR" sz="2800" dirty="0" smtClean="0"/>
              <a:t>…</a:t>
            </a:r>
            <a:r>
              <a:rPr lang="fr-FR" sz="2800" dirty="0"/>
              <a:t>) à l'autre sont difficiles à défendre. </a:t>
            </a:r>
            <a:endParaRPr lang="fr-CA" sz="2800" dirty="0"/>
          </a:p>
          <a:p>
            <a:pPr marL="114300" indent="0">
              <a:buNone/>
            </a:pPr>
            <a:r>
              <a:rPr lang="fr-CA" sz="2400" dirty="0" smtClean="0"/>
              <a:t>   </a:t>
            </a:r>
            <a:r>
              <a:rPr lang="fr-CA" sz="2400" u="sng" dirty="0" smtClean="0"/>
              <a:t>Exemple</a:t>
            </a:r>
            <a:endParaRPr lang="fr-CA" sz="2400" u="sng" dirty="0"/>
          </a:p>
          <a:p>
            <a:r>
              <a:rPr lang="fr-CA" sz="2400" dirty="0" smtClean="0"/>
              <a:t>Des </a:t>
            </a:r>
            <a:r>
              <a:rPr lang="fr-CA" sz="2400" dirty="0"/>
              <a:t>chercheurs ont conclu que l'homosexualité était causée par l'atrophie de la structure corticale X car lors d'une expérience, cette structure était en moyenne plus grande chez les participants hétérosexuels que chez les participants homosexuels. </a:t>
            </a:r>
            <a:r>
              <a:rPr lang="fr-CA" sz="2400" dirty="0" smtClean="0"/>
              <a:t/>
            </a:r>
            <a:br>
              <a:rPr lang="fr-CA" sz="2400" dirty="0" smtClean="0"/>
            </a:br>
            <a:r>
              <a:rPr lang="fr-CA" sz="2400" dirty="0" smtClean="0"/>
              <a:t/>
            </a:r>
            <a:br>
              <a:rPr lang="fr-CA" sz="2400" dirty="0" smtClean="0"/>
            </a:br>
            <a:r>
              <a:rPr lang="fr-CA" sz="2400" i="1" dirty="0" smtClean="0"/>
              <a:t>[</a:t>
            </a:r>
            <a:r>
              <a:rPr lang="fr-CA" sz="2400" i="1" dirty="0"/>
              <a:t>attention au </a:t>
            </a:r>
            <a:r>
              <a:rPr lang="fr-CA" sz="2400" i="1" dirty="0" err="1" smtClean="0"/>
              <a:t>réductionisme</a:t>
            </a:r>
            <a:r>
              <a:rPr lang="fr-CA" sz="2400" i="1" dirty="0" smtClean="0"/>
              <a:t>: </a:t>
            </a:r>
            <a:r>
              <a:rPr lang="fr-CA" sz="2400" i="1" dirty="0" err="1" smtClean="0"/>
              <a:t>co-occurrence</a:t>
            </a:r>
            <a:r>
              <a:rPr lang="fr-CA" sz="2400" i="1" dirty="0"/>
              <a:t> </a:t>
            </a:r>
            <a:r>
              <a:rPr lang="fr-CA" sz="2400" i="1" dirty="0" smtClean="0"/>
              <a:t>≠ causalité]</a:t>
            </a:r>
            <a:endParaRPr lang="fr-CA" sz="2400" i="1" dirty="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40473328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5400" dirty="0" smtClean="0"/>
              <a:t>Mieux comprendre la réfutabilité</a:t>
            </a:r>
            <a:endParaRPr lang="fr-FR" sz="5400" dirty="0"/>
          </a:p>
        </p:txBody>
      </p:sp>
      <p:sp>
        <p:nvSpPr>
          <p:cNvPr id="3" name="Sous-titre 2"/>
          <p:cNvSpPr>
            <a:spLocks noGrp="1"/>
          </p:cNvSpPr>
          <p:nvPr>
            <p:ph type="subTitle" idx="1"/>
          </p:nvPr>
        </p:nvSpPr>
        <p:spPr/>
        <p:txBody>
          <a:bodyPr/>
          <a:lstStyle/>
          <a:p>
            <a:endParaRPr lang="fr-FR" dirty="0" smtClean="0"/>
          </a:p>
          <a:p>
            <a:r>
              <a:rPr lang="fr-FR" i="1" dirty="0" smtClean="0"/>
              <a:t>Cf. SEX1183</a:t>
            </a:r>
            <a:endParaRPr lang="fr-FR" i="1" dirty="0"/>
          </a:p>
        </p:txBody>
      </p:sp>
      <p:pic>
        <p:nvPicPr>
          <p:cNvPr id="4" name="Image 3"/>
          <p:cNvPicPr>
            <a:picLocks noChangeAspect="1"/>
          </p:cNvPicPr>
          <p:nvPr/>
        </p:nvPicPr>
        <p:blipFill>
          <a:blip r:embed="rId2"/>
          <a:stretch>
            <a:fillRect/>
          </a:stretch>
        </p:blipFill>
        <p:spPr>
          <a:xfrm>
            <a:off x="6924046" y="3606172"/>
            <a:ext cx="1140454" cy="1140454"/>
          </a:xfrm>
          <a:prstGeom prst="rect">
            <a:avLst/>
          </a:prstGeom>
        </p:spPr>
      </p:pic>
    </p:spTree>
    <p:extLst>
      <p:ext uri="{BB962C8B-B14F-4D97-AF65-F5344CB8AC3E}">
        <p14:creationId xmlns:p14="http://schemas.microsoft.com/office/powerpoint/2010/main" val="1902939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Démarcation et validité</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FR" dirty="0"/>
              <a:t>Le principe de réfutabilité (ou falsifiabilité) de Popper répond à la </a:t>
            </a:r>
            <a:r>
              <a:rPr lang="fr-FR" dirty="0" smtClean="0"/>
              <a:t>fois: </a:t>
            </a:r>
          </a:p>
          <a:p>
            <a:pPr marL="571500" indent="-457200">
              <a:lnSpc>
                <a:spcPct val="110000"/>
              </a:lnSpc>
              <a:buFont typeface="+mj-lt"/>
              <a:buAutoNum type="arabicParenR"/>
            </a:pPr>
            <a:r>
              <a:rPr lang="fr-FR" b="1" dirty="0" smtClean="0"/>
              <a:t>au </a:t>
            </a:r>
            <a:r>
              <a:rPr lang="fr-FR" b="1" dirty="0"/>
              <a:t>problème de la démarcation</a:t>
            </a:r>
            <a:r>
              <a:rPr lang="fr-FR" dirty="0"/>
              <a:t>, </a:t>
            </a:r>
            <a:r>
              <a:rPr lang="fr-FR" dirty="0">
                <a:solidFill>
                  <a:srgbClr val="689C9A"/>
                </a:solidFill>
              </a:rPr>
              <a:t>soit comment peut-on différencier la science de la non-</a:t>
            </a:r>
            <a:r>
              <a:rPr lang="fr-FR" dirty="0" smtClean="0">
                <a:solidFill>
                  <a:srgbClr val="689C9A"/>
                </a:solidFill>
              </a:rPr>
              <a:t>science; </a:t>
            </a:r>
          </a:p>
          <a:p>
            <a:pPr marL="571500" indent="-457200">
              <a:lnSpc>
                <a:spcPct val="110000"/>
              </a:lnSpc>
              <a:buFont typeface="+mj-lt"/>
              <a:buAutoNum type="arabicParenR"/>
            </a:pPr>
            <a:r>
              <a:rPr lang="fr-FR" b="1" dirty="0"/>
              <a:t>au problème</a:t>
            </a:r>
            <a:r>
              <a:rPr lang="fr-FR" b="1" dirty="0" smtClean="0"/>
              <a:t> </a:t>
            </a:r>
            <a:r>
              <a:rPr lang="fr-FR" b="1" dirty="0"/>
              <a:t>de la validité</a:t>
            </a:r>
            <a:r>
              <a:rPr lang="fr-FR" dirty="0"/>
              <a:t>, </a:t>
            </a:r>
            <a:r>
              <a:rPr lang="fr-FR" dirty="0">
                <a:solidFill>
                  <a:srgbClr val="689C9A"/>
                </a:solidFill>
              </a:rPr>
              <a:t>soit comment peut-</a:t>
            </a:r>
            <a:r>
              <a:rPr lang="fr-FR" dirty="0" smtClean="0">
                <a:solidFill>
                  <a:srgbClr val="689C9A"/>
                </a:solidFill>
              </a:rPr>
              <a:t>on</a:t>
            </a:r>
            <a:r>
              <a:rPr lang="mr-IN" dirty="0" smtClean="0">
                <a:solidFill>
                  <a:srgbClr val="689C9A"/>
                </a:solidFill>
              </a:rPr>
              <a:t>…</a:t>
            </a:r>
            <a:r>
              <a:rPr lang="fr-FR" dirty="0" smtClean="0">
                <a:solidFill>
                  <a:srgbClr val="689C9A"/>
                </a:solidFill>
              </a:rPr>
              <a:t> </a:t>
            </a:r>
            <a:endParaRPr lang="fr-FR" dirty="0">
              <a:solidFill>
                <a:srgbClr val="689C9A"/>
              </a:solidFill>
            </a:endParaRPr>
          </a:p>
          <a:p>
            <a:pPr lvl="2">
              <a:lnSpc>
                <a:spcPct val="110000"/>
              </a:lnSpc>
            </a:pPr>
            <a:r>
              <a:rPr lang="fr-FR" sz="2000" b="1" dirty="0" smtClean="0">
                <a:solidFill>
                  <a:srgbClr val="689C9A"/>
                </a:solidFill>
              </a:rPr>
              <a:t>évaluer </a:t>
            </a:r>
            <a:r>
              <a:rPr lang="fr-FR" sz="2000" b="1" dirty="0">
                <a:solidFill>
                  <a:srgbClr val="689C9A"/>
                </a:solidFill>
              </a:rPr>
              <a:t>la valeur scientifique</a:t>
            </a:r>
            <a:r>
              <a:rPr lang="fr-FR" sz="2000" dirty="0">
                <a:solidFill>
                  <a:srgbClr val="689C9A"/>
                </a:solidFill>
              </a:rPr>
              <a:t> (validité, véracité) </a:t>
            </a:r>
            <a:r>
              <a:rPr lang="fr-FR" sz="2000" b="1" dirty="0">
                <a:solidFill>
                  <a:srgbClr val="689C9A"/>
                </a:solidFill>
              </a:rPr>
              <a:t>d’une explication</a:t>
            </a:r>
            <a:r>
              <a:rPr lang="fr-FR" sz="2000" dirty="0">
                <a:solidFill>
                  <a:srgbClr val="689C9A"/>
                </a:solidFill>
              </a:rPr>
              <a:t> (</a:t>
            </a:r>
            <a:r>
              <a:rPr lang="fr-FR" sz="2000" dirty="0" smtClean="0">
                <a:solidFill>
                  <a:srgbClr val="689C9A"/>
                </a:solidFill>
              </a:rPr>
              <a:t>théorie, hypothèse); </a:t>
            </a:r>
          </a:p>
          <a:p>
            <a:pPr lvl="2">
              <a:lnSpc>
                <a:spcPct val="110000"/>
              </a:lnSpc>
            </a:pPr>
            <a:r>
              <a:rPr lang="fr-FR" sz="2000" b="1" dirty="0" smtClean="0">
                <a:solidFill>
                  <a:srgbClr val="689C9A"/>
                </a:solidFill>
              </a:rPr>
              <a:t>comparer </a:t>
            </a:r>
            <a:r>
              <a:rPr lang="fr-FR" sz="2000" b="1" dirty="0">
                <a:solidFill>
                  <a:srgbClr val="689C9A"/>
                </a:solidFill>
              </a:rPr>
              <a:t>la validité de deux explications</a:t>
            </a:r>
            <a:r>
              <a:rPr lang="fr-FR" sz="2000" dirty="0">
                <a:solidFill>
                  <a:srgbClr val="689C9A"/>
                </a:solidFill>
              </a:rPr>
              <a:t> </a:t>
            </a:r>
            <a:r>
              <a:rPr lang="fr-FR" sz="2000" b="1" dirty="0">
                <a:solidFill>
                  <a:srgbClr val="689C9A"/>
                </a:solidFill>
              </a:rPr>
              <a:t>concurrente</a:t>
            </a:r>
            <a:r>
              <a:rPr lang="fr-FR" sz="2000" dirty="0"/>
              <a:t>.</a:t>
            </a:r>
            <a:r>
              <a:rPr lang="fr-CA" sz="2000" dirty="0"/>
              <a:t> </a:t>
            </a:r>
            <a:endParaRPr lang="fr-CA" sz="2000" dirty="0" smtClean="0"/>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37</a:t>
            </a:fld>
            <a:endParaRPr lang="en-US"/>
          </a:p>
        </p:txBody>
      </p:sp>
    </p:spTree>
    <p:extLst>
      <p:ext uri="{BB962C8B-B14F-4D97-AF65-F5344CB8AC3E}">
        <p14:creationId xmlns:p14="http://schemas.microsoft.com/office/powerpoint/2010/main" val="157101598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principe de réfutabilité</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FR" sz="2800" u="sng" dirty="0" smtClean="0"/>
              <a:t>L’essentiel</a:t>
            </a:r>
          </a:p>
          <a:p>
            <a:pPr marL="114300" indent="0">
              <a:lnSpc>
                <a:spcPct val="110000"/>
              </a:lnSpc>
              <a:buNone/>
            </a:pPr>
            <a:r>
              <a:rPr lang="fr-FR" dirty="0"/>
              <a:t>Selon </a:t>
            </a:r>
            <a:r>
              <a:rPr lang="fr-FR" dirty="0" smtClean="0"/>
              <a:t>le principe </a:t>
            </a:r>
            <a:r>
              <a:rPr lang="fr-FR" dirty="0"/>
              <a:t>de </a:t>
            </a:r>
            <a:r>
              <a:rPr lang="fr-FR" dirty="0" smtClean="0"/>
              <a:t>réfutabilité de Popper, </a:t>
            </a:r>
            <a:r>
              <a:rPr lang="fr-FR" dirty="0"/>
              <a:t>ce n’est pas la capacité des énoncés d’être confirmés empiriquement qui leur donne un statut scientifique, mais leur capacité à être infirmés (ou réfutés) empiriquement. </a:t>
            </a:r>
            <a:endParaRPr lang="fr-CA" dirty="0" smtClean="0"/>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38</a:t>
            </a:fld>
            <a:endParaRPr lang="en-US"/>
          </a:p>
        </p:txBody>
      </p:sp>
    </p:spTree>
    <p:extLst>
      <p:ext uri="{BB962C8B-B14F-4D97-AF65-F5344CB8AC3E}">
        <p14:creationId xmlns:p14="http://schemas.microsoft.com/office/powerpoint/2010/main" val="11511262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principe de réfutabilité</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FR" dirty="0" smtClean="0"/>
              <a:t>L’argument </a:t>
            </a:r>
            <a:r>
              <a:rPr lang="fr-FR" dirty="0"/>
              <a:t>se base entre autre </a:t>
            </a:r>
            <a:r>
              <a:rPr lang="fr-FR" b="1" dirty="0"/>
              <a:t>sur les limites de l’induction </a:t>
            </a:r>
            <a:r>
              <a:rPr lang="fr-FR" dirty="0">
                <a:solidFill>
                  <a:srgbClr val="689C9A"/>
                </a:solidFill>
              </a:rPr>
              <a:t>(c.-à-d., le développement de théories à partir de l’observation). </a:t>
            </a:r>
            <a:endParaRPr lang="fr-FR" dirty="0" smtClean="0">
              <a:solidFill>
                <a:srgbClr val="689C9A"/>
              </a:solidFill>
            </a:endParaRPr>
          </a:p>
          <a:p>
            <a:pPr marL="114300" indent="0">
              <a:lnSpc>
                <a:spcPct val="110000"/>
              </a:lnSpc>
              <a:buNone/>
            </a:pPr>
            <a:r>
              <a:rPr lang="fr-FR" b="1" dirty="0" smtClean="0"/>
              <a:t>Il </a:t>
            </a:r>
            <a:r>
              <a:rPr lang="fr-FR" b="1" dirty="0"/>
              <a:t>est en effet impossible de confirmer la validité d’un énoncé </a:t>
            </a:r>
            <a:r>
              <a:rPr lang="fr-FR" dirty="0"/>
              <a:t>par induction, mais il est possible d’infirmer sa validité par l’observation d’un seul cas. </a:t>
            </a:r>
            <a:endParaRPr lang="fr-FR" dirty="0" smtClean="0"/>
          </a:p>
          <a:p>
            <a:pPr>
              <a:lnSpc>
                <a:spcPct val="110000"/>
              </a:lnSpc>
            </a:pPr>
            <a:r>
              <a:rPr lang="fr-FR" sz="2000" dirty="0" smtClean="0">
                <a:solidFill>
                  <a:srgbClr val="689C9A"/>
                </a:solidFill>
              </a:rPr>
              <a:t>Par </a:t>
            </a:r>
            <a:r>
              <a:rPr lang="fr-FR" sz="2000" dirty="0">
                <a:solidFill>
                  <a:srgbClr val="689C9A"/>
                </a:solidFill>
              </a:rPr>
              <a:t>exemple, il est impossible de confirmer la validité/véracité de l’énoncé « Tous les cygnes sont blancs », même si l’on n’observe que des cygnes blancs suite à des années de recherche sur le sujet. </a:t>
            </a:r>
            <a:endParaRPr lang="fr-FR" sz="2000" dirty="0" smtClean="0">
              <a:solidFill>
                <a:srgbClr val="689C9A"/>
              </a:solidFill>
            </a:endParaRPr>
          </a:p>
          <a:p>
            <a:pPr>
              <a:lnSpc>
                <a:spcPct val="110000"/>
              </a:lnSpc>
            </a:pPr>
            <a:r>
              <a:rPr lang="fr-FR" sz="2000" dirty="0" smtClean="0">
                <a:solidFill>
                  <a:srgbClr val="689C9A"/>
                </a:solidFill>
              </a:rPr>
              <a:t>Par </a:t>
            </a:r>
            <a:r>
              <a:rPr lang="fr-FR" sz="2000" dirty="0">
                <a:solidFill>
                  <a:srgbClr val="689C9A"/>
                </a:solidFill>
              </a:rPr>
              <a:t>contre, il suffit de rencontrer un seul cygne noir pour invalider cet énoncé.</a:t>
            </a:r>
            <a:r>
              <a:rPr lang="fr-CA" sz="2000" dirty="0">
                <a:solidFill>
                  <a:srgbClr val="689C9A"/>
                </a:solidFill>
              </a:rPr>
              <a:t> </a:t>
            </a:r>
            <a:r>
              <a:rPr lang="fr-FR" sz="2000" dirty="0" smtClean="0">
                <a:solidFill>
                  <a:srgbClr val="689C9A"/>
                </a:solidFill>
              </a:rPr>
              <a:t> </a:t>
            </a:r>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13393441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scientifique</a:t>
            </a:r>
            <a:endParaRPr lang="fr-FR" dirty="0"/>
          </a:p>
        </p:txBody>
      </p:sp>
      <p:sp>
        <p:nvSpPr>
          <p:cNvPr id="3" name="Espace réservé du contenu 2"/>
          <p:cNvSpPr>
            <a:spLocks noGrp="1"/>
          </p:cNvSpPr>
          <p:nvPr>
            <p:ph idx="1"/>
          </p:nvPr>
        </p:nvSpPr>
        <p:spPr>
          <a:xfrm>
            <a:off x="457200" y="1600199"/>
            <a:ext cx="7620000" cy="5110801"/>
          </a:xfrm>
        </p:spPr>
        <p:txBody>
          <a:bodyPr>
            <a:noAutofit/>
          </a:bodyPr>
          <a:lstStyle/>
          <a:p>
            <a:pPr marL="114300" indent="0">
              <a:buNone/>
            </a:pPr>
            <a:r>
              <a:rPr lang="fr-FR" sz="2400" dirty="0"/>
              <a:t>La méthode scientifique est à la fois </a:t>
            </a:r>
            <a:r>
              <a:rPr lang="fr-FR" sz="2400" b="1" dirty="0"/>
              <a:t>empirique</a:t>
            </a:r>
            <a:r>
              <a:rPr lang="fr-FR" sz="2400" dirty="0"/>
              <a:t> (c.-à-d. basée sur l'observation des phénomènes) et </a:t>
            </a:r>
            <a:r>
              <a:rPr lang="fr-FR" sz="2400" b="1" dirty="0"/>
              <a:t>hypothético-déductive</a:t>
            </a:r>
            <a:r>
              <a:rPr lang="fr-FR" sz="2400" dirty="0"/>
              <a:t> (c.-à-d. qu'elle évalue des théories en déduisant des hypothèses spécifiques et en les vérifiant). </a:t>
            </a:r>
            <a:endParaRPr lang="fr-CA" sz="2400" dirty="0"/>
          </a:p>
          <a:p>
            <a:pPr marL="114300" indent="0">
              <a:buNone/>
            </a:pPr>
            <a:r>
              <a:rPr lang="fr-FR" sz="2400" dirty="0"/>
              <a:t> </a:t>
            </a:r>
            <a:endParaRPr lang="fr-CA" sz="2400" dirty="0"/>
          </a:p>
          <a:p>
            <a:r>
              <a:rPr lang="fr-FR" sz="2400" b="1" dirty="0"/>
              <a:t>L'induction</a:t>
            </a:r>
            <a:r>
              <a:rPr lang="fr-FR" sz="2400" dirty="0"/>
              <a:t> permet d'inférer des explications générales à partir de l'observation d'événements particuliers. </a:t>
            </a:r>
            <a:endParaRPr lang="fr-FR" sz="2400" dirty="0" smtClean="0"/>
          </a:p>
          <a:p>
            <a:r>
              <a:rPr lang="fr-FR" sz="2400" dirty="0" smtClean="0"/>
              <a:t>Par </a:t>
            </a:r>
            <a:r>
              <a:rPr lang="fr-FR" sz="2400" dirty="0"/>
              <a:t>contre, une théorie ne peut jamais être prouvée par induction à moins d'observer TOUS les phénomènes. </a:t>
            </a:r>
            <a:endParaRPr lang="fr-CA" sz="2400" dirty="0"/>
          </a:p>
          <a:p>
            <a:pPr marL="114300" indent="0">
              <a:buNone/>
            </a:pPr>
            <a:r>
              <a:rPr lang="fr-FR" sz="2400" dirty="0"/>
              <a:t> </a:t>
            </a:r>
            <a:endParaRPr lang="fr-CA" sz="2400" dirty="0"/>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366262848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principe de réfutabilité</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FR" dirty="0"/>
              <a:t>Il est donc inutile, selon Popper, d’accumuler les observations de cygnes blancs en espérant confirmer l’énoncé que tous les cygnes sont blancs, car l’induction n’amène aucune confirmation. </a:t>
            </a:r>
            <a:endParaRPr lang="fr-FR" dirty="0" smtClean="0"/>
          </a:p>
          <a:p>
            <a:pPr marL="114300" indent="0">
              <a:lnSpc>
                <a:spcPct val="110000"/>
              </a:lnSpc>
              <a:buNone/>
            </a:pPr>
            <a:r>
              <a:rPr lang="fr-FR" b="1" dirty="0" smtClean="0"/>
              <a:t>L’induction </a:t>
            </a:r>
            <a:r>
              <a:rPr lang="fr-FR" b="1" dirty="0"/>
              <a:t>comme base de la méthode scientifique ne tient donc pas la route selon lui.</a:t>
            </a:r>
            <a:r>
              <a:rPr lang="fr-CA" b="1" dirty="0"/>
              <a:t> </a:t>
            </a:r>
            <a:r>
              <a:rPr lang="fr-CA" b="1" dirty="0" smtClean="0"/>
              <a:t> </a:t>
            </a:r>
            <a:r>
              <a:rPr lang="fr-FR" dirty="0" smtClean="0"/>
              <a:t> </a:t>
            </a:r>
            <a:endParaRPr lang="fr-CA" dirty="0" smtClean="0"/>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2405773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Réfutabilité et démarcation</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FR" b="1" dirty="0"/>
              <a:t>La réfutabilité d’une théorie est utilisée par Popper comme critère de scientificité</a:t>
            </a:r>
            <a:r>
              <a:rPr lang="fr-FR" dirty="0"/>
              <a:t>, </a:t>
            </a:r>
            <a:r>
              <a:rPr lang="fr-FR" dirty="0">
                <a:solidFill>
                  <a:srgbClr val="689C9A"/>
                </a:solidFill>
              </a:rPr>
              <a:t>c.-à-d. pour différencier la science de la non-science. </a:t>
            </a:r>
            <a:endParaRPr lang="fr-FR" dirty="0" smtClean="0">
              <a:solidFill>
                <a:srgbClr val="689C9A"/>
              </a:solidFill>
            </a:endParaRPr>
          </a:p>
          <a:p>
            <a:pPr marL="114300" indent="0">
              <a:lnSpc>
                <a:spcPct val="110000"/>
              </a:lnSpc>
              <a:buNone/>
            </a:pPr>
            <a:r>
              <a:rPr lang="fr-FR" dirty="0" smtClean="0">
                <a:solidFill>
                  <a:schemeClr val="accent5"/>
                </a:solidFill>
              </a:rPr>
              <a:t>Selon </a:t>
            </a:r>
            <a:r>
              <a:rPr lang="fr-FR" dirty="0">
                <a:solidFill>
                  <a:schemeClr val="accent5"/>
                </a:solidFill>
              </a:rPr>
              <a:t>Popper, une théorie est dite « scientifique », si et seulement si elle admet une sous-classe non-vide de falsificateurs virtuels, parmi la classe de tous les énoncés de base possibles. </a:t>
            </a:r>
            <a:endParaRPr lang="fr-FR" dirty="0" smtClean="0">
              <a:solidFill>
                <a:schemeClr val="accent5"/>
              </a:solidFill>
            </a:endParaRPr>
          </a:p>
          <a:p>
            <a:pPr marL="114300" indent="0">
              <a:lnSpc>
                <a:spcPct val="110000"/>
              </a:lnSpc>
              <a:buNone/>
            </a:pPr>
            <a:r>
              <a:rPr lang="fr-FR" dirty="0" smtClean="0"/>
              <a:t>En </a:t>
            </a:r>
            <a:r>
              <a:rPr lang="fr-FR" dirty="0"/>
              <a:t>plus </a:t>
            </a:r>
            <a:r>
              <a:rPr lang="fr-FR" dirty="0" smtClean="0"/>
              <a:t>simple</a:t>
            </a:r>
            <a:r>
              <a:rPr lang="mr-IN" dirty="0" smtClean="0"/>
              <a:t>…</a:t>
            </a:r>
            <a:r>
              <a:rPr lang="fr-FR" dirty="0" smtClean="0"/>
              <a:t> </a:t>
            </a:r>
          </a:p>
          <a:p>
            <a:pPr marL="114300" indent="0">
              <a:lnSpc>
                <a:spcPct val="110000"/>
              </a:lnSpc>
              <a:buNone/>
            </a:pPr>
            <a:r>
              <a:rPr lang="mr-IN" dirty="0" smtClean="0">
                <a:solidFill>
                  <a:srgbClr val="C89F5D"/>
                </a:solidFill>
              </a:rPr>
              <a:t>…</a:t>
            </a:r>
            <a:r>
              <a:rPr lang="fr-FR" dirty="0" smtClean="0">
                <a:solidFill>
                  <a:srgbClr val="C89F5D"/>
                </a:solidFill>
              </a:rPr>
              <a:t>une </a:t>
            </a:r>
            <a:r>
              <a:rPr lang="fr-FR" dirty="0">
                <a:solidFill>
                  <a:srgbClr val="C89F5D"/>
                </a:solidFill>
              </a:rPr>
              <a:t>théorie doit impliquer une liste de situations qui, si elles s’avéraient observées, infirmeraient la théorie. </a:t>
            </a:r>
            <a:endParaRPr lang="fr-FR" dirty="0" smtClean="0">
              <a:solidFill>
                <a:srgbClr val="C89F5D"/>
              </a:solidFill>
            </a:endParaRPr>
          </a:p>
          <a:p>
            <a:pPr marL="114300" indent="0">
              <a:lnSpc>
                <a:spcPct val="110000"/>
              </a:lnSpc>
              <a:buNone/>
            </a:pPr>
            <a:r>
              <a:rPr lang="fr-FR" dirty="0" smtClean="0"/>
              <a:t>Par </a:t>
            </a:r>
            <a:r>
              <a:rPr lang="fr-FR" dirty="0"/>
              <a:t>conséquent, une bonne théorie scientifique serait une théorie selon laquelle certains événements ne peuvent arriver. </a:t>
            </a:r>
            <a:endParaRPr lang="fr-FR" dirty="0" smtClean="0"/>
          </a:p>
          <a:p>
            <a:pPr marL="114300" indent="0">
              <a:lnSpc>
                <a:spcPct val="110000"/>
              </a:lnSpc>
              <a:buNone/>
            </a:pPr>
            <a:r>
              <a:rPr lang="fr-FR" dirty="0" smtClean="0"/>
              <a:t>Et </a:t>
            </a:r>
            <a:r>
              <a:rPr lang="fr-FR" dirty="0"/>
              <a:t>plus une théorie interdit d’éléments, meilleure elle est.</a:t>
            </a:r>
            <a:r>
              <a:rPr lang="fr-CA" dirty="0"/>
              <a:t> </a:t>
            </a:r>
            <a:r>
              <a:rPr lang="fr-CA" dirty="0" smtClean="0"/>
              <a:t>  </a:t>
            </a:r>
            <a:r>
              <a:rPr lang="fr-FR" dirty="0" smtClean="0"/>
              <a:t> </a:t>
            </a:r>
            <a:endParaRPr lang="fr-CA" dirty="0" smtClean="0"/>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41</a:t>
            </a:fld>
            <a:endParaRPr lang="en-US"/>
          </a:p>
        </p:txBody>
      </p:sp>
    </p:spTree>
    <p:extLst>
      <p:ext uri="{BB962C8B-B14F-4D97-AF65-F5344CB8AC3E}">
        <p14:creationId xmlns:p14="http://schemas.microsoft.com/office/powerpoint/2010/main" val="2652034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Réfutabilité et démarcation</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CA" u="sng" dirty="0" smtClean="0"/>
              <a:t>L’exemple de la psychanalyse</a:t>
            </a:r>
          </a:p>
          <a:p>
            <a:pPr marL="114300" indent="0">
              <a:lnSpc>
                <a:spcPct val="110000"/>
              </a:lnSpc>
              <a:buNone/>
            </a:pPr>
            <a:r>
              <a:rPr lang="fr-FR" b="1" dirty="0"/>
              <a:t>Popper a d’ailleurs longtemps critiqué la psychanalyse comme étant non-scientifique </a:t>
            </a:r>
            <a:r>
              <a:rPr lang="fr-FR" dirty="0">
                <a:solidFill>
                  <a:schemeClr val="accent2">
                    <a:lumMod val="75000"/>
                  </a:schemeClr>
                </a:solidFill>
              </a:rPr>
              <a:t>car elle semblait capable d’expliquer tout et son contraire.</a:t>
            </a:r>
            <a:r>
              <a:rPr lang="fr-FR" dirty="0"/>
              <a:t> </a:t>
            </a:r>
            <a:endParaRPr lang="fr-FR" dirty="0" smtClean="0"/>
          </a:p>
          <a:p>
            <a:pPr marL="114300" indent="0">
              <a:lnSpc>
                <a:spcPct val="110000"/>
              </a:lnSpc>
              <a:buNone/>
            </a:pPr>
            <a:r>
              <a:rPr lang="fr-FR" dirty="0" smtClean="0"/>
              <a:t>L’exemple </a:t>
            </a:r>
            <a:r>
              <a:rPr lang="fr-FR" dirty="0"/>
              <a:t>du complexe </a:t>
            </a:r>
            <a:r>
              <a:rPr lang="fr-FR" dirty="0" smtClean="0"/>
              <a:t>d’Œdipe peut </a:t>
            </a:r>
            <a:r>
              <a:rPr lang="fr-FR" dirty="0"/>
              <a:t>servir de démonstration. </a:t>
            </a:r>
            <a:endParaRPr lang="fr-FR" dirty="0" smtClean="0"/>
          </a:p>
          <a:p>
            <a:pPr>
              <a:lnSpc>
                <a:spcPct val="110000"/>
              </a:lnSpc>
            </a:pPr>
            <a:r>
              <a:rPr lang="fr-FR" dirty="0" smtClean="0"/>
              <a:t>L’idée </a:t>
            </a:r>
            <a:r>
              <a:rPr lang="fr-FR" dirty="0"/>
              <a:t>est que les enfants développeraient un désir de séduire leur parent du sexe opposé et de remplacer (ou tuer) leur parent du même sexe qui leur fait compétition pour l’attention de l’objet de leur désir. </a:t>
            </a:r>
            <a:endParaRPr lang="fr-FR" dirty="0" smtClean="0"/>
          </a:p>
          <a:p>
            <a:pPr>
              <a:lnSpc>
                <a:spcPct val="110000"/>
              </a:lnSpc>
            </a:pPr>
            <a:r>
              <a:rPr lang="fr-FR" dirty="0" smtClean="0"/>
              <a:t>Comme </a:t>
            </a:r>
            <a:r>
              <a:rPr lang="fr-FR" dirty="0"/>
              <a:t>ces désirs seraient inacceptables socialement, l’enfant les transposerait en un désir d’autres individus similaires au parent désiré. C’est ce qui expliquerait que les humains soient attirés par des individus du sexe opposé. </a:t>
            </a:r>
            <a:endParaRPr lang="fr-CA" dirty="0" smtClean="0"/>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42</a:t>
            </a:fld>
            <a:endParaRPr lang="en-US"/>
          </a:p>
        </p:txBody>
      </p:sp>
    </p:spTree>
    <p:extLst>
      <p:ext uri="{BB962C8B-B14F-4D97-AF65-F5344CB8AC3E}">
        <p14:creationId xmlns:p14="http://schemas.microsoft.com/office/powerpoint/2010/main" val="3712466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Réfutabilité et démarcation</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CA" u="sng" dirty="0" smtClean="0"/>
              <a:t>L’exemple de la psychanalyse</a:t>
            </a:r>
          </a:p>
          <a:p>
            <a:pPr>
              <a:lnSpc>
                <a:spcPct val="110000"/>
              </a:lnSpc>
            </a:pPr>
            <a:r>
              <a:rPr lang="fr-FR" dirty="0" smtClean="0"/>
              <a:t>Par </a:t>
            </a:r>
            <a:r>
              <a:rPr lang="fr-FR" dirty="0"/>
              <a:t>contre, face à l’observation qu’une proportion non-négligeable d’individus soient attirés par des personnes de leur sexe, un argument traditionnellement apporté par des théoriciens psychanalytiques est que ces gens ont simplement un complexe </a:t>
            </a:r>
            <a:r>
              <a:rPr lang="fr-FR" dirty="0" smtClean="0"/>
              <a:t>d’Œdipe inversé</a:t>
            </a:r>
            <a:r>
              <a:rPr lang="fr-FR" dirty="0"/>
              <a:t>. </a:t>
            </a:r>
            <a:endParaRPr lang="fr-FR" dirty="0" smtClean="0"/>
          </a:p>
          <a:p>
            <a:pPr marL="114300" indent="0">
              <a:lnSpc>
                <a:spcPct val="110000"/>
              </a:lnSpc>
              <a:buNone/>
            </a:pPr>
            <a:r>
              <a:rPr lang="fr-FR" b="1" dirty="0" smtClean="0"/>
              <a:t>En </a:t>
            </a:r>
            <a:r>
              <a:rPr lang="fr-FR" b="1" dirty="0"/>
              <a:t>fait, la théorie psychanalytique semble assez « versatile » qu’il lui est facile d’expliquer presque n’importe quelle observation… ou son contraire. </a:t>
            </a:r>
            <a:endParaRPr lang="fr-FR" b="1" dirty="0" smtClean="0"/>
          </a:p>
          <a:p>
            <a:pPr>
              <a:lnSpc>
                <a:spcPct val="110000"/>
              </a:lnSpc>
            </a:pPr>
            <a:r>
              <a:rPr lang="fr-FR" dirty="0" smtClean="0"/>
              <a:t>Le </a:t>
            </a:r>
            <a:r>
              <a:rPr lang="fr-FR" dirty="0"/>
              <a:t>fait qu’il semble difficile de décrire une observation qui pourrait aller à l’encontre de la théorie psychanalytique est vu comme une preuve de non-scientificité pour Popper.</a:t>
            </a:r>
            <a:r>
              <a:rPr lang="fr-CA" dirty="0"/>
              <a:t> </a:t>
            </a:r>
            <a:endParaRPr lang="fr-CA" dirty="0" smtClean="0"/>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43</a:t>
            </a:fld>
            <a:endParaRPr lang="en-US"/>
          </a:p>
        </p:txBody>
      </p:sp>
    </p:spTree>
    <p:extLst>
      <p:ext uri="{BB962C8B-B14F-4D97-AF65-F5344CB8AC3E}">
        <p14:creationId xmlns:p14="http://schemas.microsoft.com/office/powerpoint/2010/main" val="8592196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Réfutabilité, validité et </a:t>
            </a:r>
            <a:r>
              <a:rPr lang="fr-FR" dirty="0" err="1" smtClean="0"/>
              <a:t>vérisimilitude</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FR" u="sng" dirty="0" smtClean="0"/>
              <a:t>Validité scientifique</a:t>
            </a:r>
          </a:p>
          <a:p>
            <a:pPr marL="114300" indent="0">
              <a:lnSpc>
                <a:spcPct val="110000"/>
              </a:lnSpc>
              <a:buNone/>
            </a:pPr>
            <a:r>
              <a:rPr lang="fr-FR" b="1" dirty="0" smtClean="0"/>
              <a:t>La </a:t>
            </a:r>
            <a:r>
              <a:rPr lang="fr-FR" b="1" dirty="0"/>
              <a:t>réfutabilité est aussi utilisée pour comparer la valeur scientifique de deux hypothèses concurrentes. </a:t>
            </a:r>
            <a:endParaRPr lang="fr-FR" b="1" dirty="0" smtClean="0"/>
          </a:p>
          <a:p>
            <a:pPr marL="114300" indent="0">
              <a:lnSpc>
                <a:spcPct val="110000"/>
              </a:lnSpc>
              <a:buNone/>
            </a:pPr>
            <a:r>
              <a:rPr lang="fr-FR" dirty="0" smtClean="0"/>
              <a:t>Popper </a:t>
            </a:r>
            <a:r>
              <a:rPr lang="fr-FR" dirty="0"/>
              <a:t>considère qu’il est inutile de chercher à confirmer une hypothèse (rappelez-vous des cygnes blancs</a:t>
            </a:r>
            <a:r>
              <a:rPr lang="fr-FR" dirty="0" smtClean="0"/>
              <a:t>), on peut au mieux la corroborer. </a:t>
            </a:r>
          </a:p>
          <a:p>
            <a:pPr>
              <a:lnSpc>
                <a:spcPct val="110000"/>
              </a:lnSpc>
            </a:pPr>
            <a:r>
              <a:rPr lang="fr-FR" dirty="0" smtClean="0"/>
              <a:t>Selon </a:t>
            </a:r>
            <a:r>
              <a:rPr lang="fr-FR" dirty="0"/>
              <a:t>le principe de réfutabilité, la validité d’une hypothèse augmente lorsqu’on développe une expérience dans le but de l’infirmer et qu’elle n’est finalement pas infirmée par les résultats (on parle alors de corroboration et non de confirmation). </a:t>
            </a:r>
            <a:endParaRPr lang="fr-FR" dirty="0" smtClean="0"/>
          </a:p>
          <a:p>
            <a:pPr>
              <a:lnSpc>
                <a:spcPct val="110000"/>
              </a:lnSpc>
            </a:pPr>
            <a:r>
              <a:rPr lang="fr-FR" dirty="0" smtClean="0"/>
              <a:t>C’est </a:t>
            </a:r>
            <a:r>
              <a:rPr lang="fr-FR" dirty="0"/>
              <a:t>donc sa résistance aux épreuves du réel qui lui donne sa valeur. </a:t>
            </a:r>
            <a:endParaRPr lang="fr-CA" dirty="0" smtClean="0"/>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44</a:t>
            </a:fld>
            <a:endParaRPr lang="en-US"/>
          </a:p>
        </p:txBody>
      </p:sp>
    </p:spTree>
    <p:extLst>
      <p:ext uri="{BB962C8B-B14F-4D97-AF65-F5344CB8AC3E}">
        <p14:creationId xmlns:p14="http://schemas.microsoft.com/office/powerpoint/2010/main" val="9848270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Réfutabilité, validité et </a:t>
            </a:r>
            <a:r>
              <a:rPr lang="fr-FR" dirty="0" err="1" smtClean="0"/>
              <a:t>vérisimilitude</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FR" u="sng" dirty="0" smtClean="0"/>
              <a:t>La </a:t>
            </a:r>
            <a:r>
              <a:rPr lang="fr-FR" u="sng" dirty="0" err="1" smtClean="0"/>
              <a:t>vérisimilitude</a:t>
            </a:r>
            <a:endParaRPr lang="fr-FR" u="sng" dirty="0" smtClean="0"/>
          </a:p>
          <a:p>
            <a:pPr marL="114300" indent="0">
              <a:buNone/>
            </a:pPr>
            <a:r>
              <a:rPr lang="fr-FR" b="1" dirty="0"/>
              <a:t>Popper développe le concept de </a:t>
            </a:r>
            <a:r>
              <a:rPr lang="fr-FR" b="1" dirty="0" err="1"/>
              <a:t>vérisimilitude</a:t>
            </a:r>
            <a:r>
              <a:rPr lang="fr-FR" b="1" dirty="0"/>
              <a:t> </a:t>
            </a:r>
            <a:r>
              <a:rPr lang="fr-FR" dirty="0"/>
              <a:t>(qui s’approche du vrai) </a:t>
            </a:r>
            <a:r>
              <a:rPr lang="fr-FR" b="1" dirty="0"/>
              <a:t>pour décrire la valeur d’une hypothèse. </a:t>
            </a:r>
            <a:endParaRPr lang="fr-FR" b="1" dirty="0" smtClean="0"/>
          </a:p>
          <a:p>
            <a:pPr marL="114300" indent="0">
              <a:buNone/>
            </a:pPr>
            <a:r>
              <a:rPr lang="fr-FR" dirty="0" smtClean="0"/>
              <a:t>Comme </a:t>
            </a:r>
            <a:r>
              <a:rPr lang="fr-FR" dirty="0"/>
              <a:t>mentionné précédemment, toute hypothèse scientifique implique un ensemble d’observations hypothétiques qui, si elles s’avéraient vraies, l’infirmeraient. </a:t>
            </a:r>
            <a:endParaRPr lang="fr-FR" dirty="0" smtClean="0"/>
          </a:p>
          <a:p>
            <a:r>
              <a:rPr lang="fr-FR" sz="2000" dirty="0" smtClean="0">
                <a:solidFill>
                  <a:srgbClr val="689C9A"/>
                </a:solidFill>
              </a:rPr>
              <a:t>Une </a:t>
            </a:r>
            <a:r>
              <a:rPr lang="fr-FR" sz="2000" dirty="0">
                <a:solidFill>
                  <a:srgbClr val="689C9A"/>
                </a:solidFill>
              </a:rPr>
              <a:t>hypothèse gagne donc en </a:t>
            </a:r>
            <a:r>
              <a:rPr lang="fr-FR" sz="2000" dirty="0" err="1">
                <a:solidFill>
                  <a:srgbClr val="689C9A"/>
                </a:solidFill>
              </a:rPr>
              <a:t>vérisimilitude</a:t>
            </a:r>
            <a:r>
              <a:rPr lang="fr-FR" sz="2000" dirty="0">
                <a:solidFill>
                  <a:srgbClr val="689C9A"/>
                </a:solidFill>
              </a:rPr>
              <a:t> lorsque des expériences sont faites pour voir si ces situations hypothétiques vont se manifester, mais que les résultats n’infirment finalement pas l’hypothèse. </a:t>
            </a:r>
            <a:endParaRPr lang="fr-FR" sz="2000" dirty="0" smtClean="0">
              <a:solidFill>
                <a:srgbClr val="689C9A"/>
              </a:solidFill>
            </a:endParaRPr>
          </a:p>
          <a:p>
            <a:r>
              <a:rPr lang="fr-FR" sz="2000" dirty="0" smtClean="0">
                <a:solidFill>
                  <a:srgbClr val="689C9A"/>
                </a:solidFill>
              </a:rPr>
              <a:t>Dit </a:t>
            </a:r>
            <a:r>
              <a:rPr lang="fr-FR" sz="2000" dirty="0">
                <a:solidFill>
                  <a:srgbClr val="689C9A"/>
                </a:solidFill>
              </a:rPr>
              <a:t>autrement, chaque fois qu’on essaie de mettre une hypothèse à l’épreuve mais que l’épreuve corrobore l’hypothèse au lieu de l’infirmer, l’hypothèse gagne en </a:t>
            </a:r>
            <a:r>
              <a:rPr lang="fr-FR" sz="2000" dirty="0" err="1">
                <a:solidFill>
                  <a:srgbClr val="689C9A"/>
                </a:solidFill>
              </a:rPr>
              <a:t>vérisimilitude</a:t>
            </a:r>
            <a:r>
              <a:rPr lang="fr-FR" sz="2000" dirty="0">
                <a:solidFill>
                  <a:srgbClr val="689C9A"/>
                </a:solidFill>
              </a:rPr>
              <a:t> car l’ensemble des observations qui pourraient l’infirmer vient d’être réduit. </a:t>
            </a:r>
            <a:endParaRPr lang="fr-FR" sz="2000" dirty="0" smtClean="0">
              <a:solidFill>
                <a:srgbClr val="689C9A"/>
              </a:solidFill>
            </a:endParaRPr>
          </a:p>
          <a:p>
            <a:r>
              <a:rPr lang="fr-FR" sz="2000" dirty="0" smtClean="0">
                <a:solidFill>
                  <a:srgbClr val="689C9A"/>
                </a:solidFill>
              </a:rPr>
              <a:t>Popper </a:t>
            </a:r>
            <a:r>
              <a:rPr lang="fr-FR" sz="2000" dirty="0">
                <a:solidFill>
                  <a:srgbClr val="689C9A"/>
                </a:solidFill>
              </a:rPr>
              <a:t>donne d’ailleurs plus de poids aux prédictions « surprenantes » qui découlent d’une théorie.</a:t>
            </a:r>
            <a:r>
              <a:rPr lang="fr-FR" dirty="0">
                <a:solidFill>
                  <a:srgbClr val="689C9A"/>
                </a:solidFill>
              </a:rPr>
              <a:t> </a:t>
            </a:r>
            <a:endParaRPr lang="fr-CA" dirty="0">
              <a:solidFill>
                <a:srgbClr val="689C9A"/>
              </a:solidFill>
            </a:endParaRPr>
          </a:p>
          <a:p>
            <a:pPr marL="114300" indent="0">
              <a:lnSpc>
                <a:spcPct val="110000"/>
              </a:lnSpc>
              <a:buNone/>
            </a:pPr>
            <a:r>
              <a:rPr lang="fr-FR" dirty="0" smtClean="0">
                <a:solidFill>
                  <a:srgbClr val="689C9A"/>
                </a:solidFill>
              </a:rPr>
              <a:t> </a:t>
            </a:r>
            <a:endParaRPr lang="fr-CA" dirty="0" smtClean="0">
              <a:solidFill>
                <a:srgbClr val="689C9A"/>
              </a:solidFill>
            </a:endParaRPr>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1580056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Réfutabilité, validité et </a:t>
            </a:r>
            <a:r>
              <a:rPr lang="fr-FR" dirty="0" err="1" smtClean="0"/>
              <a:t>vérisimilitude</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FR" u="sng" dirty="0" smtClean="0"/>
              <a:t>La </a:t>
            </a:r>
            <a:r>
              <a:rPr lang="fr-FR" u="sng" dirty="0" err="1" smtClean="0"/>
              <a:t>vérisimilitude</a:t>
            </a:r>
            <a:r>
              <a:rPr lang="fr-FR" u="sng" dirty="0" smtClean="0"/>
              <a:t> (exemple classique)</a:t>
            </a:r>
          </a:p>
          <a:p>
            <a:pPr marL="114300" indent="0">
              <a:buNone/>
            </a:pPr>
            <a:r>
              <a:rPr lang="fr-FR" b="1" dirty="0" smtClean="0"/>
              <a:t>La </a:t>
            </a:r>
            <a:r>
              <a:rPr lang="fr-FR" b="1" dirty="0"/>
              <a:t>théorie de la relativité d’Einstein</a:t>
            </a:r>
            <a:r>
              <a:rPr lang="fr-FR" dirty="0"/>
              <a:t>, qui soutient que les objets de grande masse courbent l’espace, prédisait que la lumière était déviée lorsqu’elle passait près du soleil. </a:t>
            </a:r>
            <a:endParaRPr lang="fr-FR" dirty="0" smtClean="0"/>
          </a:p>
          <a:p>
            <a:r>
              <a:rPr lang="fr-FR" sz="2000" b="1" dirty="0" smtClean="0">
                <a:solidFill>
                  <a:srgbClr val="689C9A"/>
                </a:solidFill>
              </a:rPr>
              <a:t>Cela </a:t>
            </a:r>
            <a:r>
              <a:rPr lang="fr-FR" sz="2000" b="1" dirty="0">
                <a:solidFill>
                  <a:srgbClr val="689C9A"/>
                </a:solidFill>
              </a:rPr>
              <a:t>amena des chercheurs à observer les étoiles lors d’une éclipse solaire </a:t>
            </a:r>
            <a:r>
              <a:rPr lang="fr-FR" sz="2000" dirty="0">
                <a:solidFill>
                  <a:srgbClr val="689C9A"/>
                </a:solidFill>
              </a:rPr>
              <a:t>car la théorie prédisait que la lumière des étoiles qui passerait près du soleil serait décalée vers le soleil. </a:t>
            </a:r>
            <a:endParaRPr lang="fr-FR" sz="2000" dirty="0" smtClean="0">
              <a:solidFill>
                <a:srgbClr val="689C9A"/>
              </a:solidFill>
            </a:endParaRPr>
          </a:p>
          <a:p>
            <a:r>
              <a:rPr lang="fr-FR" sz="2000" b="1" dirty="0" smtClean="0">
                <a:solidFill>
                  <a:srgbClr val="689C9A"/>
                </a:solidFill>
              </a:rPr>
              <a:t>Cette </a:t>
            </a:r>
            <a:r>
              <a:rPr lang="fr-FR" sz="2000" b="1" dirty="0">
                <a:solidFill>
                  <a:srgbClr val="689C9A"/>
                </a:solidFill>
              </a:rPr>
              <a:t>prédiction surprenante</a:t>
            </a:r>
            <a:r>
              <a:rPr lang="fr-FR" sz="2000" dirty="0">
                <a:solidFill>
                  <a:srgbClr val="689C9A"/>
                </a:solidFill>
              </a:rPr>
              <a:t> (selon les théories de l’époque du moins) </a:t>
            </a:r>
            <a:r>
              <a:rPr lang="fr-FR" sz="2000" b="1" dirty="0">
                <a:solidFill>
                  <a:srgbClr val="689C9A"/>
                </a:solidFill>
              </a:rPr>
              <a:t>fut corroborée</a:t>
            </a:r>
            <a:r>
              <a:rPr lang="fr-FR" sz="2000" dirty="0">
                <a:solidFill>
                  <a:srgbClr val="689C9A"/>
                </a:solidFill>
              </a:rPr>
              <a:t>, ce qui ajouta de la valeur à la théorie de la relativité d’Einstein et infirma la théorie dominante à l’époque (la mécanique </a:t>
            </a:r>
            <a:r>
              <a:rPr lang="fr-FR" sz="2000" dirty="0" err="1">
                <a:solidFill>
                  <a:srgbClr val="689C9A"/>
                </a:solidFill>
              </a:rPr>
              <a:t>newtonnienne</a:t>
            </a:r>
            <a:r>
              <a:rPr lang="fr-FR" sz="2000" dirty="0">
                <a:solidFill>
                  <a:srgbClr val="689C9A"/>
                </a:solidFill>
              </a:rPr>
              <a:t>).</a:t>
            </a:r>
            <a:r>
              <a:rPr lang="fr-CA" sz="2000" dirty="0">
                <a:solidFill>
                  <a:srgbClr val="689C9A"/>
                </a:solidFill>
              </a:rPr>
              <a:t> </a:t>
            </a:r>
            <a:r>
              <a:rPr lang="fr-FR" sz="2000" dirty="0" smtClean="0">
                <a:solidFill>
                  <a:srgbClr val="689C9A"/>
                </a:solidFill>
              </a:rPr>
              <a:t> </a:t>
            </a:r>
            <a:endParaRPr lang="fr-CA" dirty="0">
              <a:solidFill>
                <a:srgbClr val="689C9A"/>
              </a:solidFill>
            </a:endParaRPr>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46</a:t>
            </a:fld>
            <a:endParaRPr lang="en-US"/>
          </a:p>
        </p:txBody>
      </p:sp>
    </p:spTree>
    <p:extLst>
      <p:ext uri="{BB962C8B-B14F-4D97-AF65-F5344CB8AC3E}">
        <p14:creationId xmlns:p14="http://schemas.microsoft.com/office/powerpoint/2010/main" val="37005889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Réfutabilité, évolution et progrès scientifique</a:t>
            </a:r>
            <a:endParaRPr lang="fr-FR" dirty="0"/>
          </a:p>
        </p:txBody>
      </p:sp>
      <p:sp>
        <p:nvSpPr>
          <p:cNvPr id="3" name="Espace réservé du contenu 2"/>
          <p:cNvSpPr>
            <a:spLocks noGrp="1"/>
          </p:cNvSpPr>
          <p:nvPr>
            <p:ph idx="1"/>
          </p:nvPr>
        </p:nvSpPr>
        <p:spPr>
          <a:xfrm>
            <a:off x="457200" y="1600199"/>
            <a:ext cx="7959562" cy="5110801"/>
          </a:xfrm>
        </p:spPr>
        <p:txBody>
          <a:bodyPr>
            <a:noAutofit/>
          </a:bodyPr>
          <a:lstStyle/>
          <a:p>
            <a:pPr marL="114300" indent="0">
              <a:lnSpc>
                <a:spcPct val="110000"/>
              </a:lnSpc>
              <a:buNone/>
            </a:pPr>
            <a:r>
              <a:rPr lang="fr-FR" dirty="0"/>
              <a:t>Globalement, l’approche de Popper suggère </a:t>
            </a:r>
            <a:r>
              <a:rPr lang="fr-FR" dirty="0" smtClean="0"/>
              <a:t>que: </a:t>
            </a:r>
          </a:p>
          <a:p>
            <a:pPr>
              <a:lnSpc>
                <a:spcPct val="110000"/>
              </a:lnSpc>
            </a:pPr>
            <a:r>
              <a:rPr lang="fr-FR" sz="2000" dirty="0"/>
              <a:t>L</a:t>
            </a:r>
            <a:r>
              <a:rPr lang="fr-FR" sz="2000" dirty="0" smtClean="0"/>
              <a:t>a </a:t>
            </a:r>
            <a:r>
              <a:rPr lang="fr-FR" sz="2000" dirty="0"/>
              <a:t>science procède principalement par essais et erreurs (et non par induction</a:t>
            </a:r>
            <a:r>
              <a:rPr lang="fr-FR" sz="2000" dirty="0" smtClean="0"/>
              <a:t>);  </a:t>
            </a:r>
          </a:p>
          <a:p>
            <a:pPr>
              <a:lnSpc>
                <a:spcPct val="110000"/>
              </a:lnSpc>
            </a:pPr>
            <a:r>
              <a:rPr lang="fr-FR" sz="2000" dirty="0"/>
              <a:t>L</a:t>
            </a:r>
            <a:r>
              <a:rPr lang="fr-FR" sz="2000" dirty="0" smtClean="0"/>
              <a:t>e </a:t>
            </a:r>
            <a:r>
              <a:rPr lang="fr-FR" sz="2000" dirty="0"/>
              <a:t>cumul de tests visant à réfuter les différentes théories amène l’équivalent d’une « sélection naturelle » des </a:t>
            </a:r>
            <a:r>
              <a:rPr lang="fr-FR" sz="2000" dirty="0" smtClean="0"/>
              <a:t>hypothèses; </a:t>
            </a:r>
          </a:p>
          <a:p>
            <a:pPr>
              <a:lnSpc>
                <a:spcPct val="110000"/>
              </a:lnSpc>
            </a:pPr>
            <a:r>
              <a:rPr lang="fr-FR" sz="2000" dirty="0" smtClean="0"/>
              <a:t>Par cette « sélection naturelle », seules </a:t>
            </a:r>
            <a:r>
              <a:rPr lang="fr-FR" sz="2000" dirty="0"/>
              <a:t>les hypothèses les plus résistantes à la réfutation continuent à survivre. </a:t>
            </a:r>
            <a:endParaRPr lang="fr-FR" dirty="0" smtClean="0"/>
          </a:p>
          <a:p>
            <a:pPr marL="114300" indent="0">
              <a:lnSpc>
                <a:spcPct val="110000"/>
              </a:lnSpc>
              <a:buNone/>
            </a:pPr>
            <a:r>
              <a:rPr lang="fr-FR" dirty="0" smtClean="0">
                <a:solidFill>
                  <a:srgbClr val="689C9A"/>
                </a:solidFill>
              </a:rPr>
              <a:t> </a:t>
            </a:r>
            <a:endParaRPr lang="fr-CA" dirty="0" smtClean="0">
              <a:solidFill>
                <a:srgbClr val="689C9A"/>
              </a:solidFill>
            </a:endParaRPr>
          </a:p>
        </p:txBody>
      </p:sp>
      <p:pic>
        <p:nvPicPr>
          <p:cNvPr id="4" name="Image 3"/>
          <p:cNvPicPr>
            <a:picLocks noChangeAspect="1"/>
          </p:cNvPicPr>
          <p:nvPr/>
        </p:nvPicPr>
        <p:blipFill>
          <a:blip r:embed="rId2"/>
          <a:stretch>
            <a:fillRect/>
          </a:stretch>
        </p:blipFill>
        <p:spPr>
          <a:xfrm>
            <a:off x="7692815" y="0"/>
            <a:ext cx="768769" cy="768769"/>
          </a:xfrm>
          <a:prstGeom prst="rect">
            <a:avLst/>
          </a:prstGeom>
        </p:spPr>
      </p:pic>
      <p:sp>
        <p:nvSpPr>
          <p:cNvPr id="5" name="Espace réservé du numéro de diapositive 4"/>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val="3016391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scientifique</a:t>
            </a:r>
            <a:endParaRPr lang="fr-FR" dirty="0"/>
          </a:p>
        </p:txBody>
      </p:sp>
      <p:sp>
        <p:nvSpPr>
          <p:cNvPr id="3" name="Espace réservé du contenu 2"/>
          <p:cNvSpPr>
            <a:spLocks noGrp="1"/>
          </p:cNvSpPr>
          <p:nvPr>
            <p:ph idx="1"/>
          </p:nvPr>
        </p:nvSpPr>
        <p:spPr>
          <a:xfrm>
            <a:off x="457200" y="1600199"/>
            <a:ext cx="7620000" cy="5110801"/>
          </a:xfrm>
        </p:spPr>
        <p:txBody>
          <a:bodyPr>
            <a:noAutofit/>
          </a:bodyPr>
          <a:lstStyle/>
          <a:p>
            <a:pPr marL="114300" indent="0">
              <a:buNone/>
            </a:pPr>
            <a:r>
              <a:rPr lang="fr-FR" sz="2400" dirty="0"/>
              <a:t>La méthode scientifique est à la fois </a:t>
            </a:r>
            <a:r>
              <a:rPr lang="fr-FR" sz="2400" b="1" dirty="0"/>
              <a:t>empirique</a:t>
            </a:r>
            <a:r>
              <a:rPr lang="fr-FR" sz="2400" dirty="0"/>
              <a:t> (c.-à-d. basée sur l'observation des phénomènes) et </a:t>
            </a:r>
            <a:r>
              <a:rPr lang="fr-FR" sz="2400" b="1" dirty="0"/>
              <a:t>hypothético-déductive</a:t>
            </a:r>
            <a:r>
              <a:rPr lang="fr-FR" sz="2400" dirty="0"/>
              <a:t> (c.-à-d. qu'elle évalue des théories en déduisant des hypothèses spécifiques et en les vérifiant). </a:t>
            </a:r>
            <a:endParaRPr lang="fr-CA" sz="2400" dirty="0"/>
          </a:p>
          <a:p>
            <a:pPr marL="114300" indent="0">
              <a:buNone/>
            </a:pPr>
            <a:r>
              <a:rPr lang="fr-FR" sz="2400" dirty="0"/>
              <a:t> </a:t>
            </a:r>
            <a:endParaRPr lang="fr-CA" sz="2400" dirty="0"/>
          </a:p>
          <a:p>
            <a:r>
              <a:rPr lang="fr-FR" sz="2400" dirty="0" smtClean="0"/>
              <a:t>La </a:t>
            </a:r>
            <a:r>
              <a:rPr lang="fr-FR" sz="2400" b="1" dirty="0"/>
              <a:t>déduction</a:t>
            </a:r>
            <a:r>
              <a:rPr lang="fr-FR" sz="2400" dirty="0"/>
              <a:t> permet d'évaluer une théorie, inférée par induction, en générant à partir d'elle une hypothèse prédisant un événement particulier. La prédiction est alors vérifiée. </a:t>
            </a:r>
            <a:endParaRPr lang="fr-FR" sz="2400" dirty="0" smtClean="0"/>
          </a:p>
          <a:p>
            <a:r>
              <a:rPr lang="fr-FR" sz="2400" dirty="0" smtClean="0"/>
              <a:t>Si </a:t>
            </a:r>
            <a:r>
              <a:rPr lang="fr-FR" sz="2400" dirty="0"/>
              <a:t>la prédiction est inexacte, la théorie est infirmée. Par contre, si la prédiction est exacte, cela ne confirme pas la véracité de la théorie. </a:t>
            </a:r>
            <a:endParaRPr lang="fr-CA" sz="2400" dirty="0"/>
          </a:p>
          <a:p>
            <a:pPr marL="114300" indent="0">
              <a:lnSpc>
                <a:spcPct val="120000"/>
              </a:lnSpc>
              <a:buNone/>
            </a:pPr>
            <a:endParaRPr lang="en-US" sz="1800" dirty="0" smtClean="0">
              <a:cs typeface="Calibri"/>
            </a:endParaRPr>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3286536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scientifique</a:t>
            </a:r>
            <a:endParaRPr lang="fr-FR" dirty="0"/>
          </a:p>
        </p:txBody>
      </p:sp>
      <p:sp>
        <p:nvSpPr>
          <p:cNvPr id="3" name="Espace réservé du contenu 2"/>
          <p:cNvSpPr>
            <a:spLocks noGrp="1"/>
          </p:cNvSpPr>
          <p:nvPr>
            <p:ph idx="1"/>
          </p:nvPr>
        </p:nvSpPr>
        <p:spPr>
          <a:xfrm>
            <a:off x="457200" y="1600199"/>
            <a:ext cx="7620000" cy="5110801"/>
          </a:xfrm>
        </p:spPr>
        <p:txBody>
          <a:bodyPr>
            <a:noAutofit/>
          </a:bodyPr>
          <a:lstStyle/>
          <a:p>
            <a:pPr marL="114300" indent="0">
              <a:buNone/>
            </a:pPr>
            <a:r>
              <a:rPr lang="fr-FR" sz="2400" dirty="0"/>
              <a:t>La méthode scientifique est à la fois </a:t>
            </a:r>
            <a:r>
              <a:rPr lang="fr-FR" sz="2400" b="1" dirty="0"/>
              <a:t>empirique</a:t>
            </a:r>
            <a:r>
              <a:rPr lang="fr-FR" sz="2400" dirty="0"/>
              <a:t> (c.-à-d. basée sur l'observation des phénomènes) et </a:t>
            </a:r>
            <a:r>
              <a:rPr lang="fr-FR" sz="2400" b="1" dirty="0"/>
              <a:t>hypothético-déductive</a:t>
            </a:r>
            <a:r>
              <a:rPr lang="fr-FR" sz="2400" dirty="0"/>
              <a:t> (c.-à-d. qu'elle évalue des théories en déduisant des hypothèses spécifiques et en les vérifiant). </a:t>
            </a:r>
            <a:endParaRPr lang="fr-CA" sz="2400" dirty="0"/>
          </a:p>
          <a:p>
            <a:pPr marL="114300" indent="0">
              <a:buNone/>
            </a:pPr>
            <a:r>
              <a:rPr lang="fr-FR" sz="2400" dirty="0"/>
              <a:t> </a:t>
            </a:r>
            <a:endParaRPr lang="fr-CA" sz="2400" dirty="0"/>
          </a:p>
          <a:p>
            <a:r>
              <a:rPr lang="fr-FR" sz="2400" dirty="0"/>
              <a:t>Il est donc impossible de prouver scientifiquement une théorie! </a:t>
            </a:r>
            <a:r>
              <a:rPr lang="fr-FR" sz="2400" dirty="0" smtClean="0"/>
              <a:t> </a:t>
            </a:r>
            <a:endParaRPr lang="fr-CA" sz="2400" dirty="0"/>
          </a:p>
          <a:p>
            <a:pPr marL="114300" indent="0">
              <a:lnSpc>
                <a:spcPct val="120000"/>
              </a:lnSpc>
              <a:buNone/>
            </a:pPr>
            <a:endParaRPr lang="en-US" sz="1800" dirty="0" smtClean="0">
              <a:cs typeface="Calibri"/>
            </a:endParaRPr>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317367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méthode scientifique</a:t>
            </a:r>
            <a:endParaRPr lang="fr-FR" dirty="0"/>
          </a:p>
        </p:txBody>
      </p:sp>
      <p:sp>
        <p:nvSpPr>
          <p:cNvPr id="3" name="Espace réservé du contenu 2"/>
          <p:cNvSpPr>
            <a:spLocks noGrp="1"/>
          </p:cNvSpPr>
          <p:nvPr>
            <p:ph idx="1"/>
          </p:nvPr>
        </p:nvSpPr>
        <p:spPr>
          <a:xfrm>
            <a:off x="457200" y="1600199"/>
            <a:ext cx="7620000" cy="5110801"/>
          </a:xfrm>
        </p:spPr>
        <p:txBody>
          <a:bodyPr>
            <a:noAutofit/>
          </a:bodyPr>
          <a:lstStyle/>
          <a:p>
            <a:pPr marL="114300" indent="0">
              <a:buNone/>
            </a:pPr>
            <a:r>
              <a:rPr lang="fr-FR" sz="2800" dirty="0"/>
              <a:t>Contrairement autres méthodes, la méthode scientifique permet donc la remise en question des connaissances acceptées </a:t>
            </a:r>
            <a:r>
              <a:rPr lang="fr-FR" sz="2800" dirty="0" smtClean="0"/>
              <a:t>car:</a:t>
            </a:r>
          </a:p>
          <a:p>
            <a:pPr marL="114300" indent="0">
              <a:buNone/>
            </a:pPr>
            <a:endParaRPr lang="fr-FR" sz="2800" dirty="0" smtClean="0"/>
          </a:p>
          <a:p>
            <a:r>
              <a:rPr lang="fr-FR" sz="2800" dirty="0"/>
              <a:t>E</a:t>
            </a:r>
            <a:r>
              <a:rPr lang="fr-FR" sz="2800" dirty="0" smtClean="0"/>
              <a:t>lle </a:t>
            </a:r>
            <a:r>
              <a:rPr lang="fr-FR" sz="2800" dirty="0"/>
              <a:t>fonctionne par approximations </a:t>
            </a:r>
            <a:r>
              <a:rPr lang="fr-FR" sz="2800" dirty="0" smtClean="0"/>
              <a:t>successives;</a:t>
            </a:r>
          </a:p>
          <a:p>
            <a:endParaRPr lang="fr-FR" sz="2800" dirty="0" smtClean="0"/>
          </a:p>
          <a:p>
            <a:r>
              <a:rPr lang="fr-FR" sz="2800" dirty="0"/>
              <a:t>E</a:t>
            </a:r>
            <a:r>
              <a:rPr lang="fr-FR" sz="2800" dirty="0" smtClean="0"/>
              <a:t>t elle admet </a:t>
            </a:r>
            <a:r>
              <a:rPr lang="fr-FR" sz="2800" dirty="0"/>
              <a:t>que toute "vérité" établie n'est probablement que temporaire. </a:t>
            </a:r>
            <a:endParaRPr lang="fr-CA" sz="2800" dirty="0"/>
          </a:p>
          <a:p>
            <a:pPr marL="571500" indent="-457200">
              <a:buFont typeface="+mj-lt"/>
              <a:buAutoNum type="arabicPeriod"/>
            </a:pPr>
            <a:endParaRPr lang="fr-CA" sz="2400" dirty="0"/>
          </a:p>
          <a:p>
            <a:pPr marL="114300" indent="0">
              <a:lnSpc>
                <a:spcPct val="120000"/>
              </a:lnSpc>
              <a:buNone/>
            </a:pPr>
            <a:endParaRPr lang="en-US" sz="1800" dirty="0" smtClean="0">
              <a:cs typeface="Calibri"/>
            </a:endParaRPr>
          </a:p>
        </p:txBody>
      </p:sp>
      <p:sp>
        <p:nvSpPr>
          <p:cNvPr id="4" name="Espace réservé du numéro de diapositive 3"/>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5008220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contextes de recherche en sexologie</a:t>
            </a:r>
            <a:endParaRPr lang="fr-FR" dirty="0"/>
          </a:p>
        </p:txBody>
      </p:sp>
      <p:sp>
        <p:nvSpPr>
          <p:cNvPr id="4" name="Espace réservé du contenu 2"/>
          <p:cNvSpPr>
            <a:spLocks noGrp="1"/>
          </p:cNvSpPr>
          <p:nvPr>
            <p:ph idx="1"/>
          </p:nvPr>
        </p:nvSpPr>
        <p:spPr>
          <a:xfrm>
            <a:off x="457200" y="1600199"/>
            <a:ext cx="3793067" cy="5110801"/>
          </a:xfrm>
        </p:spPr>
        <p:txBody>
          <a:bodyPr>
            <a:noAutofit/>
          </a:bodyPr>
          <a:lstStyle/>
          <a:p>
            <a:pPr marL="114300" indent="0">
              <a:buNone/>
            </a:pPr>
            <a:r>
              <a:rPr lang="fr-FR" sz="2800" u="sng" dirty="0" smtClean="0"/>
              <a:t>Principaux contextes</a:t>
            </a:r>
          </a:p>
          <a:p>
            <a:pPr marL="114300" indent="0">
              <a:buNone/>
            </a:pPr>
            <a:r>
              <a:rPr lang="en-US" sz="2400" dirty="0" err="1" smtClean="0">
                <a:cs typeface="Calibri"/>
              </a:rPr>
              <a:t>Éducation</a:t>
            </a:r>
            <a:endParaRPr lang="en-US" sz="2400" dirty="0" smtClean="0">
              <a:cs typeface="Calibri"/>
            </a:endParaRPr>
          </a:p>
          <a:p>
            <a:r>
              <a:rPr lang="en-US" sz="2400" dirty="0" err="1" smtClean="0">
                <a:cs typeface="Calibri"/>
              </a:rPr>
              <a:t>Milieux</a:t>
            </a:r>
            <a:r>
              <a:rPr lang="en-US" sz="2400" dirty="0" smtClean="0">
                <a:cs typeface="Calibri"/>
              </a:rPr>
              <a:t> </a:t>
            </a:r>
            <a:r>
              <a:rPr lang="en-US" sz="2400" dirty="0" err="1" smtClean="0">
                <a:cs typeface="Calibri"/>
              </a:rPr>
              <a:t>scolaires</a:t>
            </a:r>
            <a:endParaRPr lang="en-US" sz="2400" dirty="0" smtClean="0">
              <a:cs typeface="Calibri"/>
            </a:endParaRPr>
          </a:p>
          <a:p>
            <a:r>
              <a:rPr lang="en-US" sz="2400" dirty="0" err="1" smtClean="0">
                <a:cs typeface="Calibri"/>
              </a:rPr>
              <a:t>Milieux</a:t>
            </a:r>
            <a:r>
              <a:rPr lang="en-US" sz="2400" dirty="0" smtClean="0">
                <a:cs typeface="Calibri"/>
              </a:rPr>
              <a:t> </a:t>
            </a:r>
            <a:r>
              <a:rPr lang="en-US" sz="2400" dirty="0" err="1" smtClean="0">
                <a:cs typeface="Calibri"/>
              </a:rPr>
              <a:t>communautaires</a:t>
            </a:r>
            <a:endParaRPr lang="en-US" sz="2400" dirty="0" smtClean="0">
              <a:cs typeface="Calibri"/>
            </a:endParaRPr>
          </a:p>
          <a:p>
            <a:pPr marL="114300" indent="0">
              <a:buNone/>
            </a:pPr>
            <a:r>
              <a:rPr lang="en-US" sz="2400" dirty="0" smtClean="0">
                <a:cs typeface="Calibri"/>
              </a:rPr>
              <a:t>Santé </a:t>
            </a:r>
            <a:r>
              <a:rPr lang="en-US" sz="2400" dirty="0" err="1" smtClean="0">
                <a:cs typeface="Calibri"/>
              </a:rPr>
              <a:t>publique</a:t>
            </a:r>
            <a:endParaRPr lang="en-US" sz="2400" dirty="0" smtClean="0">
              <a:cs typeface="Calibri"/>
            </a:endParaRPr>
          </a:p>
          <a:p>
            <a:pPr marL="114300" indent="0">
              <a:buNone/>
            </a:pPr>
            <a:r>
              <a:rPr lang="en-US" sz="2400" dirty="0" smtClean="0">
                <a:cs typeface="Calibri"/>
              </a:rPr>
              <a:t>Clinique </a:t>
            </a:r>
          </a:p>
          <a:p>
            <a:r>
              <a:rPr lang="en-US" sz="2400" dirty="0" err="1" smtClean="0">
                <a:cs typeface="Calibri"/>
              </a:rPr>
              <a:t>Évaluation</a:t>
            </a:r>
            <a:r>
              <a:rPr lang="en-US" sz="2400" dirty="0" smtClean="0">
                <a:cs typeface="Calibri"/>
              </a:rPr>
              <a:t> et </a:t>
            </a:r>
            <a:r>
              <a:rPr lang="en-US" sz="2400" dirty="0" err="1" smtClean="0">
                <a:cs typeface="Calibri"/>
              </a:rPr>
              <a:t>psychothérapie</a:t>
            </a:r>
            <a:endParaRPr lang="en-US" sz="2400" dirty="0" smtClean="0">
              <a:cs typeface="Calibri"/>
            </a:endParaRPr>
          </a:p>
          <a:p>
            <a:r>
              <a:rPr lang="en-US" sz="2400" dirty="0" err="1" smtClean="0">
                <a:cs typeface="Calibri"/>
              </a:rPr>
              <a:t>Biomédical</a:t>
            </a:r>
            <a:r>
              <a:rPr lang="en-US" sz="2400" dirty="0" smtClean="0">
                <a:cs typeface="Calibri"/>
              </a:rPr>
              <a:t> </a:t>
            </a:r>
          </a:p>
          <a:p>
            <a:pPr marL="114300" indent="0">
              <a:buNone/>
            </a:pPr>
            <a:r>
              <a:rPr lang="en-US" sz="2400" dirty="0" err="1" smtClean="0">
                <a:cs typeface="Calibri"/>
              </a:rPr>
              <a:t>Socioculturel</a:t>
            </a:r>
            <a:endParaRPr lang="en-US" sz="2400" dirty="0" smtClean="0">
              <a:cs typeface="Calibri"/>
            </a:endParaRPr>
          </a:p>
          <a:p>
            <a:r>
              <a:rPr lang="en-US" sz="2400" dirty="0" err="1" smtClean="0">
                <a:cs typeface="Calibri"/>
              </a:rPr>
              <a:t>Enjeux</a:t>
            </a:r>
            <a:r>
              <a:rPr lang="en-US" sz="2400" dirty="0" smtClean="0">
                <a:cs typeface="Calibri"/>
              </a:rPr>
              <a:t> </a:t>
            </a:r>
            <a:r>
              <a:rPr lang="en-US" sz="2400" dirty="0" err="1" smtClean="0">
                <a:cs typeface="Calibri"/>
              </a:rPr>
              <a:t>contemporains</a:t>
            </a:r>
            <a:endParaRPr lang="en-US" sz="2400" dirty="0" smtClean="0">
              <a:cs typeface="Calibri"/>
            </a:endParaRPr>
          </a:p>
        </p:txBody>
      </p:sp>
      <p:sp>
        <p:nvSpPr>
          <p:cNvPr id="5" name="Espace réservé du contenu 2"/>
          <p:cNvSpPr txBox="1">
            <a:spLocks/>
          </p:cNvSpPr>
          <p:nvPr/>
        </p:nvSpPr>
        <p:spPr>
          <a:xfrm>
            <a:off x="4284133" y="1600199"/>
            <a:ext cx="3793067" cy="5110801"/>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fr-FR" sz="2800" u="sng" dirty="0" smtClean="0"/>
              <a:t>Principaux objectifs</a:t>
            </a:r>
          </a:p>
          <a:p>
            <a:r>
              <a:rPr lang="en-US" sz="2400" dirty="0" err="1" smtClean="0">
                <a:cs typeface="Calibri"/>
              </a:rPr>
              <a:t>Évaluation</a:t>
            </a:r>
            <a:r>
              <a:rPr lang="en-US" sz="2400" dirty="0" smtClean="0">
                <a:cs typeface="Calibri"/>
              </a:rPr>
              <a:t> </a:t>
            </a:r>
            <a:r>
              <a:rPr lang="en-US" sz="2400" dirty="0" err="1" smtClean="0">
                <a:cs typeface="Calibri"/>
              </a:rPr>
              <a:t>d’intervention</a:t>
            </a:r>
            <a:endParaRPr lang="en-US" sz="2400" dirty="0" smtClean="0">
              <a:cs typeface="Calibri"/>
            </a:endParaRPr>
          </a:p>
          <a:p>
            <a:r>
              <a:rPr lang="en-US" sz="2400" dirty="0" smtClean="0">
                <a:cs typeface="Calibri"/>
              </a:rPr>
              <a:t>Description de </a:t>
            </a:r>
            <a:r>
              <a:rPr lang="en-US" sz="2400" dirty="0" err="1" smtClean="0">
                <a:cs typeface="Calibri"/>
              </a:rPr>
              <a:t>phénomène</a:t>
            </a:r>
            <a:endParaRPr lang="en-US" sz="2400" dirty="0" smtClean="0">
              <a:cs typeface="Calibri"/>
            </a:endParaRPr>
          </a:p>
          <a:p>
            <a:r>
              <a:rPr lang="en-US" sz="2400" dirty="0" smtClean="0">
                <a:cs typeface="Calibri"/>
              </a:rPr>
              <a:t>Explication de </a:t>
            </a:r>
            <a:r>
              <a:rPr lang="en-US" sz="2400" dirty="0" err="1" smtClean="0">
                <a:cs typeface="Calibri"/>
              </a:rPr>
              <a:t>processus</a:t>
            </a:r>
            <a:endParaRPr lang="en-US" sz="2400" dirty="0" smtClean="0">
              <a:cs typeface="Calibri"/>
            </a:endParaRPr>
          </a:p>
          <a:p>
            <a:r>
              <a:rPr lang="en-US" sz="2400" dirty="0" err="1" smtClean="0">
                <a:cs typeface="Calibri"/>
              </a:rPr>
              <a:t>Prédiction</a:t>
            </a:r>
            <a:r>
              <a:rPr lang="en-US" sz="2400" dirty="0" smtClean="0">
                <a:cs typeface="Calibri"/>
              </a:rPr>
              <a:t> (</a:t>
            </a:r>
            <a:r>
              <a:rPr lang="en-US" sz="2400" dirty="0" err="1" smtClean="0">
                <a:cs typeface="Calibri"/>
              </a:rPr>
              <a:t>déterminants</a:t>
            </a:r>
            <a:r>
              <a:rPr lang="en-US" sz="2400" dirty="0" smtClean="0">
                <a:cs typeface="Calibri"/>
              </a:rPr>
              <a:t>, </a:t>
            </a:r>
            <a:r>
              <a:rPr lang="en-US" sz="2400" dirty="0" err="1" smtClean="0">
                <a:cs typeface="Calibri"/>
              </a:rPr>
              <a:t>risques</a:t>
            </a:r>
            <a:r>
              <a:rPr lang="en-US" sz="2400" dirty="0" smtClean="0">
                <a:cs typeface="Calibri"/>
              </a:rPr>
              <a:t>, </a:t>
            </a:r>
            <a:r>
              <a:rPr lang="en-US" sz="2400" dirty="0" err="1" smtClean="0">
                <a:cs typeface="Calibri"/>
              </a:rPr>
              <a:t>vulnérabilité</a:t>
            </a:r>
            <a:r>
              <a:rPr lang="en-US" sz="2400" dirty="0" smtClean="0">
                <a:cs typeface="Calibri"/>
              </a:rPr>
              <a:t>)</a:t>
            </a:r>
          </a:p>
        </p:txBody>
      </p:sp>
      <p:sp>
        <p:nvSpPr>
          <p:cNvPr id="6" name="Espace réservé du numéro de diapositive 5"/>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342137702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5400" dirty="0" smtClean="0"/>
              <a:t>Les grandes oppositions en recherche</a:t>
            </a:r>
            <a:endParaRPr lang="fr-FR" sz="5400" dirty="0"/>
          </a:p>
        </p:txBody>
      </p:sp>
      <p:sp>
        <p:nvSpPr>
          <p:cNvPr id="4" name="Sous-titr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2295369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jd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Ajdacency.thmx</Template>
  <TotalTime>8074</TotalTime>
  <Words>3094</Words>
  <Application>Microsoft Macintosh PowerPoint</Application>
  <PresentationFormat>Présentation à l'écran (4:3)</PresentationFormat>
  <Paragraphs>327</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Ajdacency</vt:lpstr>
      <vt:lpstr>SEX8415 Fondements de la démarche scientifique  Éléments préparatoires provenant de cours du baccalauréat (SEX1010 et SEX1183)</vt:lpstr>
      <vt:lpstr>Plan  </vt:lpstr>
      <vt:lpstr>La démarche scientifique</vt:lpstr>
      <vt:lpstr>La méthode scientifique</vt:lpstr>
      <vt:lpstr>La méthode scientifique</vt:lpstr>
      <vt:lpstr>La méthode scientifique</vt:lpstr>
      <vt:lpstr>La méthode scientifique</vt:lpstr>
      <vt:lpstr>Les contextes de recherche en sexologie</vt:lpstr>
      <vt:lpstr>Les grandes oppositions en recherche</vt:lpstr>
      <vt:lpstr>Les grandes oppositions</vt:lpstr>
      <vt:lpstr>Les grandes oppositions</vt:lpstr>
      <vt:lpstr>Les grandes oppositions</vt:lpstr>
      <vt:lpstr>Les grandes oppositions</vt:lpstr>
      <vt:lpstr>Le langage de la science</vt:lpstr>
      <vt:lpstr>Le langage de la science</vt:lpstr>
      <vt:lpstr>Le langage de la science</vt:lpstr>
      <vt:lpstr>Le langage de la science</vt:lpstr>
      <vt:lpstr>Le langage de la science</vt:lpstr>
      <vt:lpstr>Le langage de la science</vt:lpstr>
      <vt:lpstr>Le langage de la science</vt:lpstr>
      <vt:lpstr>Le langage de la science</vt:lpstr>
      <vt:lpstr>Paradigmes et sexologie</vt:lpstr>
      <vt:lpstr>Les deux grandes traditions scientifiques</vt:lpstr>
      <vt:lpstr>Les deux grandes traditions</vt:lpstr>
      <vt:lpstr>La fracture épistémologique  et les deux grandes traditions</vt:lpstr>
      <vt:lpstr>Tradition épistémologique objective</vt:lpstr>
      <vt:lpstr>Tradition épistémologique objective</vt:lpstr>
      <vt:lpstr>Tradition épistémologique objective</vt:lpstr>
      <vt:lpstr>Tradition épistémologique subjective</vt:lpstr>
      <vt:lpstr>Tradition épistémologique subjective</vt:lpstr>
      <vt:lpstr>Les critères de scientificité</vt:lpstr>
      <vt:lpstr>Les qualités d’une bonne théorie</vt:lpstr>
      <vt:lpstr>Processus de construction des connaissances</vt:lpstr>
      <vt:lpstr>Processus de construction des connaissances</vt:lpstr>
      <vt:lpstr>Processus de construction des connaissances</vt:lpstr>
      <vt:lpstr>Mieux comprendre la réfutabilité</vt:lpstr>
      <vt:lpstr>Démarcation et validité</vt:lpstr>
      <vt:lpstr>Le principe de réfutabilité</vt:lpstr>
      <vt:lpstr>Le principe de réfutabilité</vt:lpstr>
      <vt:lpstr>Le principe de réfutabilité</vt:lpstr>
      <vt:lpstr>Réfutabilité et démarcation</vt:lpstr>
      <vt:lpstr>Réfutabilité et démarcation</vt:lpstr>
      <vt:lpstr>Réfutabilité et démarcation</vt:lpstr>
      <vt:lpstr>Réfutabilité, validité et vérisimilitude</vt:lpstr>
      <vt:lpstr>Réfutabilité, validité et vérisimilitude</vt:lpstr>
      <vt:lpstr>Réfutabilité, validité et vérisimilitude</vt:lpstr>
      <vt:lpstr>Réfutabilité, évolution et progrès scientifique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SEX8415 Cours 6</dc:title>
  <dc:creator>Dominic Beaulieu-Prévost</dc:creator>
  <cp:lastModifiedBy>Dominic Beaulieu-Prévost</cp:lastModifiedBy>
  <cp:revision>529</cp:revision>
  <dcterms:created xsi:type="dcterms:W3CDTF">2013-03-21T00:20:36Z</dcterms:created>
  <dcterms:modified xsi:type="dcterms:W3CDTF">2019-08-20T21:34:55Z</dcterms:modified>
</cp:coreProperties>
</file>