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0" r:id="rId1"/>
  </p:sldMasterIdLst>
  <p:notesMasterIdLst>
    <p:notesMasterId r:id="rId68"/>
  </p:notesMasterIdLst>
  <p:sldIdLst>
    <p:sldId id="256" r:id="rId2"/>
    <p:sldId id="509" r:id="rId3"/>
    <p:sldId id="524" r:id="rId4"/>
    <p:sldId id="454" r:id="rId5"/>
    <p:sldId id="428" r:id="rId6"/>
    <p:sldId id="512" r:id="rId7"/>
    <p:sldId id="513" r:id="rId8"/>
    <p:sldId id="514" r:id="rId9"/>
    <p:sldId id="515" r:id="rId10"/>
    <p:sldId id="511" r:id="rId11"/>
    <p:sldId id="432" r:id="rId12"/>
    <p:sldId id="455" r:id="rId13"/>
    <p:sldId id="460" r:id="rId14"/>
    <p:sldId id="461" r:id="rId15"/>
    <p:sldId id="462" r:id="rId16"/>
    <p:sldId id="464" r:id="rId17"/>
    <p:sldId id="517" r:id="rId18"/>
    <p:sldId id="519" r:id="rId19"/>
    <p:sldId id="522" r:id="rId20"/>
    <p:sldId id="520" r:id="rId21"/>
    <p:sldId id="521" r:id="rId22"/>
    <p:sldId id="523" r:id="rId23"/>
    <p:sldId id="468" r:id="rId24"/>
    <p:sldId id="470" r:id="rId25"/>
    <p:sldId id="471" r:id="rId26"/>
    <p:sldId id="472" r:id="rId27"/>
    <p:sldId id="474" r:id="rId28"/>
    <p:sldId id="456" r:id="rId29"/>
    <p:sldId id="469" r:id="rId30"/>
    <p:sldId id="475" r:id="rId31"/>
    <p:sldId id="476" r:id="rId32"/>
    <p:sldId id="477" r:id="rId33"/>
    <p:sldId id="478" r:id="rId34"/>
    <p:sldId id="479" r:id="rId35"/>
    <p:sldId id="480" r:id="rId36"/>
    <p:sldId id="481" r:id="rId37"/>
    <p:sldId id="483" r:id="rId38"/>
    <p:sldId id="482" r:id="rId39"/>
    <p:sldId id="484" r:id="rId40"/>
    <p:sldId id="485" r:id="rId41"/>
    <p:sldId id="486" r:id="rId42"/>
    <p:sldId id="457" r:id="rId43"/>
    <p:sldId id="487" r:id="rId44"/>
    <p:sldId id="488" r:id="rId45"/>
    <p:sldId id="490" r:id="rId46"/>
    <p:sldId id="489" r:id="rId47"/>
    <p:sldId id="491" r:id="rId48"/>
    <p:sldId id="492" r:id="rId49"/>
    <p:sldId id="493" r:id="rId50"/>
    <p:sldId id="510" r:id="rId51"/>
    <p:sldId id="494" r:id="rId52"/>
    <p:sldId id="495" r:id="rId53"/>
    <p:sldId id="496" r:id="rId54"/>
    <p:sldId id="497" r:id="rId55"/>
    <p:sldId id="498" r:id="rId56"/>
    <p:sldId id="499" r:id="rId57"/>
    <p:sldId id="500" r:id="rId58"/>
    <p:sldId id="501" r:id="rId59"/>
    <p:sldId id="458" r:id="rId60"/>
    <p:sldId id="502" r:id="rId61"/>
    <p:sldId id="503" r:id="rId62"/>
    <p:sldId id="504" r:id="rId63"/>
    <p:sldId id="505" r:id="rId64"/>
    <p:sldId id="506" r:id="rId65"/>
    <p:sldId id="459" r:id="rId66"/>
    <p:sldId id="507" r:id="rId6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392" autoAdjust="0"/>
    <p:restoredTop sz="94674"/>
  </p:normalViewPr>
  <p:slideViewPr>
    <p:cSldViewPr snapToGrid="0" snapToObjects="1">
      <p:cViewPr varScale="1">
        <p:scale>
          <a:sx n="124" d="100"/>
          <a:sy n="124" d="100"/>
        </p:scale>
        <p:origin x="496" y="16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6C322B7A-3D96-7347-8AC3-FC6BBA669CA5}" type="datetimeFigureOut">
              <a:rPr lang="fr-FR" smtClean="0"/>
              <a:pPr/>
              <a:t>13/09/2020</a:t>
            </a:fld>
            <a:endParaRPr lang="fr-FR"/>
          </a:p>
        </p:txBody>
      </p:sp>
      <p:sp>
        <p:nvSpPr>
          <p:cNvPr id="4" name="Espace réservé de l'image des diapositives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701675" y="4416425"/>
            <a:ext cx="5607050" cy="4183063"/>
          </a:xfrm>
          <a:prstGeom prst="rect">
            <a:avLst/>
          </a:prstGeom>
        </p:spPr>
        <p:txBody>
          <a:bodyPr vert="horz" lIns="91440" tIns="45720" rIns="91440" bIns="45720" rtlCol="0">
            <a:norm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6" name="Espace réservé du pied de page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2B826559-B9F6-314F-8552-28EE52046014}" type="slidenum">
              <a:rPr lang="fr-FR" smtClean="0"/>
              <a:pPr/>
              <a:t>‹N°›</a:t>
            </a:fld>
            <a:endParaRPr lang="fr-FR"/>
          </a:p>
        </p:txBody>
      </p:sp>
    </p:spTree>
    <p:extLst>
      <p:ext uri="{BB962C8B-B14F-4D97-AF65-F5344CB8AC3E}">
        <p14:creationId xmlns:p14="http://schemas.microsoft.com/office/powerpoint/2010/main" val="223334923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dirty="0">
                <a:solidFill>
                  <a:srgbClr val="2F2B20"/>
                </a:solidFill>
                <a:latin typeface="+mn-lt"/>
                <a:cs typeface="Calibri"/>
              </a:rPr>
              <a:t>Mieux comprendre les langages et référents associés?</a:t>
            </a:r>
            <a:r>
              <a:rPr lang="fr-FR" sz="1200" baseline="0" dirty="0">
                <a:solidFill>
                  <a:srgbClr val="2F2B20"/>
                </a:solidFill>
                <a:latin typeface="+mn-lt"/>
                <a:cs typeface="Calibri"/>
              </a:rPr>
              <a:t> </a:t>
            </a:r>
            <a:endParaRPr lang="fr-FR" dirty="0"/>
          </a:p>
        </p:txBody>
      </p:sp>
      <p:sp>
        <p:nvSpPr>
          <p:cNvPr id="4" name="Espace réservé du numéro de diapositive 3"/>
          <p:cNvSpPr>
            <a:spLocks noGrp="1"/>
          </p:cNvSpPr>
          <p:nvPr>
            <p:ph type="sldNum" sz="quarter" idx="10"/>
          </p:nvPr>
        </p:nvSpPr>
        <p:spPr/>
        <p:txBody>
          <a:bodyPr/>
          <a:lstStyle/>
          <a:p>
            <a:fld id="{2B826559-B9F6-314F-8552-28EE52046014}" type="slidenum">
              <a:rPr lang="fr-FR" smtClean="0"/>
              <a:pPr/>
              <a:t>4</a:t>
            </a:fld>
            <a:endParaRPr lang="fr-FR"/>
          </a:p>
        </p:txBody>
      </p:sp>
    </p:spTree>
    <p:extLst>
      <p:ext uri="{BB962C8B-B14F-4D97-AF65-F5344CB8AC3E}">
        <p14:creationId xmlns:p14="http://schemas.microsoft.com/office/powerpoint/2010/main" val="3526010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fr-CA"/>
              <a:t>Cliquez et modifiez le titre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a:t>Cliquez pour modifier le style des sous-titres du masque</a:t>
            </a:r>
            <a:endParaRPr lang="en-US" dirty="0"/>
          </a:p>
        </p:txBody>
      </p:sp>
      <p:sp>
        <p:nvSpPr>
          <p:cNvPr id="4" name="Date Placeholder 3"/>
          <p:cNvSpPr>
            <a:spLocks noGrp="1"/>
          </p:cNvSpPr>
          <p:nvPr>
            <p:ph type="dt" sz="half" idx="10"/>
          </p:nvPr>
        </p:nvSpPr>
        <p:spPr/>
        <p:txBody>
          <a:bodyPr/>
          <a:lstStyle/>
          <a:p>
            <a:fld id="{04AF466F-BDA4-4F18-9C7B-FF0A9A1B0E80}" type="datetime1">
              <a:rPr lang="en-US" smtClean="0"/>
              <a:pPr/>
              <a:t>9/13/20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Cliquez et modifiez le titre</a:t>
            </a:r>
            <a:endParaRPr lang="en-US"/>
          </a:p>
        </p:txBody>
      </p:sp>
      <p:sp>
        <p:nvSpPr>
          <p:cNvPr id="3" name="Vertical Text Placeholder 2"/>
          <p:cNvSpPr>
            <a:spLocks noGrp="1"/>
          </p:cNvSpPr>
          <p:nvPr>
            <p:ph type="body" orient="vert" idx="1"/>
          </p:nvPr>
        </p:nvSpPr>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
        <p:nvSpPr>
          <p:cNvPr id="4" name="Date Placeholder 3"/>
          <p:cNvSpPr>
            <a:spLocks noGrp="1"/>
          </p:cNvSpPr>
          <p:nvPr>
            <p:ph type="dt" sz="half" idx="10"/>
          </p:nvPr>
        </p:nvSpPr>
        <p:spPr/>
        <p:txBody>
          <a:bodyPr/>
          <a:lstStyle/>
          <a:p>
            <a:fld id="{58FB4290-6522-4139-852E-05BD9E7F0D2E}" type="datetime1">
              <a:rPr lang="en-US" smtClean="0"/>
              <a:pPr/>
              <a:t>9/13/20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fr-CA"/>
              <a:t>Cliquez et modifiez le titre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
        <p:nvSpPr>
          <p:cNvPr id="4" name="Date Placeholder 3"/>
          <p:cNvSpPr>
            <a:spLocks noGrp="1"/>
          </p:cNvSpPr>
          <p:nvPr>
            <p:ph type="dt" sz="half" idx="10"/>
          </p:nvPr>
        </p:nvSpPr>
        <p:spPr/>
        <p:txBody>
          <a:bodyPr/>
          <a:lstStyle/>
          <a:p>
            <a:fld id="{AAB955F9-81EA-47C5-8059-9E5C2B437C70}" type="datetime1">
              <a:rPr lang="en-US" smtClean="0"/>
              <a:pPr/>
              <a:t>9/13/20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Cliquez et modifiez le titre</a:t>
            </a:r>
            <a:endParaRPr lang="en-US"/>
          </a:p>
        </p:txBody>
      </p:sp>
      <p:sp>
        <p:nvSpPr>
          <p:cNvPr id="3" name="Content Placeholder 2"/>
          <p:cNvSpPr>
            <a:spLocks noGrp="1"/>
          </p:cNvSpPr>
          <p:nvPr>
            <p:ph idx="1"/>
          </p:nvPr>
        </p:nvSpPr>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
        <p:nvSpPr>
          <p:cNvPr id="4" name="Date Placeholder 3"/>
          <p:cNvSpPr>
            <a:spLocks noGrp="1"/>
          </p:cNvSpPr>
          <p:nvPr>
            <p:ph type="dt" sz="half" idx="10"/>
          </p:nvPr>
        </p:nvSpPr>
        <p:spPr/>
        <p:txBody>
          <a:bodyPr/>
          <a:lstStyle/>
          <a:p>
            <a:fld id="{1CEF607B-A47E-422C-9BEF-122CCDB7C526}" type="datetime1">
              <a:rPr lang="en-US" smtClean="0"/>
              <a:pPr/>
              <a:t>9/13/20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fr-CA"/>
              <a:t>Cliquez et modifiez le titre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A"/>
              <a:t>Cliquez pour modifier les styles du texte du masque</a:t>
            </a:r>
          </a:p>
        </p:txBody>
      </p:sp>
      <p:sp>
        <p:nvSpPr>
          <p:cNvPr id="4" name="Date Placeholder 3"/>
          <p:cNvSpPr>
            <a:spLocks noGrp="1"/>
          </p:cNvSpPr>
          <p:nvPr>
            <p:ph type="dt" sz="half" idx="10"/>
          </p:nvPr>
        </p:nvSpPr>
        <p:spPr/>
        <p:txBody>
          <a:bodyPr/>
          <a:lstStyle/>
          <a:p>
            <a:fld id="{63A9A7CB-BEE6-4F99-898E-913F06E8E125}" type="datetime1">
              <a:rPr lang="en-US" smtClean="0"/>
              <a:pPr/>
              <a:t>9/13/20</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2D2B3B-882E-40F3-A32F-6DD516915044}"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Cliquez et modifiez le titre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dirty="0"/>
          </a:p>
        </p:txBody>
      </p:sp>
      <p:sp>
        <p:nvSpPr>
          <p:cNvPr id="5" name="Date Placeholder 4"/>
          <p:cNvSpPr>
            <a:spLocks noGrp="1"/>
          </p:cNvSpPr>
          <p:nvPr>
            <p:ph type="dt" sz="half" idx="10"/>
          </p:nvPr>
        </p:nvSpPr>
        <p:spPr/>
        <p:txBody>
          <a:bodyPr/>
          <a:lstStyle/>
          <a:p>
            <a:fld id="{B6EE300C-6FC5-4FC3-AF1A-075E4F50620D}" type="datetime1">
              <a:rPr lang="en-US" smtClean="0"/>
              <a:pPr/>
              <a:t>9/13/20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D2B3B-882E-40F3-A32F-6DD516915044}"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CA"/>
              <a:t>Cliquez et modifiez le titre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
        <p:nvSpPr>
          <p:cNvPr id="7" name="Date Placeholder 6"/>
          <p:cNvSpPr>
            <a:spLocks noGrp="1"/>
          </p:cNvSpPr>
          <p:nvPr>
            <p:ph type="dt" sz="half" idx="10"/>
          </p:nvPr>
        </p:nvSpPr>
        <p:spPr/>
        <p:txBody>
          <a:bodyPr/>
          <a:lstStyle/>
          <a:p>
            <a:fld id="{F50D295D-4A77-4DEB-B04C-9F4282A8BC04}" type="datetime1">
              <a:rPr lang="en-US" smtClean="0"/>
              <a:pPr/>
              <a:t>9/13/20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2D2B3B-882E-40F3-A32F-6DD516915044}"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Cliquez et modifiez le titre</a:t>
            </a:r>
            <a:endParaRPr lang="en-US"/>
          </a:p>
        </p:txBody>
      </p:sp>
      <p:sp>
        <p:nvSpPr>
          <p:cNvPr id="3" name="Date Placeholder 2"/>
          <p:cNvSpPr>
            <a:spLocks noGrp="1"/>
          </p:cNvSpPr>
          <p:nvPr>
            <p:ph type="dt" sz="half" idx="10"/>
          </p:nvPr>
        </p:nvSpPr>
        <p:spPr/>
        <p:txBody>
          <a:bodyPr/>
          <a:lstStyle/>
          <a:p>
            <a:fld id="{02B28685-4D0C-42D5-8013-B5904CD1FCBC}" type="datetime1">
              <a:rPr lang="en-US" smtClean="0"/>
              <a:pPr/>
              <a:t>9/13/20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2D2B3B-882E-40F3-A32F-6DD516915044}"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F226C0-9885-4BA9-BBFA-A52CBFEBB775}" type="datetime1">
              <a:rPr lang="en-US" smtClean="0"/>
              <a:pPr/>
              <a:t>9/13/20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2D2B3B-882E-40F3-A32F-6DD516915044}"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fr-CA"/>
              <a:t>Cliquez et modifiez le titre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Cliquez pour modifier les styles du texte du masque</a:t>
            </a:r>
          </a:p>
        </p:txBody>
      </p:sp>
      <p:sp>
        <p:nvSpPr>
          <p:cNvPr id="5" name="Date Placeholder 4"/>
          <p:cNvSpPr>
            <a:spLocks noGrp="1"/>
          </p:cNvSpPr>
          <p:nvPr>
            <p:ph type="dt" sz="half" idx="10"/>
          </p:nvPr>
        </p:nvSpPr>
        <p:spPr/>
        <p:txBody>
          <a:bodyPr/>
          <a:lstStyle/>
          <a:p>
            <a:fld id="{EBEE1B38-C5EB-4D66-9137-0AFE9CDEDE8F}" type="datetime1">
              <a:rPr lang="en-US" smtClean="0"/>
              <a:pPr/>
              <a:t>9/13/20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D2B3B-882E-40F3-A32F-6DD516915044}" type="slidenum">
              <a:rPr lang="en-US" smtClean="0"/>
              <a:pPr/>
              <a:t>‹N°›</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fr-CA"/>
              <a:t>Cliquez et modifiez le titre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CA"/>
              <a:t>Faire glisser l'image vers l'espace réservé ou cliquer sur l'icône pour l'ajouter</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Cliquez pour modifier les styles du texte du masque</a:t>
            </a:r>
          </a:p>
        </p:txBody>
      </p:sp>
      <p:sp>
        <p:nvSpPr>
          <p:cNvPr id="8" name="Date Placeholder 7"/>
          <p:cNvSpPr>
            <a:spLocks noGrp="1"/>
          </p:cNvSpPr>
          <p:nvPr>
            <p:ph type="dt" sz="half" idx="10"/>
          </p:nvPr>
        </p:nvSpPr>
        <p:spPr/>
        <p:txBody>
          <a:bodyPr/>
          <a:lstStyle/>
          <a:p>
            <a:fld id="{327B613C-1AD7-49D3-885D-F654C5CDBAA6}" type="datetime1">
              <a:rPr lang="en-US" smtClean="0"/>
              <a:pPr/>
              <a:t>9/13/20</a:t>
            </a:fld>
            <a:endParaRPr lang="en-US" dirty="0"/>
          </a:p>
        </p:txBody>
      </p:sp>
      <p:sp>
        <p:nvSpPr>
          <p:cNvPr id="9" name="Slide Number Placeholder 8"/>
          <p:cNvSpPr>
            <a:spLocks noGrp="1"/>
          </p:cNvSpPr>
          <p:nvPr>
            <p:ph type="sldNum" sz="quarter" idx="11"/>
          </p:nvPr>
        </p:nvSpPr>
        <p:spPr/>
        <p:txBody>
          <a:bodyPr/>
          <a:lstStyle/>
          <a:p>
            <a:fld id="{6E2D2B3B-882E-40F3-A32F-6DD516915044}" type="slidenum">
              <a:rPr lang="en-US" smtClean="0"/>
              <a:pPr/>
              <a:t>‹N°›</a:t>
            </a:fld>
            <a:endParaRPr lang="en-US" dirty="0"/>
          </a:p>
        </p:txBody>
      </p:sp>
      <p:sp>
        <p:nvSpPr>
          <p:cNvPr id="10" name="Footer Placeholder 9"/>
          <p:cNvSpPr>
            <a:spLocks noGrp="1"/>
          </p:cNvSpPr>
          <p:nvPr>
            <p:ph type="ftr" sz="quarter" idx="12"/>
          </p:nvPr>
        </p:nvSpPr>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fr-CA"/>
              <a:t>Cliquez et modifiez le titre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6E2D2B3B-882E-40F3-A32F-6DD516915044}" type="slidenum">
              <a:rPr lang="en-US" smtClean="0"/>
              <a:pPr/>
              <a:t>‹N°›</a:t>
            </a:fld>
            <a:endParaRPr lang="en-US" dirty="0"/>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dirty="0"/>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327B613C-1AD7-49D3-885D-F654C5CDBAA6}" type="datetime1">
              <a:rPr lang="en-US" smtClean="0"/>
              <a:pPr/>
              <a:t>9/13/20</a:t>
            </a:fld>
            <a:endParaRPr lang="en-US" dirty="0"/>
          </a:p>
        </p:txBody>
      </p:sp>
    </p:spTree>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Lst>
  <p:hf sldNum="0" hdr="0" ft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observers.france24.com/fr/20110322-realisateur-russe-declare-tsunami-ete-envoye-dieu-punir-japonais-impies-orthodoxe-fukushima" TargetMode="External"/><Relationship Id="rId2" Type="http://schemas.openxmlformats.org/officeDocument/2006/relationships/hyperlink" Target="http://news.bbc.co.uk/1/hi/8631775.stm" TargetMode="Externa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hyperlink" Target="http://www.leparisien.fr/societe/italie-un-pretre-pretend-que-les-seismes-sont-une-punition-divine-colere-du-vatican-05-11-2016-6292779.php"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755526"/>
            <a:ext cx="7543800" cy="3743450"/>
          </a:xfrm>
        </p:spPr>
        <p:txBody>
          <a:bodyPr/>
          <a:lstStyle/>
          <a:p>
            <a:r>
              <a:rPr lang="fr-FR" sz="4800" dirty="0"/>
              <a:t>SEX1183</a:t>
            </a:r>
            <a:br>
              <a:rPr lang="fr-FR" sz="4800" dirty="0"/>
            </a:br>
            <a:r>
              <a:rPr lang="fr-FR" sz="4800" dirty="0"/>
              <a:t>Épistémologie et histoire des idées sur les sexualités</a:t>
            </a:r>
            <a:br>
              <a:rPr lang="fr-FR" sz="4800" dirty="0"/>
            </a:br>
            <a:br>
              <a:rPr lang="fr-FR" sz="4800" dirty="0"/>
            </a:br>
            <a:r>
              <a:rPr lang="fr-FR" sz="4800" dirty="0"/>
              <a:t>Cours 2</a:t>
            </a:r>
          </a:p>
        </p:txBody>
      </p:sp>
      <p:sp>
        <p:nvSpPr>
          <p:cNvPr id="3" name="Sous-titre 2"/>
          <p:cNvSpPr>
            <a:spLocks noGrp="1"/>
          </p:cNvSpPr>
          <p:nvPr>
            <p:ph type="subTitle" idx="1"/>
          </p:nvPr>
        </p:nvSpPr>
        <p:spPr/>
        <p:txBody>
          <a:bodyPr>
            <a:normAutofit lnSpcReduction="10000"/>
          </a:bodyPr>
          <a:lstStyle/>
          <a:p>
            <a:r>
              <a:rPr lang="fr-FR" dirty="0">
                <a:solidFill>
                  <a:schemeClr val="bg1">
                    <a:lumMod val="50000"/>
                  </a:schemeClr>
                </a:solidFill>
              </a:rPr>
              <a:t>Dominic Beaulieu-Prévost</a:t>
            </a:r>
          </a:p>
          <a:p>
            <a:endParaRPr lang="fr-FR" dirty="0"/>
          </a:p>
          <a:p>
            <a:r>
              <a:rPr lang="fr-FR" dirty="0">
                <a:solidFill>
                  <a:schemeClr val="bg1">
                    <a:lumMod val="50000"/>
                  </a:schemeClr>
                </a:solidFill>
              </a:rPr>
              <a:t>Septembre </a:t>
            </a:r>
            <a:r>
              <a:rPr lang="fr-FR" dirty="0"/>
              <a:t>2020, UQÀM</a:t>
            </a:r>
          </a:p>
        </p:txBody>
      </p:sp>
    </p:spTree>
    <p:extLst>
      <p:ext uri="{BB962C8B-B14F-4D97-AF65-F5344CB8AC3E}">
        <p14:creationId xmlns:p14="http://schemas.microsoft.com/office/powerpoint/2010/main" val="14910511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t>Les deux grandes traditions scientifiques</a:t>
            </a:r>
          </a:p>
        </p:txBody>
      </p:sp>
      <p:sp>
        <p:nvSpPr>
          <p:cNvPr id="3" name="Sous-titre 2"/>
          <p:cNvSpPr>
            <a:spLocks noGrp="1"/>
          </p:cNvSpPr>
          <p:nvPr>
            <p:ph type="subTitle" idx="1"/>
          </p:nvPr>
        </p:nvSpPr>
        <p:spPr/>
        <p:txBody>
          <a:bodyPr/>
          <a:lstStyle/>
          <a:p>
            <a:r>
              <a:rPr lang="fr-FR" dirty="0"/>
              <a:t>Ou la cassure épistémologique entre sciences naturelles et sciences humaines et sociales </a:t>
            </a:r>
          </a:p>
        </p:txBody>
      </p:sp>
      <p:pic>
        <p:nvPicPr>
          <p:cNvPr id="5" name="Image 4"/>
          <p:cNvPicPr>
            <a:picLocks noChangeAspect="1"/>
          </p:cNvPicPr>
          <p:nvPr/>
        </p:nvPicPr>
        <p:blipFill>
          <a:blip r:embed="rId2"/>
          <a:stretch>
            <a:fillRect/>
          </a:stretch>
        </p:blipFill>
        <p:spPr>
          <a:xfrm>
            <a:off x="5549692" y="3476417"/>
            <a:ext cx="1022558" cy="1022558"/>
          </a:xfrm>
          <a:prstGeom prst="rect">
            <a:avLst/>
          </a:prstGeom>
        </p:spPr>
      </p:pic>
    </p:spTree>
    <p:extLst>
      <p:ext uri="{BB962C8B-B14F-4D97-AF65-F5344CB8AC3E}">
        <p14:creationId xmlns:p14="http://schemas.microsoft.com/office/powerpoint/2010/main" val="28342042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deux grandes traditions</a:t>
            </a:r>
          </a:p>
        </p:txBody>
      </p:sp>
      <p:sp>
        <p:nvSpPr>
          <p:cNvPr id="3" name="Espace réservé du contenu 2"/>
          <p:cNvSpPr>
            <a:spLocks noGrp="1"/>
          </p:cNvSpPr>
          <p:nvPr>
            <p:ph idx="1"/>
          </p:nvPr>
        </p:nvSpPr>
        <p:spPr>
          <a:xfrm>
            <a:off x="457200" y="1600199"/>
            <a:ext cx="7620000" cy="5110801"/>
          </a:xfrm>
        </p:spPr>
        <p:txBody>
          <a:bodyPr>
            <a:noAutofit/>
          </a:bodyPr>
          <a:lstStyle/>
          <a:p>
            <a:pPr marL="114300" indent="0">
              <a:lnSpc>
                <a:spcPct val="120000"/>
              </a:lnSpc>
              <a:buNone/>
            </a:pPr>
            <a:r>
              <a:rPr lang="fr-FR" sz="2400" u="sng" dirty="0">
                <a:solidFill>
                  <a:srgbClr val="2F2B20"/>
                </a:solidFill>
                <a:latin typeface="Calibri"/>
                <a:cs typeface="Calibri"/>
              </a:rPr>
              <a:t>L’essentiel</a:t>
            </a:r>
          </a:p>
          <a:p>
            <a:pPr>
              <a:lnSpc>
                <a:spcPct val="120000"/>
              </a:lnSpc>
            </a:pPr>
            <a:r>
              <a:rPr lang="fr-FR" sz="2400" b="1" dirty="0"/>
              <a:t>Les sciences humaines et sociales et les sciences naturelles représentent deux grandes traditions</a:t>
            </a:r>
            <a:r>
              <a:rPr lang="fr-FR" sz="2400" dirty="0"/>
              <a:t> </a:t>
            </a:r>
            <a:r>
              <a:rPr lang="fr-FR" sz="2400" dirty="0">
                <a:solidFill>
                  <a:srgbClr val="689C9A"/>
                </a:solidFill>
              </a:rPr>
              <a:t>(ou cultures) scientifiques et épistémologiques relativement distinctes depuis les débuts de la science moderne. </a:t>
            </a:r>
          </a:p>
          <a:p>
            <a:pPr>
              <a:lnSpc>
                <a:spcPct val="120000"/>
              </a:lnSpc>
            </a:pPr>
            <a:r>
              <a:rPr lang="fr-FR" sz="2400" b="1" dirty="0"/>
              <a:t>Comme la sexologie se nourrie </a:t>
            </a:r>
            <a:r>
              <a:rPr lang="fr-FR" sz="2400" dirty="0"/>
              <a:t>à la fois des sciences naturelles (ex: biologie) et des sciences humaines, elle est influencée par ces deux traditions.</a:t>
            </a:r>
            <a:r>
              <a:rPr lang="fr-CA" sz="2400" dirty="0"/>
              <a:t> </a:t>
            </a:r>
            <a:endParaRPr lang="fr-FR" sz="2400" dirty="0">
              <a:solidFill>
                <a:srgbClr val="2F2B20"/>
              </a:solidFill>
              <a:latin typeface="Calibri"/>
              <a:cs typeface="Calibri"/>
            </a:endParaRPr>
          </a:p>
          <a:p>
            <a:pPr marL="114300" indent="0">
              <a:lnSpc>
                <a:spcPct val="120000"/>
              </a:lnSpc>
              <a:buNone/>
            </a:pPr>
            <a:endParaRPr lang="fr-FR" sz="2400" dirty="0">
              <a:solidFill>
                <a:srgbClr val="2F2B20"/>
              </a:solidFill>
              <a:latin typeface="Calibri"/>
              <a:cs typeface="Calibri"/>
            </a:endParaRPr>
          </a:p>
          <a:p>
            <a:pPr marL="114300" indent="0">
              <a:lnSpc>
                <a:spcPct val="120000"/>
              </a:lnSpc>
              <a:buNone/>
            </a:pPr>
            <a:endParaRPr lang="fr-FR" sz="2400" u="sng" dirty="0">
              <a:solidFill>
                <a:srgbClr val="2F2B20"/>
              </a:solidFill>
              <a:latin typeface="Calibri"/>
              <a:cs typeface="Calibri"/>
            </a:endParaRPr>
          </a:p>
          <a:p>
            <a:pPr marL="114300" indent="0">
              <a:lnSpc>
                <a:spcPct val="120000"/>
              </a:lnSpc>
              <a:buNone/>
            </a:pPr>
            <a:endParaRPr lang="fr-FR" sz="2400" dirty="0">
              <a:solidFill>
                <a:srgbClr val="2F2B20"/>
              </a:solidFill>
              <a:latin typeface="Calibri"/>
              <a:cs typeface="Calibri"/>
            </a:endParaRPr>
          </a:p>
          <a:p>
            <a:pPr marL="114300" indent="0">
              <a:lnSpc>
                <a:spcPct val="120000"/>
              </a:lnSpc>
              <a:buNone/>
            </a:pPr>
            <a:endParaRPr lang="fr-FR" sz="2400" dirty="0">
              <a:solidFill>
                <a:srgbClr val="2F2B20"/>
              </a:solidFill>
              <a:latin typeface="Calibri"/>
              <a:cs typeface="Calibri"/>
            </a:endParaRPr>
          </a:p>
          <a:p>
            <a:pPr>
              <a:lnSpc>
                <a:spcPct val="120000"/>
              </a:lnSpc>
            </a:pPr>
            <a:endParaRPr lang="en-US" sz="1800" dirty="0">
              <a:solidFill>
                <a:srgbClr val="2F2B20"/>
              </a:solidFill>
              <a:cs typeface="Calibri"/>
            </a:endParaRPr>
          </a:p>
        </p:txBody>
      </p:sp>
      <p:pic>
        <p:nvPicPr>
          <p:cNvPr id="6" name="Image 5"/>
          <p:cNvPicPr>
            <a:picLocks noChangeAspect="1"/>
          </p:cNvPicPr>
          <p:nvPr/>
        </p:nvPicPr>
        <p:blipFill>
          <a:blip r:embed="rId2"/>
          <a:stretch>
            <a:fillRect/>
          </a:stretch>
        </p:blipFill>
        <p:spPr>
          <a:xfrm>
            <a:off x="7692817" y="1"/>
            <a:ext cx="768768" cy="768768"/>
          </a:xfrm>
          <a:prstGeom prst="rect">
            <a:avLst/>
          </a:prstGeom>
        </p:spPr>
      </p:pic>
    </p:spTree>
    <p:extLst>
      <p:ext uri="{BB962C8B-B14F-4D97-AF65-F5344CB8AC3E}">
        <p14:creationId xmlns:p14="http://schemas.microsoft.com/office/powerpoint/2010/main" val="15152124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Descartes (1596-1650)</a:t>
            </a:r>
          </a:p>
        </p:txBody>
      </p:sp>
      <p:sp>
        <p:nvSpPr>
          <p:cNvPr id="3" name="Espace réservé du contenu 2"/>
          <p:cNvSpPr>
            <a:spLocks noGrp="1"/>
          </p:cNvSpPr>
          <p:nvPr>
            <p:ph idx="1"/>
          </p:nvPr>
        </p:nvSpPr>
        <p:spPr>
          <a:xfrm>
            <a:off x="457200" y="1600199"/>
            <a:ext cx="5516164" cy="5110801"/>
          </a:xfrm>
        </p:spPr>
        <p:txBody>
          <a:bodyPr>
            <a:noAutofit/>
          </a:bodyPr>
          <a:lstStyle/>
          <a:p>
            <a:pPr marL="114300" indent="0">
              <a:lnSpc>
                <a:spcPct val="120000"/>
              </a:lnSpc>
              <a:buNone/>
            </a:pPr>
            <a:r>
              <a:rPr lang="fr-FR" sz="2400" u="sng" dirty="0">
                <a:solidFill>
                  <a:srgbClr val="2F2B20"/>
                </a:solidFill>
                <a:latin typeface="Calibri"/>
                <a:cs typeface="Calibri"/>
              </a:rPr>
              <a:t>Mise en contexte</a:t>
            </a:r>
          </a:p>
          <a:p>
            <a:pPr>
              <a:lnSpc>
                <a:spcPct val="120000"/>
              </a:lnSpc>
            </a:pPr>
            <a:r>
              <a:rPr lang="fr-FR" sz="2400" dirty="0"/>
              <a:t>René Descartes est un des grands philosophes de la renaissance. Il est croyant chrétien (Il croit en Dieu). </a:t>
            </a:r>
          </a:p>
          <a:p>
            <a:pPr>
              <a:lnSpc>
                <a:spcPct val="120000"/>
              </a:lnSpc>
            </a:pPr>
            <a:r>
              <a:rPr lang="fr-FR" sz="2400" dirty="0"/>
              <a:t>Ses écrits illustrent bien la coupure entre les deux traditions </a:t>
            </a:r>
            <a:br>
              <a:rPr lang="fr-FR" sz="2400" dirty="0"/>
            </a:br>
            <a:r>
              <a:rPr lang="fr-FR" sz="2400" dirty="0"/>
              <a:t>dès les débuts </a:t>
            </a:r>
            <a:br>
              <a:rPr lang="fr-FR" sz="2400" dirty="0"/>
            </a:br>
            <a:r>
              <a:rPr lang="fr-FR" sz="2400" dirty="0"/>
              <a:t>de la science moderne.</a:t>
            </a:r>
            <a:r>
              <a:rPr lang="fr-CA" sz="2400" dirty="0"/>
              <a:t>  </a:t>
            </a:r>
            <a:endParaRPr lang="fr-FR" sz="2400" dirty="0">
              <a:solidFill>
                <a:srgbClr val="2F2B20"/>
              </a:solidFill>
              <a:latin typeface="Calibri"/>
              <a:cs typeface="Calibri"/>
            </a:endParaRPr>
          </a:p>
          <a:p>
            <a:pPr marL="114300" indent="0">
              <a:lnSpc>
                <a:spcPct val="120000"/>
              </a:lnSpc>
              <a:buNone/>
            </a:pPr>
            <a:endParaRPr lang="fr-FR" sz="2400" dirty="0">
              <a:solidFill>
                <a:srgbClr val="2F2B20"/>
              </a:solidFill>
              <a:latin typeface="Calibri"/>
              <a:cs typeface="Calibri"/>
            </a:endParaRPr>
          </a:p>
          <a:p>
            <a:pPr marL="114300" indent="0">
              <a:lnSpc>
                <a:spcPct val="120000"/>
              </a:lnSpc>
              <a:buNone/>
            </a:pPr>
            <a:endParaRPr lang="fr-FR" sz="2400" u="sng" dirty="0">
              <a:solidFill>
                <a:srgbClr val="2F2B20"/>
              </a:solidFill>
              <a:latin typeface="Calibri"/>
              <a:cs typeface="Calibri"/>
            </a:endParaRPr>
          </a:p>
          <a:p>
            <a:pPr marL="114300" indent="0">
              <a:lnSpc>
                <a:spcPct val="120000"/>
              </a:lnSpc>
              <a:buNone/>
            </a:pPr>
            <a:endParaRPr lang="fr-FR" sz="2400" dirty="0">
              <a:solidFill>
                <a:srgbClr val="2F2B20"/>
              </a:solidFill>
              <a:latin typeface="Calibri"/>
              <a:cs typeface="Calibri"/>
            </a:endParaRPr>
          </a:p>
          <a:p>
            <a:pPr marL="114300" indent="0">
              <a:lnSpc>
                <a:spcPct val="120000"/>
              </a:lnSpc>
              <a:buNone/>
            </a:pPr>
            <a:endParaRPr lang="fr-FR" sz="2400" dirty="0">
              <a:solidFill>
                <a:srgbClr val="2F2B20"/>
              </a:solidFill>
              <a:latin typeface="Calibri"/>
              <a:cs typeface="Calibri"/>
            </a:endParaRPr>
          </a:p>
          <a:p>
            <a:pPr>
              <a:lnSpc>
                <a:spcPct val="120000"/>
              </a:lnSpc>
            </a:pPr>
            <a:endParaRPr lang="en-US" sz="1800" dirty="0">
              <a:solidFill>
                <a:srgbClr val="2F2B20"/>
              </a:solidFill>
              <a:cs typeface="Calibri"/>
            </a:endParaRPr>
          </a:p>
        </p:txBody>
      </p:sp>
      <p:pic>
        <p:nvPicPr>
          <p:cNvPr id="5" name="Image 4"/>
          <p:cNvPicPr>
            <a:picLocks noChangeAspect="1"/>
          </p:cNvPicPr>
          <p:nvPr/>
        </p:nvPicPr>
        <p:blipFill>
          <a:blip r:embed="rId2"/>
          <a:stretch>
            <a:fillRect/>
          </a:stretch>
        </p:blipFill>
        <p:spPr>
          <a:xfrm>
            <a:off x="5973364" y="1417638"/>
            <a:ext cx="3170635" cy="5440362"/>
          </a:xfrm>
          <a:prstGeom prst="rect">
            <a:avLst/>
          </a:prstGeom>
        </p:spPr>
      </p:pic>
      <p:pic>
        <p:nvPicPr>
          <p:cNvPr id="6" name="Image 5"/>
          <p:cNvPicPr>
            <a:picLocks noChangeAspect="1"/>
          </p:cNvPicPr>
          <p:nvPr/>
        </p:nvPicPr>
        <p:blipFill>
          <a:blip r:embed="rId3"/>
          <a:stretch>
            <a:fillRect/>
          </a:stretch>
        </p:blipFill>
        <p:spPr>
          <a:xfrm>
            <a:off x="4208492" y="4455471"/>
            <a:ext cx="1764872" cy="2402529"/>
          </a:xfrm>
          <a:prstGeom prst="rect">
            <a:avLst/>
          </a:prstGeom>
        </p:spPr>
      </p:pic>
      <p:pic>
        <p:nvPicPr>
          <p:cNvPr id="7" name="Image 6"/>
          <p:cNvPicPr>
            <a:picLocks noChangeAspect="1"/>
          </p:cNvPicPr>
          <p:nvPr/>
        </p:nvPicPr>
        <p:blipFill>
          <a:blip r:embed="rId4"/>
          <a:stretch>
            <a:fillRect/>
          </a:stretch>
        </p:blipFill>
        <p:spPr>
          <a:xfrm>
            <a:off x="7692817" y="1"/>
            <a:ext cx="768768" cy="768768"/>
          </a:xfrm>
          <a:prstGeom prst="rect">
            <a:avLst/>
          </a:prstGeom>
        </p:spPr>
      </p:pic>
    </p:spTree>
    <p:extLst>
      <p:ext uri="{BB962C8B-B14F-4D97-AF65-F5344CB8AC3E}">
        <p14:creationId xmlns:p14="http://schemas.microsoft.com/office/powerpoint/2010/main" val="2937745322"/>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Descartes (1596-1650)</a:t>
            </a:r>
          </a:p>
        </p:txBody>
      </p:sp>
      <p:sp>
        <p:nvSpPr>
          <p:cNvPr id="3" name="Espace réservé du contenu 2"/>
          <p:cNvSpPr>
            <a:spLocks noGrp="1"/>
          </p:cNvSpPr>
          <p:nvPr>
            <p:ph idx="1"/>
          </p:nvPr>
        </p:nvSpPr>
        <p:spPr>
          <a:xfrm>
            <a:off x="457200" y="1600199"/>
            <a:ext cx="7959562" cy="5110801"/>
          </a:xfrm>
        </p:spPr>
        <p:txBody>
          <a:bodyPr>
            <a:noAutofit/>
          </a:bodyPr>
          <a:lstStyle/>
          <a:p>
            <a:pPr marL="114300" indent="0">
              <a:lnSpc>
                <a:spcPct val="110000"/>
              </a:lnSpc>
              <a:buNone/>
            </a:pPr>
            <a:r>
              <a:rPr lang="fr-FR" sz="2400" u="sng" dirty="0">
                <a:solidFill>
                  <a:srgbClr val="2F2B20"/>
                </a:solidFill>
                <a:latin typeface="Calibri"/>
                <a:cs typeface="Calibri"/>
              </a:rPr>
              <a:t>Le </a:t>
            </a:r>
            <a:r>
              <a:rPr lang="fr-FR" sz="2400" i="1" u="sng" dirty="0">
                <a:solidFill>
                  <a:srgbClr val="2F2B20"/>
                </a:solidFill>
                <a:latin typeface="Calibri"/>
                <a:cs typeface="Calibri"/>
              </a:rPr>
              <a:t>cogito</a:t>
            </a:r>
            <a:r>
              <a:rPr lang="fr-FR" sz="2400" u="sng" dirty="0">
                <a:solidFill>
                  <a:srgbClr val="2F2B20"/>
                </a:solidFill>
                <a:latin typeface="Calibri"/>
                <a:cs typeface="Calibri"/>
              </a:rPr>
              <a:t> à la source de la fracture épistémologique</a:t>
            </a:r>
          </a:p>
          <a:p>
            <a:pPr marL="114300" indent="0">
              <a:lnSpc>
                <a:spcPct val="110000"/>
              </a:lnSpc>
              <a:buNone/>
            </a:pPr>
            <a:r>
              <a:rPr lang="fr-FR" dirty="0"/>
              <a:t>Descartes base sa réflexion sur ce qui lui parait être la seule vérité qu’il peut directement confirmer: </a:t>
            </a:r>
          </a:p>
          <a:p>
            <a:pPr marL="114300" indent="0" algn="ctr">
              <a:lnSpc>
                <a:spcPct val="110000"/>
              </a:lnSpc>
              <a:buNone/>
            </a:pPr>
            <a:r>
              <a:rPr lang="fr-FR" sz="2400" b="1" i="1" dirty="0">
                <a:solidFill>
                  <a:srgbClr val="800000"/>
                </a:solidFill>
              </a:rPr>
              <a:t>Je pense, donc je suis. </a:t>
            </a:r>
          </a:p>
          <a:p>
            <a:pPr marL="114300" indent="0">
              <a:lnSpc>
                <a:spcPct val="110000"/>
              </a:lnSpc>
              <a:buNone/>
            </a:pPr>
            <a:r>
              <a:rPr lang="fr-FR" dirty="0"/>
              <a:t>Dit autrement</a:t>
            </a:r>
            <a:r>
              <a:rPr lang="mr-IN" dirty="0"/>
              <a:t>…</a:t>
            </a:r>
            <a:r>
              <a:rPr lang="fr-CA" dirty="0"/>
              <a:t>  </a:t>
            </a:r>
            <a:endParaRPr lang="fr-FR" dirty="0"/>
          </a:p>
          <a:p>
            <a:pPr marL="571500" indent="-457200">
              <a:lnSpc>
                <a:spcPct val="110000"/>
              </a:lnSpc>
              <a:buFont typeface="+mj-lt"/>
              <a:buAutoNum type="alphaLcParenR"/>
            </a:pPr>
            <a:r>
              <a:rPr lang="fr-FR" sz="2000" dirty="0">
                <a:solidFill>
                  <a:schemeClr val="accent2">
                    <a:lumMod val="75000"/>
                  </a:schemeClr>
                </a:solidFill>
              </a:rPr>
              <a:t>le fait que je réalise que je réfléchi, que je m’observe penser (Je pense),</a:t>
            </a:r>
          </a:p>
          <a:p>
            <a:pPr marL="571500" indent="-457200">
              <a:lnSpc>
                <a:spcPct val="110000"/>
              </a:lnSpc>
              <a:buFont typeface="+mj-lt"/>
              <a:buAutoNum type="alphaLcParenR"/>
            </a:pPr>
            <a:r>
              <a:rPr lang="fr-FR" sz="2000" dirty="0">
                <a:solidFill>
                  <a:schemeClr val="accent2">
                    <a:lumMod val="75000"/>
                  </a:schemeClr>
                </a:solidFill>
              </a:rPr>
              <a:t>implique que je suis observateur/</a:t>
            </a:r>
            <a:r>
              <a:rPr lang="fr-FR" sz="2000" dirty="0" err="1">
                <a:solidFill>
                  <a:schemeClr val="accent2">
                    <a:lumMod val="75000"/>
                  </a:schemeClr>
                </a:solidFill>
              </a:rPr>
              <a:t>trice</a:t>
            </a:r>
            <a:r>
              <a:rPr lang="fr-FR" sz="2000" dirty="0">
                <a:solidFill>
                  <a:schemeClr val="accent2">
                    <a:lumMod val="75000"/>
                  </a:schemeClr>
                </a:solidFill>
              </a:rPr>
              <a:t>, </a:t>
            </a:r>
          </a:p>
          <a:p>
            <a:pPr marL="571500" indent="-457200">
              <a:lnSpc>
                <a:spcPct val="110000"/>
              </a:lnSpc>
              <a:buFont typeface="+mj-lt"/>
              <a:buAutoNum type="alphaLcParenR"/>
            </a:pPr>
            <a:r>
              <a:rPr lang="fr-FR" sz="2000" dirty="0">
                <a:solidFill>
                  <a:schemeClr val="accent2">
                    <a:lumMod val="75000"/>
                  </a:schemeClr>
                </a:solidFill>
              </a:rPr>
              <a:t>et que, par conséquent, mon existence (le je) soit confirmée (je suis). </a:t>
            </a:r>
            <a:endParaRPr lang="fr-FR" dirty="0">
              <a:solidFill>
                <a:schemeClr val="accent2">
                  <a:lumMod val="75000"/>
                </a:schemeClr>
              </a:solidFill>
            </a:endParaRPr>
          </a:p>
          <a:p>
            <a:pPr marL="114300" indent="0">
              <a:lnSpc>
                <a:spcPct val="110000"/>
              </a:lnSpc>
              <a:buNone/>
            </a:pPr>
            <a:r>
              <a:rPr lang="fr-FR" dirty="0"/>
              <a:t>Cela l’amène à considérer l’existence de deux réalités distinctes, celles de l’âme (intangible et d’origine divine) et du monde matériel (dualisme).</a:t>
            </a:r>
            <a:r>
              <a:rPr lang="fr-CA" dirty="0"/>
              <a:t>  </a:t>
            </a:r>
            <a:endParaRPr lang="fr-FR" dirty="0">
              <a:solidFill>
                <a:srgbClr val="2F2B20"/>
              </a:solidFill>
              <a:latin typeface="Calibri"/>
              <a:cs typeface="Calibri"/>
            </a:endParaRPr>
          </a:p>
        </p:txBody>
      </p:sp>
      <p:pic>
        <p:nvPicPr>
          <p:cNvPr id="4" name="Image 3"/>
          <p:cNvPicPr>
            <a:picLocks noChangeAspect="1"/>
          </p:cNvPicPr>
          <p:nvPr/>
        </p:nvPicPr>
        <p:blipFill>
          <a:blip r:embed="rId2"/>
          <a:stretch>
            <a:fillRect/>
          </a:stretch>
        </p:blipFill>
        <p:spPr>
          <a:xfrm>
            <a:off x="7692817" y="1"/>
            <a:ext cx="768768" cy="768768"/>
          </a:xfrm>
          <a:prstGeom prst="rect">
            <a:avLst/>
          </a:prstGeom>
        </p:spPr>
      </p:pic>
    </p:spTree>
    <p:extLst>
      <p:ext uri="{BB962C8B-B14F-4D97-AF65-F5344CB8AC3E}">
        <p14:creationId xmlns:p14="http://schemas.microsoft.com/office/powerpoint/2010/main" val="405519206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Descartes (1596-1650)</a:t>
            </a:r>
          </a:p>
        </p:txBody>
      </p:sp>
      <p:sp>
        <p:nvSpPr>
          <p:cNvPr id="3" name="Espace réservé du contenu 2"/>
          <p:cNvSpPr>
            <a:spLocks noGrp="1"/>
          </p:cNvSpPr>
          <p:nvPr>
            <p:ph idx="1"/>
          </p:nvPr>
        </p:nvSpPr>
        <p:spPr>
          <a:xfrm>
            <a:off x="457201" y="1600199"/>
            <a:ext cx="2510816" cy="5110801"/>
          </a:xfrm>
        </p:spPr>
        <p:txBody>
          <a:bodyPr>
            <a:noAutofit/>
          </a:bodyPr>
          <a:lstStyle/>
          <a:p>
            <a:pPr marL="114300" indent="0">
              <a:lnSpc>
                <a:spcPct val="110000"/>
              </a:lnSpc>
              <a:buNone/>
            </a:pPr>
            <a:r>
              <a:rPr lang="fr-FR" sz="2400" u="sng" dirty="0">
                <a:solidFill>
                  <a:srgbClr val="2F2B20"/>
                </a:solidFill>
                <a:latin typeface="Calibri"/>
                <a:cs typeface="Calibri"/>
              </a:rPr>
              <a:t>L’animal-machine</a:t>
            </a:r>
          </a:p>
        </p:txBody>
      </p:sp>
      <p:pic>
        <p:nvPicPr>
          <p:cNvPr id="4" name="Image 3"/>
          <p:cNvPicPr>
            <a:picLocks noChangeAspect="1"/>
          </p:cNvPicPr>
          <p:nvPr/>
        </p:nvPicPr>
        <p:blipFill>
          <a:blip r:embed="rId2"/>
          <a:stretch>
            <a:fillRect/>
          </a:stretch>
        </p:blipFill>
        <p:spPr>
          <a:xfrm>
            <a:off x="694015" y="4995544"/>
            <a:ext cx="2480730" cy="1862455"/>
          </a:xfrm>
          <a:prstGeom prst="rect">
            <a:avLst/>
          </a:prstGeom>
        </p:spPr>
      </p:pic>
      <p:pic>
        <p:nvPicPr>
          <p:cNvPr id="5" name="Image 4"/>
          <p:cNvPicPr>
            <a:picLocks noChangeAspect="1"/>
          </p:cNvPicPr>
          <p:nvPr/>
        </p:nvPicPr>
        <p:blipFill>
          <a:blip r:embed="rId3"/>
          <a:stretch>
            <a:fillRect/>
          </a:stretch>
        </p:blipFill>
        <p:spPr>
          <a:xfrm>
            <a:off x="694014" y="2290108"/>
            <a:ext cx="2480730" cy="2332350"/>
          </a:xfrm>
          <a:prstGeom prst="rect">
            <a:avLst/>
          </a:prstGeom>
        </p:spPr>
      </p:pic>
      <p:sp>
        <p:nvSpPr>
          <p:cNvPr id="6" name="Espace réservé du contenu 2"/>
          <p:cNvSpPr txBox="1">
            <a:spLocks/>
          </p:cNvSpPr>
          <p:nvPr/>
        </p:nvSpPr>
        <p:spPr>
          <a:xfrm>
            <a:off x="3174744" y="1631607"/>
            <a:ext cx="3972674" cy="5110801"/>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lnSpc>
                <a:spcPct val="110000"/>
              </a:lnSpc>
              <a:buFont typeface="Arial" pitchFamily="34" charset="0"/>
              <a:buNone/>
            </a:pPr>
            <a:r>
              <a:rPr lang="fr-FR" dirty="0"/>
              <a:t>Pour Descartes, le monde est un chef d’œuvre de mécanique (à la Da Vinci). Les animaux aussi. </a:t>
            </a:r>
          </a:p>
          <a:p>
            <a:pPr>
              <a:lnSpc>
                <a:spcPct val="110000"/>
              </a:lnSpc>
            </a:pPr>
            <a:r>
              <a:rPr lang="fr-FR" sz="2000" b="1" dirty="0">
                <a:solidFill>
                  <a:schemeClr val="accent5">
                    <a:lumMod val="75000"/>
                  </a:schemeClr>
                </a:solidFill>
              </a:rPr>
              <a:t>Un animal</a:t>
            </a:r>
            <a:r>
              <a:rPr lang="fr-FR" sz="2000" dirty="0">
                <a:solidFill>
                  <a:schemeClr val="accent5">
                    <a:lumMod val="75000"/>
                  </a:schemeClr>
                </a:solidFill>
              </a:rPr>
              <a:t> est un ensemble de réflexes et de pulsions innées. </a:t>
            </a:r>
          </a:p>
          <a:p>
            <a:pPr>
              <a:lnSpc>
                <a:spcPct val="110000"/>
              </a:lnSpc>
            </a:pPr>
            <a:r>
              <a:rPr lang="fr-FR" sz="2000" b="1" dirty="0">
                <a:solidFill>
                  <a:schemeClr val="accent5">
                    <a:lumMod val="75000"/>
                  </a:schemeClr>
                </a:solidFill>
              </a:rPr>
              <a:t>L’humain</a:t>
            </a:r>
            <a:r>
              <a:rPr lang="fr-FR" sz="2000" dirty="0">
                <a:solidFill>
                  <a:schemeClr val="accent5">
                    <a:lumMod val="75000"/>
                  </a:schemeClr>
                </a:solidFill>
              </a:rPr>
              <a:t>, quant à lui, est à la fois machine (son corps) et âme (intention, conscience, expérience). </a:t>
            </a:r>
            <a:endParaRPr lang="fr-FR" dirty="0">
              <a:solidFill>
                <a:schemeClr val="accent5">
                  <a:lumMod val="75000"/>
                </a:schemeClr>
              </a:solidFill>
              <a:latin typeface="Calibri"/>
              <a:cs typeface="Calibri"/>
            </a:endParaRPr>
          </a:p>
        </p:txBody>
      </p:sp>
      <p:pic>
        <p:nvPicPr>
          <p:cNvPr id="7" name="Image 6"/>
          <p:cNvPicPr>
            <a:picLocks noChangeAspect="1"/>
          </p:cNvPicPr>
          <p:nvPr/>
        </p:nvPicPr>
        <p:blipFill>
          <a:blip r:embed="rId4"/>
          <a:stretch>
            <a:fillRect/>
          </a:stretch>
        </p:blipFill>
        <p:spPr>
          <a:xfrm>
            <a:off x="6115508" y="4622458"/>
            <a:ext cx="3028492" cy="2234615"/>
          </a:xfrm>
          <a:prstGeom prst="rect">
            <a:avLst/>
          </a:prstGeom>
        </p:spPr>
      </p:pic>
      <p:pic>
        <p:nvPicPr>
          <p:cNvPr id="8" name="Image 7"/>
          <p:cNvPicPr>
            <a:picLocks noChangeAspect="1"/>
          </p:cNvPicPr>
          <p:nvPr/>
        </p:nvPicPr>
        <p:blipFill>
          <a:blip r:embed="rId5"/>
          <a:stretch>
            <a:fillRect/>
          </a:stretch>
        </p:blipFill>
        <p:spPr>
          <a:xfrm>
            <a:off x="3174745" y="4991222"/>
            <a:ext cx="2274001" cy="1866777"/>
          </a:xfrm>
          <a:prstGeom prst="rect">
            <a:avLst/>
          </a:prstGeom>
        </p:spPr>
      </p:pic>
      <p:pic>
        <p:nvPicPr>
          <p:cNvPr id="9" name="Image 8"/>
          <p:cNvPicPr>
            <a:picLocks noChangeAspect="1"/>
          </p:cNvPicPr>
          <p:nvPr/>
        </p:nvPicPr>
        <p:blipFill>
          <a:blip r:embed="rId6"/>
          <a:stretch>
            <a:fillRect/>
          </a:stretch>
        </p:blipFill>
        <p:spPr>
          <a:xfrm rot="5400000">
            <a:off x="7099702" y="453301"/>
            <a:ext cx="2497599" cy="1590997"/>
          </a:xfrm>
          <a:prstGeom prst="rect">
            <a:avLst/>
          </a:prstGeom>
        </p:spPr>
      </p:pic>
      <p:pic>
        <p:nvPicPr>
          <p:cNvPr id="10" name="Image 9"/>
          <p:cNvPicPr>
            <a:picLocks noChangeAspect="1"/>
          </p:cNvPicPr>
          <p:nvPr/>
        </p:nvPicPr>
        <p:blipFill>
          <a:blip r:embed="rId7"/>
          <a:stretch>
            <a:fillRect/>
          </a:stretch>
        </p:blipFill>
        <p:spPr>
          <a:xfrm>
            <a:off x="7538781" y="2497599"/>
            <a:ext cx="1605219" cy="1600498"/>
          </a:xfrm>
          <a:prstGeom prst="rect">
            <a:avLst/>
          </a:prstGeom>
        </p:spPr>
      </p:pic>
      <p:pic>
        <p:nvPicPr>
          <p:cNvPr id="11" name="Image 10"/>
          <p:cNvPicPr>
            <a:picLocks noChangeAspect="1"/>
          </p:cNvPicPr>
          <p:nvPr/>
        </p:nvPicPr>
        <p:blipFill>
          <a:blip r:embed="rId8"/>
          <a:stretch>
            <a:fillRect/>
          </a:stretch>
        </p:blipFill>
        <p:spPr>
          <a:xfrm>
            <a:off x="7692817" y="1"/>
            <a:ext cx="768768" cy="768768"/>
          </a:xfrm>
          <a:prstGeom prst="rect">
            <a:avLst/>
          </a:prstGeom>
        </p:spPr>
      </p:pic>
    </p:spTree>
    <p:extLst>
      <p:ext uri="{BB962C8B-B14F-4D97-AF65-F5344CB8AC3E}">
        <p14:creationId xmlns:p14="http://schemas.microsoft.com/office/powerpoint/2010/main" val="1016443281"/>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Descartes (1596-1650)</a:t>
            </a:r>
          </a:p>
        </p:txBody>
      </p:sp>
      <p:sp>
        <p:nvSpPr>
          <p:cNvPr id="3" name="Espace réservé du contenu 2"/>
          <p:cNvSpPr>
            <a:spLocks noGrp="1"/>
          </p:cNvSpPr>
          <p:nvPr>
            <p:ph idx="1"/>
          </p:nvPr>
        </p:nvSpPr>
        <p:spPr>
          <a:xfrm>
            <a:off x="457200" y="1600199"/>
            <a:ext cx="6554093" cy="5110801"/>
          </a:xfrm>
        </p:spPr>
        <p:txBody>
          <a:bodyPr>
            <a:noAutofit/>
          </a:bodyPr>
          <a:lstStyle/>
          <a:p>
            <a:pPr marL="114300" indent="0">
              <a:lnSpc>
                <a:spcPct val="110000"/>
              </a:lnSpc>
              <a:buNone/>
            </a:pPr>
            <a:r>
              <a:rPr lang="fr-FR" sz="2400" u="sng" dirty="0">
                <a:solidFill>
                  <a:srgbClr val="2F2B20"/>
                </a:solidFill>
                <a:latin typeface="Calibri"/>
                <a:cs typeface="Calibri"/>
              </a:rPr>
              <a:t>La fracture épistémologique</a:t>
            </a:r>
          </a:p>
          <a:p>
            <a:pPr marL="114300" indent="0">
              <a:lnSpc>
                <a:spcPct val="110000"/>
              </a:lnSpc>
              <a:buNone/>
            </a:pPr>
            <a:r>
              <a:rPr lang="fr-FR" b="1" dirty="0"/>
              <a:t>Une science de la biologie humaine est donc possible </a:t>
            </a:r>
            <a:r>
              <a:rPr lang="fr-FR" dirty="0"/>
              <a:t>si on essaie de penser au corps humain comme une sorte de machine. </a:t>
            </a:r>
          </a:p>
          <a:p>
            <a:pPr>
              <a:lnSpc>
                <a:spcPct val="110000"/>
              </a:lnSpc>
            </a:pPr>
            <a:r>
              <a:rPr lang="fr-FR" sz="2000" b="1" dirty="0"/>
              <a:t>Par contre, faire l’étude scientifique de la pensée humaine </a:t>
            </a:r>
            <a:r>
              <a:rPr lang="fr-FR" sz="2000" dirty="0"/>
              <a:t>(ou tout autre étude de produits de l’intentionnalité humaine [sociologie, anthropologie, économie, psychologie,…]) </a:t>
            </a:r>
            <a:r>
              <a:rPr lang="fr-FR" sz="2000" b="1" dirty="0"/>
              <a:t>est impossible et </a:t>
            </a:r>
            <a:br>
              <a:rPr lang="fr-FR" sz="2000" b="1" dirty="0"/>
            </a:br>
            <a:r>
              <a:rPr lang="fr-FR" sz="2000" b="1" dirty="0"/>
              <a:t>absurde</a:t>
            </a:r>
            <a:r>
              <a:rPr lang="fr-FR" sz="2000" dirty="0"/>
              <a:t>, car cela demande de nier le fait que la </a:t>
            </a:r>
            <a:br>
              <a:rPr lang="fr-FR" sz="2000" dirty="0"/>
            </a:br>
            <a:r>
              <a:rPr lang="fr-FR" sz="2000" dirty="0"/>
              <a:t>ou les causes des phénomènes observés sont intentionnelles. </a:t>
            </a:r>
          </a:p>
          <a:p>
            <a:pPr>
              <a:lnSpc>
                <a:spcPct val="110000"/>
              </a:lnSpc>
            </a:pPr>
            <a:r>
              <a:rPr lang="fr-FR" sz="2000" dirty="0"/>
              <a:t>Et l’intention, par définition, ne peut pas être </a:t>
            </a:r>
            <a:br>
              <a:rPr lang="fr-FR" sz="2000" dirty="0"/>
            </a:br>
            <a:r>
              <a:rPr lang="fr-FR" sz="2000" dirty="0"/>
              <a:t>réduites à un processus mécanique</a:t>
            </a:r>
            <a:r>
              <a:rPr lang="fr-FR" dirty="0"/>
              <a:t>.</a:t>
            </a:r>
            <a:r>
              <a:rPr lang="fr-CA" dirty="0"/>
              <a:t> </a:t>
            </a:r>
            <a:r>
              <a:rPr lang="fr-FR" dirty="0"/>
              <a:t> </a:t>
            </a:r>
            <a:endParaRPr lang="fr-FR" dirty="0">
              <a:solidFill>
                <a:srgbClr val="2F2B20"/>
              </a:solidFill>
              <a:latin typeface="Calibri"/>
              <a:cs typeface="Calibri"/>
            </a:endParaRPr>
          </a:p>
        </p:txBody>
      </p:sp>
      <p:pic>
        <p:nvPicPr>
          <p:cNvPr id="4" name="Image 3"/>
          <p:cNvPicPr>
            <a:picLocks noChangeAspect="1"/>
          </p:cNvPicPr>
          <p:nvPr/>
        </p:nvPicPr>
        <p:blipFill>
          <a:blip r:embed="rId2"/>
          <a:stretch>
            <a:fillRect/>
          </a:stretch>
        </p:blipFill>
        <p:spPr>
          <a:xfrm>
            <a:off x="6131664" y="4475156"/>
            <a:ext cx="3084018" cy="2382841"/>
          </a:xfrm>
          <a:prstGeom prst="rect">
            <a:avLst/>
          </a:prstGeom>
        </p:spPr>
      </p:pic>
      <p:pic>
        <p:nvPicPr>
          <p:cNvPr id="5" name="Image 4"/>
          <p:cNvPicPr>
            <a:picLocks noChangeAspect="1"/>
          </p:cNvPicPr>
          <p:nvPr/>
        </p:nvPicPr>
        <p:blipFill>
          <a:blip r:embed="rId3"/>
          <a:stretch>
            <a:fillRect/>
          </a:stretch>
        </p:blipFill>
        <p:spPr>
          <a:xfrm>
            <a:off x="7012187" y="1918976"/>
            <a:ext cx="2131813" cy="2556179"/>
          </a:xfrm>
          <a:prstGeom prst="rect">
            <a:avLst/>
          </a:prstGeom>
        </p:spPr>
      </p:pic>
      <p:pic>
        <p:nvPicPr>
          <p:cNvPr id="7" name="Image 6"/>
          <p:cNvPicPr>
            <a:picLocks noChangeAspect="1"/>
          </p:cNvPicPr>
          <p:nvPr/>
        </p:nvPicPr>
        <p:blipFill>
          <a:blip r:embed="rId4"/>
          <a:stretch>
            <a:fillRect/>
          </a:stretch>
        </p:blipFill>
        <p:spPr>
          <a:xfrm>
            <a:off x="7692817" y="1"/>
            <a:ext cx="768768" cy="768768"/>
          </a:xfrm>
          <a:prstGeom prst="rect">
            <a:avLst/>
          </a:prstGeom>
        </p:spPr>
      </p:pic>
    </p:spTree>
    <p:extLst>
      <p:ext uri="{BB962C8B-B14F-4D97-AF65-F5344CB8AC3E}">
        <p14:creationId xmlns:p14="http://schemas.microsoft.com/office/powerpoint/2010/main" val="3923460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 fracture épistémologique </a:t>
            </a:r>
            <a:br>
              <a:rPr lang="fr-FR" dirty="0"/>
            </a:br>
            <a:r>
              <a:rPr lang="fr-FR" dirty="0"/>
              <a:t>et les deux grandes traditions</a:t>
            </a:r>
          </a:p>
        </p:txBody>
      </p:sp>
      <p:sp>
        <p:nvSpPr>
          <p:cNvPr id="3" name="Espace réservé du contenu 2"/>
          <p:cNvSpPr>
            <a:spLocks noGrp="1"/>
          </p:cNvSpPr>
          <p:nvPr>
            <p:ph idx="1"/>
          </p:nvPr>
        </p:nvSpPr>
        <p:spPr>
          <a:xfrm>
            <a:off x="457200" y="1600199"/>
            <a:ext cx="7959562" cy="5110801"/>
          </a:xfrm>
        </p:spPr>
        <p:txBody>
          <a:bodyPr>
            <a:noAutofit/>
          </a:bodyPr>
          <a:lstStyle/>
          <a:p>
            <a:pPr marL="114300" indent="0">
              <a:buNone/>
            </a:pPr>
            <a:r>
              <a:rPr lang="fr-FR" sz="2400" u="sng" dirty="0"/>
              <a:t>Peut-on étudier scientifiquement l’intentionnalité et ses produits?</a:t>
            </a:r>
          </a:p>
          <a:p>
            <a:r>
              <a:rPr lang="fr-FR" sz="2000" b="1" dirty="0"/>
              <a:t>Conséquences épistémologiques</a:t>
            </a:r>
            <a:r>
              <a:rPr lang="fr-FR" sz="2000" dirty="0"/>
              <a:t>: L’exclure simplifie l’objet d’étude, l’inclure élargi le spectre d’action de la science. </a:t>
            </a:r>
          </a:p>
          <a:p>
            <a:r>
              <a:rPr lang="fr-FR" sz="2000" b="1" dirty="0"/>
              <a:t>Deux traditions épistémologiques et scientifiques relativement distinctes se sont développées</a:t>
            </a:r>
            <a:r>
              <a:rPr lang="fr-FR" sz="2000" dirty="0"/>
              <a:t> en lien avec cette question: les traditions objective et subjective.</a:t>
            </a:r>
            <a:r>
              <a:rPr lang="fr-FR" dirty="0"/>
              <a:t> </a:t>
            </a:r>
            <a:endParaRPr lang="fr-FR" dirty="0">
              <a:solidFill>
                <a:schemeClr val="accent2">
                  <a:lumMod val="75000"/>
                </a:schemeClr>
              </a:solidFill>
              <a:latin typeface="Calibri"/>
              <a:cs typeface="Calibri"/>
            </a:endParaRPr>
          </a:p>
          <a:p>
            <a:pPr marL="114300" indent="0">
              <a:buNone/>
            </a:pPr>
            <a:r>
              <a:rPr lang="fr-FR" sz="2000" b="1" u="sng" dirty="0">
                <a:solidFill>
                  <a:schemeClr val="accent2">
                    <a:lumMod val="75000"/>
                  </a:schemeClr>
                </a:solidFill>
                <a:latin typeface="Calibri"/>
                <a:cs typeface="Calibri"/>
              </a:rPr>
              <a:t>La décision à prendre</a:t>
            </a:r>
            <a:r>
              <a:rPr lang="fr-FR" sz="2000" dirty="0">
                <a:solidFill>
                  <a:schemeClr val="accent2">
                    <a:lumMod val="75000"/>
                  </a:schemeClr>
                </a:solidFill>
                <a:latin typeface="Calibri"/>
                <a:cs typeface="Calibri"/>
              </a:rPr>
              <a:t>: </a:t>
            </a:r>
          </a:p>
          <a:p>
            <a:r>
              <a:rPr lang="fr-FR" sz="2000" dirty="0">
                <a:solidFill>
                  <a:schemeClr val="accent2">
                    <a:lumMod val="75000"/>
                  </a:schemeClr>
                </a:solidFill>
                <a:latin typeface="Calibri"/>
                <a:cs typeface="Calibri"/>
              </a:rPr>
              <a:t>Étudier </a:t>
            </a:r>
            <a:r>
              <a:rPr lang="fr-FR" sz="2000" b="1" dirty="0">
                <a:solidFill>
                  <a:schemeClr val="accent2">
                    <a:lumMod val="75000"/>
                  </a:schemeClr>
                </a:solidFill>
                <a:latin typeface="Calibri"/>
                <a:cs typeface="Calibri"/>
              </a:rPr>
              <a:t>la nature indépendamment de l’intentionnalité humaine</a:t>
            </a:r>
            <a:r>
              <a:rPr lang="fr-FR" sz="2000" dirty="0">
                <a:solidFill>
                  <a:schemeClr val="accent2">
                    <a:lumMod val="75000"/>
                  </a:schemeClr>
                </a:solidFill>
                <a:latin typeface="Calibri"/>
                <a:cs typeface="Calibri"/>
              </a:rPr>
              <a:t> (approche sciences naturelles), ou;  </a:t>
            </a:r>
          </a:p>
          <a:p>
            <a:r>
              <a:rPr lang="fr-FR" sz="2000" b="1" dirty="0">
                <a:solidFill>
                  <a:schemeClr val="accent2">
                    <a:lumMod val="75000"/>
                  </a:schemeClr>
                </a:solidFill>
                <a:latin typeface="Calibri"/>
                <a:cs typeface="Calibri"/>
              </a:rPr>
              <a:t>inclure l’intentionnalité et la subjectivité du point de vue</a:t>
            </a:r>
            <a:r>
              <a:rPr lang="fr-FR" sz="2000" dirty="0">
                <a:solidFill>
                  <a:schemeClr val="accent2">
                    <a:lumMod val="75000"/>
                  </a:schemeClr>
                </a:solidFill>
                <a:latin typeface="Calibri"/>
                <a:cs typeface="Calibri"/>
              </a:rPr>
              <a:t> (approche sciences humaines et sociales). </a:t>
            </a:r>
          </a:p>
          <a:p>
            <a:pPr marL="114300" indent="0">
              <a:buNone/>
            </a:pPr>
            <a:r>
              <a:rPr lang="fr-FR" sz="2000" dirty="0">
                <a:solidFill>
                  <a:schemeClr val="accent2">
                    <a:lumMod val="75000"/>
                  </a:schemeClr>
                </a:solidFill>
                <a:latin typeface="Calibri"/>
                <a:cs typeface="Calibri"/>
              </a:rPr>
              <a:t>Sans l’intentionnalité, le modèle déterministe est plus adéquat et la prédiction plus envisageable, mais avec le point de vue, le sens peut être abordé. </a:t>
            </a:r>
          </a:p>
        </p:txBody>
      </p:sp>
      <p:pic>
        <p:nvPicPr>
          <p:cNvPr id="4" name="Image 3"/>
          <p:cNvPicPr>
            <a:picLocks noChangeAspect="1"/>
          </p:cNvPicPr>
          <p:nvPr/>
        </p:nvPicPr>
        <p:blipFill>
          <a:blip r:embed="rId2"/>
          <a:stretch>
            <a:fillRect/>
          </a:stretch>
        </p:blipFill>
        <p:spPr>
          <a:xfrm>
            <a:off x="7692817" y="1"/>
            <a:ext cx="768768" cy="768768"/>
          </a:xfrm>
          <a:prstGeom prst="rect">
            <a:avLst/>
          </a:prstGeom>
        </p:spPr>
      </p:pic>
    </p:spTree>
    <p:extLst>
      <p:ext uri="{BB962C8B-B14F-4D97-AF65-F5344CB8AC3E}">
        <p14:creationId xmlns:p14="http://schemas.microsoft.com/office/powerpoint/2010/main" val="9549867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Tradition épistémologique objective</a:t>
            </a:r>
          </a:p>
        </p:txBody>
      </p:sp>
      <p:sp>
        <p:nvSpPr>
          <p:cNvPr id="3" name="Espace réservé du contenu 2"/>
          <p:cNvSpPr>
            <a:spLocks noGrp="1"/>
          </p:cNvSpPr>
          <p:nvPr>
            <p:ph idx="1"/>
          </p:nvPr>
        </p:nvSpPr>
        <p:spPr>
          <a:xfrm>
            <a:off x="457200" y="1600199"/>
            <a:ext cx="6511925" cy="5110801"/>
          </a:xfrm>
        </p:spPr>
        <p:txBody>
          <a:bodyPr>
            <a:noAutofit/>
          </a:bodyPr>
          <a:lstStyle/>
          <a:p>
            <a:r>
              <a:rPr lang="fr-FR" b="1" u="sng" dirty="0"/>
              <a:t>Origine scientifique</a:t>
            </a:r>
            <a:r>
              <a:rPr lang="fr-FR" dirty="0"/>
              <a:t>: Les sciences naturelles. </a:t>
            </a:r>
          </a:p>
          <a:p>
            <a:r>
              <a:rPr lang="fr-FR" b="1" u="sng" dirty="0"/>
              <a:t>Objet d’étude</a:t>
            </a:r>
            <a:r>
              <a:rPr lang="fr-FR" dirty="0"/>
              <a:t>: La nature, </a:t>
            </a:r>
            <a:r>
              <a:rPr lang="fr-FR" dirty="0">
                <a:solidFill>
                  <a:srgbClr val="689C9A"/>
                </a:solidFill>
              </a:rPr>
              <a:t>soit la réalité </a:t>
            </a:r>
            <a:r>
              <a:rPr lang="fr-FR" dirty="0">
                <a:solidFill>
                  <a:srgbClr val="800000"/>
                </a:solidFill>
              </a:rPr>
              <a:t>physique</a:t>
            </a:r>
            <a:r>
              <a:rPr lang="fr-FR" dirty="0">
                <a:solidFill>
                  <a:srgbClr val="689C9A"/>
                </a:solidFill>
              </a:rPr>
              <a:t>, </a:t>
            </a:r>
            <a:br>
              <a:rPr lang="fr-FR" dirty="0">
                <a:solidFill>
                  <a:srgbClr val="689C9A"/>
                </a:solidFill>
              </a:rPr>
            </a:br>
            <a:r>
              <a:rPr lang="fr-FR" dirty="0">
                <a:solidFill>
                  <a:srgbClr val="800000"/>
                </a:solidFill>
              </a:rPr>
              <a:t>objective </a:t>
            </a:r>
            <a:r>
              <a:rPr lang="fr-FR" sz="2000" dirty="0">
                <a:solidFill>
                  <a:schemeClr val="accent2">
                    <a:lumMod val="75000"/>
                  </a:schemeClr>
                </a:solidFill>
              </a:rPr>
              <a:t>(la réalité en soi, indépendamment de l’observateur)</a:t>
            </a:r>
            <a:r>
              <a:rPr lang="fr-FR" dirty="0">
                <a:solidFill>
                  <a:srgbClr val="689C9A"/>
                </a:solidFill>
              </a:rPr>
              <a:t>, </a:t>
            </a:r>
            <a:r>
              <a:rPr lang="fr-FR" dirty="0">
                <a:solidFill>
                  <a:srgbClr val="800000"/>
                </a:solidFill>
              </a:rPr>
              <a:t>matérielle</a:t>
            </a:r>
            <a:r>
              <a:rPr lang="fr-FR" dirty="0">
                <a:solidFill>
                  <a:srgbClr val="689C9A"/>
                </a:solidFill>
              </a:rPr>
              <a:t>.</a:t>
            </a:r>
            <a:r>
              <a:rPr lang="fr-FR" dirty="0"/>
              <a:t> </a:t>
            </a:r>
          </a:p>
          <a:p>
            <a:r>
              <a:rPr lang="fr-FR" b="1" u="sng" dirty="0"/>
              <a:t>Statut scientifique de l’intentionnalité</a:t>
            </a:r>
            <a:r>
              <a:rPr lang="fr-FR" dirty="0"/>
              <a:t>: Non. </a:t>
            </a:r>
          </a:p>
          <a:p>
            <a:r>
              <a:rPr lang="fr-FR" b="1" u="sng" dirty="0" err="1"/>
              <a:t>Ontologie.s</a:t>
            </a:r>
            <a:r>
              <a:rPr lang="fr-FR" b="1" u="sng" dirty="0"/>
              <a:t> </a:t>
            </a:r>
            <a:r>
              <a:rPr lang="fr-FR" b="1" u="sng" dirty="0" err="1"/>
              <a:t>favorisée.s</a:t>
            </a:r>
            <a:r>
              <a:rPr lang="fr-FR" dirty="0"/>
              <a:t>: Monisme matérialiste </a:t>
            </a:r>
            <a:r>
              <a:rPr lang="fr-FR" dirty="0">
                <a:solidFill>
                  <a:srgbClr val="689C9A"/>
                </a:solidFill>
              </a:rPr>
              <a:t>ou</a:t>
            </a:r>
            <a:r>
              <a:rPr lang="fr-FR" dirty="0"/>
              <a:t> </a:t>
            </a:r>
            <a:br>
              <a:rPr lang="fr-FR" dirty="0"/>
            </a:br>
            <a:r>
              <a:rPr lang="fr-FR" dirty="0"/>
              <a:t>dualisme. </a:t>
            </a:r>
          </a:p>
          <a:p>
            <a:r>
              <a:rPr lang="fr-FR" b="1" u="sng" dirty="0"/>
              <a:t>Statut visé des connaissances</a:t>
            </a:r>
            <a:r>
              <a:rPr lang="fr-FR" dirty="0"/>
              <a:t>: Connaissances </a:t>
            </a:r>
            <a:br>
              <a:rPr lang="fr-FR" dirty="0"/>
            </a:br>
            <a:r>
              <a:rPr lang="fr-FR" dirty="0"/>
              <a:t>objectives de la réalité </a:t>
            </a:r>
            <a:r>
              <a:rPr lang="fr-FR" sz="2000" dirty="0">
                <a:solidFill>
                  <a:srgbClr val="689C9A"/>
                </a:solidFill>
              </a:rPr>
              <a:t>(</a:t>
            </a:r>
            <a:r>
              <a:rPr lang="fr-FR" sz="2000" dirty="0" err="1">
                <a:solidFill>
                  <a:srgbClr val="689C9A"/>
                </a:solidFill>
              </a:rPr>
              <a:t>god’s</a:t>
            </a:r>
            <a:r>
              <a:rPr lang="fr-FR" sz="2000" dirty="0">
                <a:solidFill>
                  <a:srgbClr val="689C9A"/>
                </a:solidFill>
              </a:rPr>
              <a:t> </a:t>
            </a:r>
            <a:r>
              <a:rPr lang="fr-FR" sz="2000" dirty="0" err="1">
                <a:solidFill>
                  <a:srgbClr val="689C9A"/>
                </a:solidFill>
              </a:rPr>
              <a:t>eye</a:t>
            </a:r>
            <a:r>
              <a:rPr lang="fr-FR" sz="2000" dirty="0">
                <a:solidFill>
                  <a:srgbClr val="689C9A"/>
                </a:solidFill>
              </a:rPr>
              <a:t> </a:t>
            </a:r>
            <a:r>
              <a:rPr lang="fr-FR" sz="2000" dirty="0" err="1">
                <a:solidFill>
                  <a:srgbClr val="689C9A"/>
                </a:solidFill>
              </a:rPr>
              <a:t>view</a:t>
            </a:r>
            <a:r>
              <a:rPr lang="fr-FR" sz="2000" dirty="0">
                <a:solidFill>
                  <a:srgbClr val="689C9A"/>
                </a:solidFill>
              </a:rPr>
              <a:t>, sujet </a:t>
            </a:r>
            <a:br>
              <a:rPr lang="fr-FR" sz="2000" dirty="0">
                <a:solidFill>
                  <a:srgbClr val="689C9A"/>
                </a:solidFill>
              </a:rPr>
            </a:br>
            <a:r>
              <a:rPr lang="fr-FR" sz="2000" dirty="0">
                <a:solidFill>
                  <a:srgbClr val="689C9A"/>
                </a:solidFill>
              </a:rPr>
              <a:t>désincarné)</a:t>
            </a:r>
            <a:endParaRPr lang="fr-FR" dirty="0">
              <a:solidFill>
                <a:srgbClr val="689C9A"/>
              </a:solidFill>
            </a:endParaRPr>
          </a:p>
          <a:p>
            <a:r>
              <a:rPr lang="fr-FR" b="1" u="sng" dirty="0"/>
              <a:t>Que faire des biais du </a:t>
            </a:r>
            <a:br>
              <a:rPr lang="fr-FR" b="1" u="sng" dirty="0"/>
            </a:br>
            <a:r>
              <a:rPr lang="fr-FR" b="1" u="sng" dirty="0"/>
              <a:t>chercheur</a:t>
            </a:r>
            <a:r>
              <a:rPr lang="fr-FR" dirty="0"/>
              <a:t>? Les négliger, </a:t>
            </a:r>
            <a:br>
              <a:rPr lang="fr-FR" dirty="0"/>
            </a:br>
            <a:r>
              <a:rPr lang="fr-FR" dirty="0"/>
              <a:t>les éliminer ou les contrôler </a:t>
            </a:r>
            <a:br>
              <a:rPr lang="fr-FR" dirty="0"/>
            </a:br>
            <a:r>
              <a:rPr lang="fr-FR" sz="2000" dirty="0">
                <a:solidFill>
                  <a:srgbClr val="689C9A"/>
                </a:solidFill>
              </a:rPr>
              <a:t>(réduire l’erreur)</a:t>
            </a:r>
            <a:r>
              <a:rPr lang="fr-FR" dirty="0"/>
              <a:t>. </a:t>
            </a:r>
          </a:p>
        </p:txBody>
      </p:sp>
      <p:pic>
        <p:nvPicPr>
          <p:cNvPr id="4" name="Image 3"/>
          <p:cNvPicPr>
            <a:picLocks noChangeAspect="1"/>
          </p:cNvPicPr>
          <p:nvPr/>
        </p:nvPicPr>
        <p:blipFill>
          <a:blip r:embed="rId2"/>
          <a:stretch>
            <a:fillRect/>
          </a:stretch>
        </p:blipFill>
        <p:spPr>
          <a:xfrm>
            <a:off x="6969125" y="4139408"/>
            <a:ext cx="2174874" cy="2718592"/>
          </a:xfrm>
          <a:prstGeom prst="rect">
            <a:avLst/>
          </a:prstGeom>
        </p:spPr>
      </p:pic>
      <p:pic>
        <p:nvPicPr>
          <p:cNvPr id="5" name="Image 4"/>
          <p:cNvPicPr>
            <a:picLocks noChangeAspect="1"/>
          </p:cNvPicPr>
          <p:nvPr/>
        </p:nvPicPr>
        <p:blipFill>
          <a:blip r:embed="rId3"/>
          <a:stretch>
            <a:fillRect/>
          </a:stretch>
        </p:blipFill>
        <p:spPr>
          <a:xfrm>
            <a:off x="6969125" y="1337076"/>
            <a:ext cx="2174874" cy="2802331"/>
          </a:xfrm>
          <a:prstGeom prst="rect">
            <a:avLst/>
          </a:prstGeom>
        </p:spPr>
      </p:pic>
      <p:pic>
        <p:nvPicPr>
          <p:cNvPr id="6" name="Image 5"/>
          <p:cNvPicPr>
            <a:picLocks noChangeAspect="1"/>
          </p:cNvPicPr>
          <p:nvPr/>
        </p:nvPicPr>
        <p:blipFill>
          <a:blip r:embed="rId4"/>
          <a:stretch>
            <a:fillRect/>
          </a:stretch>
        </p:blipFill>
        <p:spPr>
          <a:xfrm>
            <a:off x="4213225" y="4939452"/>
            <a:ext cx="2755900" cy="1918548"/>
          </a:xfrm>
          <a:prstGeom prst="rect">
            <a:avLst/>
          </a:prstGeom>
        </p:spPr>
      </p:pic>
      <p:pic>
        <p:nvPicPr>
          <p:cNvPr id="7" name="Image 6"/>
          <p:cNvPicPr>
            <a:picLocks noChangeAspect="1"/>
          </p:cNvPicPr>
          <p:nvPr/>
        </p:nvPicPr>
        <p:blipFill>
          <a:blip r:embed="rId5"/>
          <a:stretch>
            <a:fillRect/>
          </a:stretch>
        </p:blipFill>
        <p:spPr>
          <a:xfrm>
            <a:off x="7692817" y="1"/>
            <a:ext cx="768768" cy="768768"/>
          </a:xfrm>
          <a:prstGeom prst="rect">
            <a:avLst/>
          </a:prstGeom>
        </p:spPr>
      </p:pic>
    </p:spTree>
    <p:extLst>
      <p:ext uri="{BB962C8B-B14F-4D97-AF65-F5344CB8AC3E}">
        <p14:creationId xmlns:p14="http://schemas.microsoft.com/office/powerpoint/2010/main" val="37104547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Tradition épistémologique objective</a:t>
            </a:r>
          </a:p>
        </p:txBody>
      </p:sp>
      <p:sp>
        <p:nvSpPr>
          <p:cNvPr id="3" name="Espace réservé du contenu 2"/>
          <p:cNvSpPr>
            <a:spLocks noGrp="1"/>
          </p:cNvSpPr>
          <p:nvPr>
            <p:ph idx="1"/>
          </p:nvPr>
        </p:nvSpPr>
        <p:spPr>
          <a:xfrm>
            <a:off x="457200" y="1600199"/>
            <a:ext cx="6511925" cy="5110801"/>
          </a:xfrm>
        </p:spPr>
        <p:txBody>
          <a:bodyPr>
            <a:noAutofit/>
          </a:bodyPr>
          <a:lstStyle/>
          <a:p>
            <a:r>
              <a:rPr lang="fr-FR" b="1" u="sng" dirty="0"/>
              <a:t>Approche favorisée</a:t>
            </a:r>
            <a:r>
              <a:rPr lang="fr-FR" dirty="0"/>
              <a:t>: Empirisme </a:t>
            </a:r>
            <a:r>
              <a:rPr lang="fr-FR" dirty="0">
                <a:solidFill>
                  <a:srgbClr val="689C9A"/>
                </a:solidFill>
              </a:rPr>
              <a:t>(la connaissance découle seulement ou principalement de l’expérience sensorielle [de l’observation]). L’induction y a un rôle central.</a:t>
            </a:r>
            <a:r>
              <a:rPr lang="fr-FR" dirty="0"/>
              <a:t> </a:t>
            </a:r>
          </a:p>
          <a:p>
            <a:r>
              <a:rPr lang="fr-FR" b="1" u="sng" dirty="0"/>
              <a:t>Autres descripteurs épistémologiques associés</a:t>
            </a:r>
            <a:r>
              <a:rPr lang="fr-FR" dirty="0"/>
              <a:t>: Pragmatisme et fonctionnalisme. </a:t>
            </a:r>
            <a:r>
              <a:rPr lang="fr-FR" dirty="0">
                <a:solidFill>
                  <a:srgbClr val="689C9A"/>
                </a:solidFill>
              </a:rPr>
              <a:t>Atomisme et </a:t>
            </a:r>
            <a:r>
              <a:rPr lang="fr-FR" dirty="0" err="1">
                <a:solidFill>
                  <a:srgbClr val="689C9A"/>
                </a:solidFill>
              </a:rPr>
              <a:t>réductionisme</a:t>
            </a:r>
            <a:r>
              <a:rPr lang="fr-FR" dirty="0">
                <a:solidFill>
                  <a:srgbClr val="689C9A"/>
                </a:solidFill>
              </a:rPr>
              <a:t>. </a:t>
            </a:r>
          </a:p>
          <a:p>
            <a:r>
              <a:rPr lang="fr-FR" b="1" u="sng" dirty="0"/>
              <a:t>Méthodes favorisées</a:t>
            </a:r>
            <a:r>
              <a:rPr lang="fr-FR" dirty="0"/>
              <a:t>: Méthodes quantitatives et expérimentales. </a:t>
            </a:r>
            <a:r>
              <a:rPr lang="fr-FR" dirty="0">
                <a:solidFill>
                  <a:srgbClr val="689C9A"/>
                </a:solidFill>
              </a:rPr>
              <a:t>Utilisation d’instruments de mesure. Observation. </a:t>
            </a:r>
          </a:p>
        </p:txBody>
      </p:sp>
      <p:pic>
        <p:nvPicPr>
          <p:cNvPr id="4" name="Image 3"/>
          <p:cNvPicPr>
            <a:picLocks noChangeAspect="1"/>
          </p:cNvPicPr>
          <p:nvPr/>
        </p:nvPicPr>
        <p:blipFill>
          <a:blip r:embed="rId2"/>
          <a:stretch>
            <a:fillRect/>
          </a:stretch>
        </p:blipFill>
        <p:spPr>
          <a:xfrm>
            <a:off x="6969125" y="1337076"/>
            <a:ext cx="2174874" cy="2802331"/>
          </a:xfrm>
          <a:prstGeom prst="rect">
            <a:avLst/>
          </a:prstGeom>
        </p:spPr>
      </p:pic>
      <p:pic>
        <p:nvPicPr>
          <p:cNvPr id="5" name="Image 4"/>
          <p:cNvPicPr>
            <a:picLocks noChangeAspect="1"/>
          </p:cNvPicPr>
          <p:nvPr/>
        </p:nvPicPr>
        <p:blipFill>
          <a:blip r:embed="rId3"/>
          <a:stretch>
            <a:fillRect/>
          </a:stretch>
        </p:blipFill>
        <p:spPr>
          <a:xfrm>
            <a:off x="6969125" y="4139408"/>
            <a:ext cx="2174874" cy="2718592"/>
          </a:xfrm>
          <a:prstGeom prst="rect">
            <a:avLst/>
          </a:prstGeom>
        </p:spPr>
      </p:pic>
      <p:pic>
        <p:nvPicPr>
          <p:cNvPr id="6" name="Image 5"/>
          <p:cNvPicPr>
            <a:picLocks noChangeAspect="1"/>
          </p:cNvPicPr>
          <p:nvPr/>
        </p:nvPicPr>
        <p:blipFill>
          <a:blip r:embed="rId4"/>
          <a:stretch>
            <a:fillRect/>
          </a:stretch>
        </p:blipFill>
        <p:spPr>
          <a:xfrm>
            <a:off x="4213225" y="4939452"/>
            <a:ext cx="2755900" cy="1918548"/>
          </a:xfrm>
          <a:prstGeom prst="rect">
            <a:avLst/>
          </a:prstGeom>
        </p:spPr>
      </p:pic>
      <p:pic>
        <p:nvPicPr>
          <p:cNvPr id="7" name="Image 6"/>
          <p:cNvPicPr>
            <a:picLocks noChangeAspect="1"/>
          </p:cNvPicPr>
          <p:nvPr/>
        </p:nvPicPr>
        <p:blipFill>
          <a:blip r:embed="rId5"/>
          <a:stretch>
            <a:fillRect/>
          </a:stretch>
        </p:blipFill>
        <p:spPr>
          <a:xfrm>
            <a:off x="7692817" y="1"/>
            <a:ext cx="768768" cy="768768"/>
          </a:xfrm>
          <a:prstGeom prst="rect">
            <a:avLst/>
          </a:prstGeom>
        </p:spPr>
      </p:pic>
    </p:spTree>
    <p:extLst>
      <p:ext uri="{BB962C8B-B14F-4D97-AF65-F5344CB8AC3E}">
        <p14:creationId xmlns:p14="http://schemas.microsoft.com/office/powerpoint/2010/main" val="171726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Tradition épistémologique objective</a:t>
            </a:r>
          </a:p>
        </p:txBody>
      </p:sp>
      <p:sp>
        <p:nvSpPr>
          <p:cNvPr id="3" name="Espace réservé du contenu 2"/>
          <p:cNvSpPr>
            <a:spLocks noGrp="1"/>
          </p:cNvSpPr>
          <p:nvPr>
            <p:ph idx="1"/>
          </p:nvPr>
        </p:nvSpPr>
        <p:spPr>
          <a:xfrm>
            <a:off x="457200" y="1600199"/>
            <a:ext cx="7959562" cy="5110801"/>
          </a:xfrm>
        </p:spPr>
        <p:txBody>
          <a:bodyPr>
            <a:noAutofit/>
          </a:bodyPr>
          <a:lstStyle/>
          <a:p>
            <a:pPr marL="114300" indent="0">
              <a:buNone/>
            </a:pPr>
            <a:r>
              <a:rPr lang="fr-FR" u="sng" dirty="0"/>
              <a:t>Courte histoire de la tradition objective</a:t>
            </a:r>
          </a:p>
          <a:p>
            <a:pPr marL="114300" indent="0">
              <a:buNone/>
            </a:pPr>
            <a:r>
              <a:rPr lang="fr-FR" b="1" dirty="0"/>
              <a:t>Positivisme classique </a:t>
            </a:r>
            <a:r>
              <a:rPr lang="fr-FR" dirty="0"/>
              <a:t>(500 ans d’histoire des sciences, soit d’environ 1500 à 1930/40). </a:t>
            </a:r>
          </a:p>
          <a:p>
            <a:pPr marL="114300" indent="0">
              <a:buNone/>
            </a:pPr>
            <a:r>
              <a:rPr lang="fr-FR" b="1" dirty="0"/>
              <a:t>Positivisme </a:t>
            </a:r>
            <a:r>
              <a:rPr lang="fr-FR" b="1" dirty="0" err="1"/>
              <a:t>post-classique</a:t>
            </a:r>
            <a:r>
              <a:rPr lang="fr-FR" b="1" dirty="0"/>
              <a:t> </a:t>
            </a:r>
            <a:r>
              <a:rPr lang="fr-FR" dirty="0"/>
              <a:t>(à partir des années 1930/40). </a:t>
            </a:r>
          </a:p>
          <a:p>
            <a:r>
              <a:rPr lang="fr-FR" sz="2000" dirty="0"/>
              <a:t>Reconnaissance grandissante du rôle de l’intention dans la réalité objective. </a:t>
            </a:r>
          </a:p>
          <a:p>
            <a:r>
              <a:rPr lang="fr-FR" sz="2000" dirty="0"/>
              <a:t>Apports de Popper (30s), Kuhn (60s) et </a:t>
            </a:r>
            <a:r>
              <a:rPr lang="fr-FR" sz="2000" dirty="0" err="1"/>
              <a:t>Lakatos</a:t>
            </a:r>
            <a:r>
              <a:rPr lang="fr-FR" sz="2000" dirty="0"/>
              <a:t> (70s) sur démarcation et validité. </a:t>
            </a:r>
          </a:p>
          <a:p>
            <a:r>
              <a:rPr lang="fr-FR" sz="2000" b="1" dirty="0"/>
              <a:t>Révolution cognitive </a:t>
            </a:r>
            <a:r>
              <a:rPr lang="fr-FR" sz="2000" dirty="0"/>
              <a:t>(vers les années 1970/80): </a:t>
            </a:r>
          </a:p>
          <a:p>
            <a:pPr lvl="1"/>
            <a:r>
              <a:rPr lang="fr-FR" sz="1800" dirty="0"/>
              <a:t>Développement d’arguments et de méthodes appuyant l’idée que les phénomènes subjectifs puissent être observés indirectement. </a:t>
            </a:r>
          </a:p>
          <a:p>
            <a:pPr lvl="1"/>
            <a:r>
              <a:rPr lang="fr-FR" sz="1800" dirty="0"/>
              <a:t>Cela ouvre la porte à l’étude scientifique (empirique et expérimentale) des éléments récurrents de l’expérience humaine et de ses conséquences (habitudes, attitudes, normes, personnalité,…). </a:t>
            </a:r>
          </a:p>
        </p:txBody>
      </p:sp>
      <p:pic>
        <p:nvPicPr>
          <p:cNvPr id="4" name="Image 3"/>
          <p:cNvPicPr>
            <a:picLocks noChangeAspect="1"/>
          </p:cNvPicPr>
          <p:nvPr/>
        </p:nvPicPr>
        <p:blipFill>
          <a:blip r:embed="rId2"/>
          <a:stretch>
            <a:fillRect/>
          </a:stretch>
        </p:blipFill>
        <p:spPr>
          <a:xfrm>
            <a:off x="7692817" y="1"/>
            <a:ext cx="768768" cy="768768"/>
          </a:xfrm>
          <a:prstGeom prst="rect">
            <a:avLst/>
          </a:prstGeom>
        </p:spPr>
      </p:pic>
    </p:spTree>
    <p:extLst>
      <p:ext uri="{BB962C8B-B14F-4D97-AF65-F5344CB8AC3E}">
        <p14:creationId xmlns:p14="http://schemas.microsoft.com/office/powerpoint/2010/main" val="398735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Objectifs d’aujourd’hui</a:t>
            </a:r>
          </a:p>
        </p:txBody>
      </p:sp>
      <p:sp>
        <p:nvSpPr>
          <p:cNvPr id="3" name="Espace réservé du contenu 2"/>
          <p:cNvSpPr>
            <a:spLocks noGrp="1"/>
          </p:cNvSpPr>
          <p:nvPr>
            <p:ph idx="1"/>
          </p:nvPr>
        </p:nvSpPr>
        <p:spPr>
          <a:xfrm>
            <a:off x="457199" y="1600200"/>
            <a:ext cx="8005186" cy="5052168"/>
          </a:xfrm>
        </p:spPr>
        <p:txBody>
          <a:bodyPr>
            <a:normAutofit lnSpcReduction="10000"/>
          </a:bodyPr>
          <a:lstStyle/>
          <a:p>
            <a:pPr marL="114300" indent="0">
              <a:lnSpc>
                <a:spcPct val="110000"/>
              </a:lnSpc>
              <a:buNone/>
            </a:pPr>
            <a:r>
              <a:rPr lang="fr-FR" sz="2400" dirty="0"/>
              <a:t>Qu’est-ce que la réalité? </a:t>
            </a:r>
          </a:p>
          <a:p>
            <a:pPr lvl="1">
              <a:lnSpc>
                <a:spcPct val="110000"/>
              </a:lnSpc>
            </a:pPr>
            <a:r>
              <a:rPr lang="fr-FR" b="1" dirty="0">
                <a:solidFill>
                  <a:srgbClr val="800000"/>
                </a:solidFill>
              </a:rPr>
              <a:t>C’est l’</a:t>
            </a:r>
            <a:r>
              <a:rPr lang="fr-FR" sz="2400" b="1" dirty="0">
                <a:solidFill>
                  <a:srgbClr val="800000"/>
                </a:solidFill>
              </a:rPr>
              <a:t>ontologie</a:t>
            </a:r>
            <a:r>
              <a:rPr lang="fr-FR" b="1" dirty="0">
                <a:solidFill>
                  <a:srgbClr val="800000"/>
                </a:solidFill>
              </a:rPr>
              <a:t>.</a:t>
            </a:r>
          </a:p>
          <a:p>
            <a:pPr marL="114300" indent="0">
              <a:lnSpc>
                <a:spcPct val="110000"/>
              </a:lnSpc>
              <a:buNone/>
            </a:pPr>
            <a:r>
              <a:rPr lang="fr-FR" sz="2400" dirty="0"/>
              <a:t>Comment peut-on l’étudier?</a:t>
            </a:r>
          </a:p>
          <a:p>
            <a:pPr lvl="1">
              <a:lnSpc>
                <a:spcPct val="110000"/>
              </a:lnSpc>
            </a:pPr>
            <a:r>
              <a:rPr lang="fr-FR" b="1" dirty="0">
                <a:solidFill>
                  <a:srgbClr val="800000"/>
                </a:solidFill>
              </a:rPr>
              <a:t>C’est l’</a:t>
            </a:r>
            <a:r>
              <a:rPr lang="fr-FR" sz="2400" b="1" dirty="0">
                <a:solidFill>
                  <a:srgbClr val="800000"/>
                </a:solidFill>
              </a:rPr>
              <a:t>épistémologie</a:t>
            </a:r>
            <a:r>
              <a:rPr lang="fr-FR" b="1" dirty="0">
                <a:solidFill>
                  <a:srgbClr val="800000"/>
                </a:solidFill>
              </a:rPr>
              <a:t>. </a:t>
            </a:r>
          </a:p>
          <a:p>
            <a:pPr marL="114300" indent="0">
              <a:lnSpc>
                <a:spcPct val="110000"/>
              </a:lnSpc>
              <a:buNone/>
            </a:pPr>
            <a:endParaRPr lang="fr-FR" sz="2400" dirty="0"/>
          </a:p>
          <a:p>
            <a:pPr marL="114300" indent="0">
              <a:lnSpc>
                <a:spcPct val="110000"/>
              </a:lnSpc>
              <a:buNone/>
            </a:pPr>
            <a:r>
              <a:rPr lang="fr-FR" sz="2400" dirty="0"/>
              <a:t>On va se concentrer sur l’épistémologie</a:t>
            </a:r>
            <a:r>
              <a:rPr lang="mr-IN" sz="2400" dirty="0"/>
              <a:t>…</a:t>
            </a:r>
            <a:r>
              <a:rPr lang="fr-CA" sz="2400" dirty="0"/>
              <a:t> </a:t>
            </a:r>
          </a:p>
          <a:p>
            <a:pPr marL="114300" indent="0">
              <a:lnSpc>
                <a:spcPct val="110000"/>
              </a:lnSpc>
              <a:buNone/>
            </a:pPr>
            <a:r>
              <a:rPr lang="mr-IN" sz="2400" dirty="0"/>
              <a:t>…</a:t>
            </a:r>
            <a:r>
              <a:rPr lang="fr-CA" sz="2400" dirty="0"/>
              <a:t> et l’appliquer à la sexologie</a:t>
            </a:r>
            <a:endParaRPr lang="fr-FR" sz="2400" dirty="0"/>
          </a:p>
          <a:p>
            <a:pPr marL="411480" lvl="1" indent="0">
              <a:lnSpc>
                <a:spcPct val="110000"/>
              </a:lnSpc>
              <a:buNone/>
            </a:pPr>
            <a:r>
              <a:rPr lang="mr-IN" dirty="0">
                <a:solidFill>
                  <a:schemeClr val="accent5">
                    <a:lumMod val="75000"/>
                  </a:schemeClr>
                </a:solidFill>
              </a:rPr>
              <a:t>…</a:t>
            </a:r>
            <a:r>
              <a:rPr lang="fr-CA" dirty="0">
                <a:solidFill>
                  <a:schemeClr val="accent5">
                    <a:lumMod val="75000"/>
                  </a:schemeClr>
                </a:solidFill>
              </a:rPr>
              <a:t> </a:t>
            </a:r>
            <a:r>
              <a:rPr lang="fr-FR" dirty="0">
                <a:solidFill>
                  <a:schemeClr val="accent5">
                    <a:lumMod val="75000"/>
                  </a:schemeClr>
                </a:solidFill>
              </a:rPr>
              <a:t>en plongeant dans le langage et les arguments que vous rencontrerez dans le reste du cours et partout en sexologie (et en science en général). </a:t>
            </a:r>
          </a:p>
          <a:p>
            <a:pPr marL="411480" lvl="1" indent="0">
              <a:lnSpc>
                <a:spcPct val="110000"/>
              </a:lnSpc>
              <a:buNone/>
            </a:pPr>
            <a:r>
              <a:rPr lang="fr-CA" dirty="0"/>
              <a:t>Ce cours va avoir des parallèles avec vos cours de méthodes de recherche. </a:t>
            </a:r>
          </a:p>
          <a:p>
            <a:pPr marL="411480" lvl="1" indent="0">
              <a:lnSpc>
                <a:spcPct val="110000"/>
              </a:lnSpc>
              <a:buNone/>
            </a:pPr>
            <a:endParaRPr lang="fr-FR" dirty="0">
              <a:solidFill>
                <a:schemeClr val="accent5">
                  <a:lumMod val="75000"/>
                </a:schemeClr>
              </a:solidFill>
            </a:endParaRPr>
          </a:p>
        </p:txBody>
      </p:sp>
    </p:spTree>
    <p:extLst>
      <p:ext uri="{BB962C8B-B14F-4D97-AF65-F5344CB8AC3E}">
        <p14:creationId xmlns:p14="http://schemas.microsoft.com/office/powerpoint/2010/main" val="38677039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additive="base">
                                        <p:cTn id="4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Tradition épistémologique subjective</a:t>
            </a:r>
          </a:p>
        </p:txBody>
      </p:sp>
      <p:sp>
        <p:nvSpPr>
          <p:cNvPr id="3" name="Espace réservé du contenu 2"/>
          <p:cNvSpPr>
            <a:spLocks noGrp="1"/>
          </p:cNvSpPr>
          <p:nvPr>
            <p:ph idx="1"/>
          </p:nvPr>
        </p:nvSpPr>
        <p:spPr>
          <a:xfrm>
            <a:off x="457199" y="1600199"/>
            <a:ext cx="6826313" cy="5110801"/>
          </a:xfrm>
        </p:spPr>
        <p:txBody>
          <a:bodyPr>
            <a:noAutofit/>
          </a:bodyPr>
          <a:lstStyle/>
          <a:p>
            <a:pPr>
              <a:lnSpc>
                <a:spcPct val="90000"/>
              </a:lnSpc>
            </a:pPr>
            <a:r>
              <a:rPr lang="fr-FR" b="1" u="sng" dirty="0"/>
              <a:t>Origine scientifique</a:t>
            </a:r>
            <a:r>
              <a:rPr lang="fr-FR" dirty="0"/>
              <a:t>: Les sciences humaines et sociales. </a:t>
            </a:r>
          </a:p>
          <a:p>
            <a:pPr>
              <a:lnSpc>
                <a:spcPct val="90000"/>
              </a:lnSpc>
            </a:pPr>
            <a:r>
              <a:rPr lang="fr-FR" b="1" u="sng" dirty="0"/>
              <a:t>Objet d’étude</a:t>
            </a:r>
            <a:r>
              <a:rPr lang="fr-FR" dirty="0"/>
              <a:t>: L’expérience humaine et ses conséquences, </a:t>
            </a:r>
            <a:r>
              <a:rPr lang="fr-FR" dirty="0">
                <a:solidFill>
                  <a:schemeClr val="accent2">
                    <a:lumMod val="75000"/>
                  </a:schemeClr>
                </a:solidFill>
              </a:rPr>
              <a:t>soit le </a:t>
            </a:r>
            <a:r>
              <a:rPr lang="fr-FR" dirty="0">
                <a:solidFill>
                  <a:srgbClr val="800000"/>
                </a:solidFill>
              </a:rPr>
              <a:t>subjectif</a:t>
            </a:r>
            <a:r>
              <a:rPr lang="fr-FR" dirty="0">
                <a:solidFill>
                  <a:schemeClr val="accent2">
                    <a:lumMod val="75000"/>
                  </a:schemeClr>
                </a:solidFill>
              </a:rPr>
              <a:t> </a:t>
            </a:r>
            <a:r>
              <a:rPr lang="fr-FR" sz="2000" dirty="0">
                <a:solidFill>
                  <a:schemeClr val="accent2">
                    <a:lumMod val="75000"/>
                  </a:schemeClr>
                </a:solidFill>
              </a:rPr>
              <a:t>(la réalité perçue)</a:t>
            </a:r>
            <a:r>
              <a:rPr lang="fr-FR" dirty="0">
                <a:solidFill>
                  <a:schemeClr val="accent2">
                    <a:lumMod val="75000"/>
                  </a:schemeClr>
                </a:solidFill>
              </a:rPr>
              <a:t>, les </a:t>
            </a:r>
            <a:r>
              <a:rPr lang="fr-FR" dirty="0">
                <a:solidFill>
                  <a:srgbClr val="800000"/>
                </a:solidFill>
              </a:rPr>
              <a:t>idées</a:t>
            </a:r>
            <a:r>
              <a:rPr lang="fr-FR" dirty="0">
                <a:solidFill>
                  <a:schemeClr val="accent2">
                    <a:lumMod val="75000"/>
                  </a:schemeClr>
                </a:solidFill>
              </a:rPr>
              <a:t> </a:t>
            </a:r>
            <a:r>
              <a:rPr lang="fr-FR" sz="2000" dirty="0">
                <a:solidFill>
                  <a:schemeClr val="accent2">
                    <a:lumMod val="75000"/>
                  </a:schemeClr>
                </a:solidFill>
              </a:rPr>
              <a:t>(intentions, motivations, représentations, normes,…)</a:t>
            </a:r>
            <a:r>
              <a:rPr lang="fr-FR" dirty="0">
                <a:solidFill>
                  <a:schemeClr val="accent2">
                    <a:lumMod val="75000"/>
                  </a:schemeClr>
                </a:solidFill>
              </a:rPr>
              <a:t>, le </a:t>
            </a:r>
            <a:r>
              <a:rPr lang="fr-FR" dirty="0">
                <a:solidFill>
                  <a:srgbClr val="800000"/>
                </a:solidFill>
              </a:rPr>
              <a:t>verbal</a:t>
            </a:r>
            <a:r>
              <a:rPr lang="fr-FR" dirty="0">
                <a:solidFill>
                  <a:schemeClr val="accent2">
                    <a:lumMod val="75000"/>
                  </a:schemeClr>
                </a:solidFill>
              </a:rPr>
              <a:t> </a:t>
            </a:r>
            <a:r>
              <a:rPr lang="fr-FR" sz="2000" dirty="0">
                <a:solidFill>
                  <a:schemeClr val="accent2">
                    <a:lumMod val="75000"/>
                  </a:schemeClr>
                </a:solidFill>
              </a:rPr>
              <a:t>(narratifs, témoignages, discours) et les </a:t>
            </a:r>
            <a:r>
              <a:rPr lang="fr-FR" sz="2000" dirty="0">
                <a:solidFill>
                  <a:srgbClr val="800000"/>
                </a:solidFill>
              </a:rPr>
              <a:t>productions humaines</a:t>
            </a:r>
            <a:r>
              <a:rPr lang="fr-FR" sz="2000" dirty="0">
                <a:solidFill>
                  <a:schemeClr val="accent2">
                    <a:lumMod val="75000"/>
                  </a:schemeClr>
                </a:solidFill>
              </a:rPr>
              <a:t> (culture, arts, lois)</a:t>
            </a:r>
            <a:r>
              <a:rPr lang="fr-FR" dirty="0">
                <a:solidFill>
                  <a:schemeClr val="accent2">
                    <a:lumMod val="75000"/>
                  </a:schemeClr>
                </a:solidFill>
              </a:rPr>
              <a:t>.  </a:t>
            </a:r>
          </a:p>
          <a:p>
            <a:pPr>
              <a:lnSpc>
                <a:spcPct val="90000"/>
              </a:lnSpc>
            </a:pPr>
            <a:r>
              <a:rPr lang="fr-FR" b="1" u="sng" dirty="0"/>
              <a:t>Statut scientifique de l’intentionnalité</a:t>
            </a:r>
            <a:r>
              <a:rPr lang="fr-FR" dirty="0"/>
              <a:t>: Oui. </a:t>
            </a:r>
          </a:p>
          <a:p>
            <a:pPr>
              <a:lnSpc>
                <a:spcPct val="90000"/>
              </a:lnSpc>
            </a:pPr>
            <a:r>
              <a:rPr lang="fr-FR" b="1" u="sng" dirty="0" err="1"/>
              <a:t>Ontologie.s</a:t>
            </a:r>
            <a:r>
              <a:rPr lang="fr-FR" b="1" u="sng" dirty="0"/>
              <a:t> </a:t>
            </a:r>
            <a:r>
              <a:rPr lang="fr-FR" b="1" u="sng" dirty="0" err="1"/>
              <a:t>favorisée.s</a:t>
            </a:r>
            <a:r>
              <a:rPr lang="fr-FR" dirty="0"/>
              <a:t>: Monisme idéaliste </a:t>
            </a:r>
            <a:r>
              <a:rPr lang="fr-FR" dirty="0">
                <a:solidFill>
                  <a:srgbClr val="689C9A"/>
                </a:solidFill>
              </a:rPr>
              <a:t>ou</a:t>
            </a:r>
            <a:r>
              <a:rPr lang="fr-FR" dirty="0"/>
              <a:t> dualisme. </a:t>
            </a:r>
          </a:p>
          <a:p>
            <a:pPr>
              <a:lnSpc>
                <a:spcPct val="90000"/>
              </a:lnSpc>
            </a:pPr>
            <a:r>
              <a:rPr lang="fr-FR" b="1" u="sng" dirty="0"/>
              <a:t>Statut visé des connaissances</a:t>
            </a:r>
            <a:r>
              <a:rPr lang="fr-FR" dirty="0"/>
              <a:t>: </a:t>
            </a:r>
            <a:br>
              <a:rPr lang="fr-FR" dirty="0"/>
            </a:br>
            <a:r>
              <a:rPr lang="fr-FR" dirty="0"/>
              <a:t>Connaissances subjectives ou </a:t>
            </a:r>
            <a:br>
              <a:rPr lang="fr-FR" dirty="0"/>
            </a:br>
            <a:r>
              <a:rPr lang="fr-FR" dirty="0" err="1"/>
              <a:t>inter-subjectives</a:t>
            </a:r>
            <a:r>
              <a:rPr lang="fr-FR" dirty="0"/>
              <a:t> de la réalité </a:t>
            </a:r>
            <a:br>
              <a:rPr lang="fr-FR" dirty="0"/>
            </a:br>
            <a:r>
              <a:rPr lang="fr-FR" dirty="0"/>
              <a:t>(sujet intentionnel). </a:t>
            </a:r>
          </a:p>
          <a:p>
            <a:pPr>
              <a:lnSpc>
                <a:spcPct val="90000"/>
              </a:lnSpc>
            </a:pPr>
            <a:r>
              <a:rPr lang="fr-FR" b="1" u="sng" dirty="0"/>
              <a:t>Que faire des biais du chercheur</a:t>
            </a:r>
            <a:r>
              <a:rPr lang="fr-FR" dirty="0"/>
              <a:t>? </a:t>
            </a:r>
            <a:br>
              <a:rPr lang="fr-FR" dirty="0"/>
            </a:br>
            <a:r>
              <a:rPr lang="fr-FR" dirty="0"/>
              <a:t>Les reconnaitre, les expliciter et </a:t>
            </a:r>
            <a:br>
              <a:rPr lang="fr-FR" dirty="0"/>
            </a:br>
            <a:r>
              <a:rPr lang="fr-FR" dirty="0"/>
              <a:t>les accepter. </a:t>
            </a:r>
          </a:p>
        </p:txBody>
      </p:sp>
      <p:pic>
        <p:nvPicPr>
          <p:cNvPr id="5" name="Image 4"/>
          <p:cNvPicPr>
            <a:picLocks noChangeAspect="1"/>
          </p:cNvPicPr>
          <p:nvPr/>
        </p:nvPicPr>
        <p:blipFill>
          <a:blip r:embed="rId2"/>
          <a:stretch>
            <a:fillRect/>
          </a:stretch>
        </p:blipFill>
        <p:spPr>
          <a:xfrm>
            <a:off x="7283513" y="4222750"/>
            <a:ext cx="1860486" cy="2635249"/>
          </a:xfrm>
          <a:prstGeom prst="rect">
            <a:avLst/>
          </a:prstGeom>
        </p:spPr>
      </p:pic>
      <p:pic>
        <p:nvPicPr>
          <p:cNvPr id="6" name="Image 5"/>
          <p:cNvPicPr>
            <a:picLocks noChangeAspect="1"/>
          </p:cNvPicPr>
          <p:nvPr/>
        </p:nvPicPr>
        <p:blipFill>
          <a:blip r:embed="rId3"/>
          <a:stretch>
            <a:fillRect/>
          </a:stretch>
        </p:blipFill>
        <p:spPr>
          <a:xfrm>
            <a:off x="7283513" y="1600199"/>
            <a:ext cx="1888611" cy="2622551"/>
          </a:xfrm>
          <a:prstGeom prst="rect">
            <a:avLst/>
          </a:prstGeom>
        </p:spPr>
      </p:pic>
      <p:pic>
        <p:nvPicPr>
          <p:cNvPr id="7" name="Image 6"/>
          <p:cNvPicPr>
            <a:picLocks noChangeAspect="1"/>
          </p:cNvPicPr>
          <p:nvPr/>
        </p:nvPicPr>
        <p:blipFill>
          <a:blip r:embed="rId4"/>
          <a:stretch>
            <a:fillRect/>
          </a:stretch>
        </p:blipFill>
        <p:spPr>
          <a:xfrm>
            <a:off x="4791138" y="4713245"/>
            <a:ext cx="2492375" cy="2144754"/>
          </a:xfrm>
          <a:prstGeom prst="rect">
            <a:avLst/>
          </a:prstGeom>
        </p:spPr>
      </p:pic>
      <p:pic>
        <p:nvPicPr>
          <p:cNvPr id="8" name="Image 7"/>
          <p:cNvPicPr>
            <a:picLocks noChangeAspect="1"/>
          </p:cNvPicPr>
          <p:nvPr/>
        </p:nvPicPr>
        <p:blipFill>
          <a:blip r:embed="rId5"/>
          <a:stretch>
            <a:fillRect/>
          </a:stretch>
        </p:blipFill>
        <p:spPr>
          <a:xfrm>
            <a:off x="7692817" y="1"/>
            <a:ext cx="768768" cy="768768"/>
          </a:xfrm>
          <a:prstGeom prst="rect">
            <a:avLst/>
          </a:prstGeom>
        </p:spPr>
      </p:pic>
    </p:spTree>
    <p:extLst>
      <p:ext uri="{BB962C8B-B14F-4D97-AF65-F5344CB8AC3E}">
        <p14:creationId xmlns:p14="http://schemas.microsoft.com/office/powerpoint/2010/main" val="316465347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Tradition épistémologique subjective</a:t>
            </a:r>
          </a:p>
        </p:txBody>
      </p:sp>
      <p:sp>
        <p:nvSpPr>
          <p:cNvPr id="3" name="Espace réservé du contenu 2"/>
          <p:cNvSpPr>
            <a:spLocks noGrp="1"/>
          </p:cNvSpPr>
          <p:nvPr>
            <p:ph idx="1"/>
          </p:nvPr>
        </p:nvSpPr>
        <p:spPr>
          <a:xfrm>
            <a:off x="457200" y="1600199"/>
            <a:ext cx="6826313" cy="5110801"/>
          </a:xfrm>
        </p:spPr>
        <p:txBody>
          <a:bodyPr>
            <a:noAutofit/>
          </a:bodyPr>
          <a:lstStyle/>
          <a:p>
            <a:pPr>
              <a:lnSpc>
                <a:spcPct val="90000"/>
              </a:lnSpc>
            </a:pPr>
            <a:r>
              <a:rPr lang="fr-FR" b="1" u="sng" dirty="0"/>
              <a:t>Approche favorisée</a:t>
            </a:r>
            <a:r>
              <a:rPr lang="fr-FR" dirty="0"/>
              <a:t>: Rationalisme </a:t>
            </a:r>
            <a:r>
              <a:rPr lang="fr-FR" dirty="0">
                <a:solidFill>
                  <a:srgbClr val="689C9A"/>
                </a:solidFill>
              </a:rPr>
              <a:t>(la connaissance découle seulement ou principalement de la raison [de l’expérience subjective]). La déduction y a un rôle central. </a:t>
            </a:r>
          </a:p>
          <a:p>
            <a:pPr lvl="1">
              <a:lnSpc>
                <a:spcPct val="90000"/>
              </a:lnSpc>
            </a:pPr>
            <a:r>
              <a:rPr lang="fr-FR" dirty="0">
                <a:solidFill>
                  <a:srgbClr val="689C9A"/>
                </a:solidFill>
              </a:rPr>
              <a:t>Le rationalisme repose sur l’idée que que la réalité est intelligible, c.-à-d., qu’elle est régit par des principes rationnels. </a:t>
            </a:r>
          </a:p>
          <a:p>
            <a:pPr>
              <a:lnSpc>
                <a:spcPct val="90000"/>
              </a:lnSpc>
            </a:pPr>
            <a:r>
              <a:rPr lang="fr-FR" b="1" u="sng" dirty="0"/>
              <a:t>Autres descripteurs épistémologiques associés</a:t>
            </a:r>
            <a:r>
              <a:rPr lang="fr-FR" dirty="0"/>
              <a:t>: Constructivisme social. </a:t>
            </a:r>
            <a:r>
              <a:rPr lang="fr-FR" dirty="0">
                <a:solidFill>
                  <a:srgbClr val="689C9A"/>
                </a:solidFill>
              </a:rPr>
              <a:t>Structuralisme. Holisme. </a:t>
            </a:r>
          </a:p>
          <a:p>
            <a:pPr>
              <a:lnSpc>
                <a:spcPct val="90000"/>
              </a:lnSpc>
            </a:pPr>
            <a:r>
              <a:rPr lang="fr-FR" b="1" u="sng" dirty="0"/>
              <a:t>Méthodes favorisées</a:t>
            </a:r>
            <a:r>
              <a:rPr lang="fr-FR" dirty="0"/>
              <a:t>: Méthodes </a:t>
            </a:r>
            <a:br>
              <a:rPr lang="fr-FR" dirty="0"/>
            </a:br>
            <a:r>
              <a:rPr lang="fr-FR" dirty="0"/>
              <a:t>qualitatives et interprétatives. </a:t>
            </a:r>
            <a:br>
              <a:rPr lang="fr-FR" dirty="0"/>
            </a:br>
            <a:r>
              <a:rPr lang="fr-FR" dirty="0">
                <a:solidFill>
                  <a:srgbClr val="689C9A"/>
                </a:solidFill>
              </a:rPr>
              <a:t>Réflexion et recherche de sens. </a:t>
            </a:r>
            <a:br>
              <a:rPr lang="fr-FR" dirty="0">
                <a:solidFill>
                  <a:srgbClr val="689C9A"/>
                </a:solidFill>
              </a:rPr>
            </a:br>
            <a:r>
              <a:rPr lang="fr-FR" dirty="0">
                <a:solidFill>
                  <a:srgbClr val="689C9A"/>
                </a:solidFill>
              </a:rPr>
              <a:t>Méthodes relationnelles (ex: </a:t>
            </a:r>
            <a:br>
              <a:rPr lang="fr-FR" dirty="0">
                <a:solidFill>
                  <a:srgbClr val="689C9A"/>
                </a:solidFill>
              </a:rPr>
            </a:br>
            <a:r>
              <a:rPr lang="fr-FR" dirty="0">
                <a:solidFill>
                  <a:srgbClr val="689C9A"/>
                </a:solidFill>
              </a:rPr>
              <a:t>entrevues, discussions). </a:t>
            </a:r>
          </a:p>
        </p:txBody>
      </p:sp>
      <p:pic>
        <p:nvPicPr>
          <p:cNvPr id="4" name="Image 3"/>
          <p:cNvPicPr>
            <a:picLocks noChangeAspect="1"/>
          </p:cNvPicPr>
          <p:nvPr/>
        </p:nvPicPr>
        <p:blipFill>
          <a:blip r:embed="rId2"/>
          <a:stretch>
            <a:fillRect/>
          </a:stretch>
        </p:blipFill>
        <p:spPr>
          <a:xfrm>
            <a:off x="7283513" y="1600199"/>
            <a:ext cx="1888611" cy="2622551"/>
          </a:xfrm>
          <a:prstGeom prst="rect">
            <a:avLst/>
          </a:prstGeom>
        </p:spPr>
      </p:pic>
      <p:pic>
        <p:nvPicPr>
          <p:cNvPr id="5" name="Image 4"/>
          <p:cNvPicPr>
            <a:picLocks noChangeAspect="1"/>
          </p:cNvPicPr>
          <p:nvPr/>
        </p:nvPicPr>
        <p:blipFill>
          <a:blip r:embed="rId3"/>
          <a:stretch>
            <a:fillRect/>
          </a:stretch>
        </p:blipFill>
        <p:spPr>
          <a:xfrm>
            <a:off x="7283513" y="4222750"/>
            <a:ext cx="1860486" cy="2635249"/>
          </a:xfrm>
          <a:prstGeom prst="rect">
            <a:avLst/>
          </a:prstGeom>
        </p:spPr>
      </p:pic>
      <p:pic>
        <p:nvPicPr>
          <p:cNvPr id="6" name="Image 5"/>
          <p:cNvPicPr>
            <a:picLocks noChangeAspect="1"/>
          </p:cNvPicPr>
          <p:nvPr/>
        </p:nvPicPr>
        <p:blipFill>
          <a:blip r:embed="rId4"/>
          <a:stretch>
            <a:fillRect/>
          </a:stretch>
        </p:blipFill>
        <p:spPr>
          <a:xfrm>
            <a:off x="4791138" y="4713245"/>
            <a:ext cx="2492375" cy="2144754"/>
          </a:xfrm>
          <a:prstGeom prst="rect">
            <a:avLst/>
          </a:prstGeom>
        </p:spPr>
      </p:pic>
      <p:pic>
        <p:nvPicPr>
          <p:cNvPr id="7" name="Image 6"/>
          <p:cNvPicPr>
            <a:picLocks noChangeAspect="1"/>
          </p:cNvPicPr>
          <p:nvPr/>
        </p:nvPicPr>
        <p:blipFill>
          <a:blip r:embed="rId5"/>
          <a:stretch>
            <a:fillRect/>
          </a:stretch>
        </p:blipFill>
        <p:spPr>
          <a:xfrm>
            <a:off x="7692817" y="1"/>
            <a:ext cx="768768" cy="768768"/>
          </a:xfrm>
          <a:prstGeom prst="rect">
            <a:avLst/>
          </a:prstGeom>
        </p:spPr>
      </p:pic>
    </p:spTree>
    <p:extLst>
      <p:ext uri="{BB962C8B-B14F-4D97-AF65-F5344CB8AC3E}">
        <p14:creationId xmlns:p14="http://schemas.microsoft.com/office/powerpoint/2010/main" val="3797633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Tradition épistémologique subjective</a:t>
            </a:r>
          </a:p>
        </p:txBody>
      </p:sp>
      <p:sp>
        <p:nvSpPr>
          <p:cNvPr id="3" name="Espace réservé du contenu 2"/>
          <p:cNvSpPr>
            <a:spLocks noGrp="1"/>
          </p:cNvSpPr>
          <p:nvPr>
            <p:ph idx="1"/>
          </p:nvPr>
        </p:nvSpPr>
        <p:spPr>
          <a:xfrm>
            <a:off x="457200" y="1600199"/>
            <a:ext cx="7959562" cy="5110801"/>
          </a:xfrm>
        </p:spPr>
        <p:txBody>
          <a:bodyPr>
            <a:noAutofit/>
          </a:bodyPr>
          <a:lstStyle/>
          <a:p>
            <a:pPr marL="114300" indent="0">
              <a:buNone/>
            </a:pPr>
            <a:r>
              <a:rPr lang="fr-FR" u="sng" dirty="0"/>
              <a:t>Courte histoire de la tradition subjective</a:t>
            </a:r>
          </a:p>
          <a:p>
            <a:pPr marL="114300" indent="0">
              <a:buNone/>
            </a:pPr>
            <a:r>
              <a:rPr lang="fr-FR" b="1" dirty="0"/>
              <a:t>À voir au prochain cours</a:t>
            </a:r>
            <a:r>
              <a:rPr lang="mr-IN" b="1" dirty="0"/>
              <a:t>…</a:t>
            </a:r>
            <a:endParaRPr lang="fr-FR" sz="1800" dirty="0"/>
          </a:p>
        </p:txBody>
      </p:sp>
      <p:pic>
        <p:nvPicPr>
          <p:cNvPr id="4" name="Image 3"/>
          <p:cNvPicPr>
            <a:picLocks noChangeAspect="1"/>
          </p:cNvPicPr>
          <p:nvPr/>
        </p:nvPicPr>
        <p:blipFill>
          <a:blip r:embed="rId2"/>
          <a:stretch>
            <a:fillRect/>
          </a:stretch>
        </p:blipFill>
        <p:spPr>
          <a:xfrm>
            <a:off x="7692817" y="1"/>
            <a:ext cx="768768" cy="768768"/>
          </a:xfrm>
          <a:prstGeom prst="rect">
            <a:avLst/>
          </a:prstGeom>
        </p:spPr>
      </p:pic>
    </p:spTree>
    <p:extLst>
      <p:ext uri="{BB962C8B-B14F-4D97-AF65-F5344CB8AC3E}">
        <p14:creationId xmlns:p14="http://schemas.microsoft.com/office/powerpoint/2010/main" val="6489941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 sexologie, une terre de rencontres</a:t>
            </a:r>
          </a:p>
        </p:txBody>
      </p:sp>
      <p:sp>
        <p:nvSpPr>
          <p:cNvPr id="3" name="Espace réservé du contenu 2"/>
          <p:cNvSpPr>
            <a:spLocks noGrp="1"/>
          </p:cNvSpPr>
          <p:nvPr>
            <p:ph idx="1"/>
          </p:nvPr>
        </p:nvSpPr>
        <p:spPr>
          <a:xfrm>
            <a:off x="457200" y="1600199"/>
            <a:ext cx="7959562" cy="5110801"/>
          </a:xfrm>
        </p:spPr>
        <p:txBody>
          <a:bodyPr>
            <a:noAutofit/>
          </a:bodyPr>
          <a:lstStyle/>
          <a:p>
            <a:pPr marL="114300" indent="0">
              <a:lnSpc>
                <a:spcPct val="110000"/>
              </a:lnSpc>
              <a:buNone/>
            </a:pPr>
            <a:r>
              <a:rPr lang="fr-FR" b="1" dirty="0"/>
              <a:t>La sexologie est principalement une science humaine et sociale</a:t>
            </a:r>
            <a:r>
              <a:rPr lang="fr-FR" dirty="0"/>
              <a:t>, mais elle a aussi des composantes d’approches plus sciences naturelles (biologie humaine/médecine [anatomie et physiologie], neuro, santé publique, épidémiologie).</a:t>
            </a:r>
            <a:r>
              <a:rPr lang="fr-CA" dirty="0"/>
              <a:t> </a:t>
            </a:r>
          </a:p>
          <a:p>
            <a:pPr marL="114300" indent="0">
              <a:lnSpc>
                <a:spcPct val="110000"/>
              </a:lnSpc>
              <a:buNone/>
            </a:pPr>
            <a:endParaRPr lang="fr-CA" dirty="0"/>
          </a:p>
        </p:txBody>
      </p:sp>
      <p:pic>
        <p:nvPicPr>
          <p:cNvPr id="4" name="Image 3"/>
          <p:cNvPicPr>
            <a:picLocks noChangeAspect="1"/>
          </p:cNvPicPr>
          <p:nvPr/>
        </p:nvPicPr>
        <p:blipFill>
          <a:blip r:embed="rId2"/>
          <a:stretch>
            <a:fillRect/>
          </a:stretch>
        </p:blipFill>
        <p:spPr>
          <a:xfrm>
            <a:off x="7692817" y="1"/>
            <a:ext cx="768768" cy="768768"/>
          </a:xfrm>
          <a:prstGeom prst="rect">
            <a:avLst/>
          </a:prstGeom>
        </p:spPr>
      </p:pic>
    </p:spTree>
    <p:extLst>
      <p:ext uri="{BB962C8B-B14F-4D97-AF65-F5344CB8AC3E}">
        <p14:creationId xmlns:p14="http://schemas.microsoft.com/office/powerpoint/2010/main" val="2483992778"/>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sz="5400" dirty="0"/>
              <a:t>La méthode scientifique de la renaissance à l’entre-deux-guerres</a:t>
            </a:r>
          </a:p>
        </p:txBody>
      </p:sp>
      <p:sp>
        <p:nvSpPr>
          <p:cNvPr id="3" name="Sous-titre 2"/>
          <p:cNvSpPr>
            <a:spLocks noGrp="1"/>
          </p:cNvSpPr>
          <p:nvPr>
            <p:ph type="subTitle" idx="1"/>
          </p:nvPr>
        </p:nvSpPr>
        <p:spPr/>
        <p:txBody>
          <a:bodyPr/>
          <a:lstStyle/>
          <a:p>
            <a:r>
              <a:rPr lang="fr-FR" dirty="0"/>
              <a:t> </a:t>
            </a:r>
          </a:p>
        </p:txBody>
      </p:sp>
      <p:pic>
        <p:nvPicPr>
          <p:cNvPr id="4" name="Image 3"/>
          <p:cNvPicPr>
            <a:picLocks noChangeAspect="1"/>
          </p:cNvPicPr>
          <p:nvPr/>
        </p:nvPicPr>
        <p:blipFill>
          <a:blip r:embed="rId2"/>
          <a:stretch>
            <a:fillRect/>
          </a:stretch>
        </p:blipFill>
        <p:spPr>
          <a:xfrm>
            <a:off x="6763176" y="3461176"/>
            <a:ext cx="1110824" cy="1110824"/>
          </a:xfrm>
          <a:prstGeom prst="rect">
            <a:avLst/>
          </a:prstGeom>
        </p:spPr>
      </p:pic>
    </p:spTree>
    <p:extLst>
      <p:ext uri="{BB962C8B-B14F-4D97-AF65-F5344CB8AC3E}">
        <p14:creationId xmlns:p14="http://schemas.microsoft.com/office/powerpoint/2010/main" val="36736299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 première méthode scientifique</a:t>
            </a:r>
          </a:p>
        </p:txBody>
      </p:sp>
      <p:sp>
        <p:nvSpPr>
          <p:cNvPr id="3" name="Espace réservé du contenu 2"/>
          <p:cNvSpPr>
            <a:spLocks noGrp="1"/>
          </p:cNvSpPr>
          <p:nvPr>
            <p:ph idx="1"/>
          </p:nvPr>
        </p:nvSpPr>
        <p:spPr>
          <a:xfrm>
            <a:off x="457200" y="1600199"/>
            <a:ext cx="7959562" cy="5110801"/>
          </a:xfrm>
        </p:spPr>
        <p:txBody>
          <a:bodyPr>
            <a:noAutofit/>
          </a:bodyPr>
          <a:lstStyle/>
          <a:p>
            <a:pPr marL="114300" indent="0">
              <a:lnSpc>
                <a:spcPct val="110000"/>
              </a:lnSpc>
              <a:buNone/>
            </a:pPr>
            <a:r>
              <a:rPr lang="fr-FR" sz="2400" dirty="0"/>
              <a:t>Jusque dans les années 30, le principal modèle de la démarche scientifique qui avait cours en sciences naturelles et/ou expérimentale était décrit comme un modèle: </a:t>
            </a:r>
          </a:p>
          <a:p>
            <a:pPr marL="114300" indent="0">
              <a:lnSpc>
                <a:spcPct val="110000"/>
              </a:lnSpc>
              <a:buNone/>
            </a:pPr>
            <a:endParaRPr lang="fr-FR" sz="2400" dirty="0"/>
          </a:p>
          <a:p>
            <a:pPr>
              <a:lnSpc>
                <a:spcPct val="110000"/>
              </a:lnSpc>
            </a:pPr>
            <a:r>
              <a:rPr lang="fr-FR" dirty="0"/>
              <a:t>Positiviste logique (ou empirique logique); </a:t>
            </a:r>
          </a:p>
          <a:p>
            <a:pPr marL="114300" indent="0">
              <a:lnSpc>
                <a:spcPct val="110000"/>
              </a:lnSpc>
              <a:buNone/>
            </a:pPr>
            <a:endParaRPr lang="fr-FR" dirty="0"/>
          </a:p>
          <a:p>
            <a:pPr marL="114300" indent="0">
              <a:lnSpc>
                <a:spcPct val="110000"/>
              </a:lnSpc>
              <a:buNone/>
            </a:pPr>
            <a:r>
              <a:rPr lang="fr-FR" dirty="0"/>
              <a:t>    et</a:t>
            </a:r>
          </a:p>
          <a:p>
            <a:pPr marL="114300" indent="0">
              <a:lnSpc>
                <a:spcPct val="110000"/>
              </a:lnSpc>
              <a:buNone/>
            </a:pPr>
            <a:endParaRPr lang="fr-FR" dirty="0"/>
          </a:p>
          <a:p>
            <a:pPr>
              <a:lnSpc>
                <a:spcPct val="110000"/>
              </a:lnSpc>
            </a:pPr>
            <a:r>
              <a:rPr lang="fr-FR" dirty="0" err="1"/>
              <a:t>Vérificationniste</a:t>
            </a:r>
            <a:r>
              <a:rPr lang="fr-FR" dirty="0"/>
              <a:t>.</a:t>
            </a:r>
            <a:r>
              <a:rPr lang="fr-CA" dirty="0"/>
              <a:t> </a:t>
            </a:r>
          </a:p>
        </p:txBody>
      </p:sp>
      <p:pic>
        <p:nvPicPr>
          <p:cNvPr id="6" name="Image 5"/>
          <p:cNvPicPr>
            <a:picLocks noChangeAspect="1"/>
          </p:cNvPicPr>
          <p:nvPr/>
        </p:nvPicPr>
        <p:blipFill>
          <a:blip r:embed="rId2"/>
          <a:stretch>
            <a:fillRect/>
          </a:stretch>
        </p:blipFill>
        <p:spPr>
          <a:xfrm>
            <a:off x="7692817" y="1"/>
            <a:ext cx="768768" cy="768768"/>
          </a:xfrm>
          <a:prstGeom prst="rect">
            <a:avLst/>
          </a:prstGeom>
        </p:spPr>
      </p:pic>
    </p:spTree>
    <p:extLst>
      <p:ext uri="{BB962C8B-B14F-4D97-AF65-F5344CB8AC3E}">
        <p14:creationId xmlns:p14="http://schemas.microsoft.com/office/powerpoint/2010/main" val="2862451295"/>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 première méthode scientifique</a:t>
            </a:r>
          </a:p>
        </p:txBody>
      </p:sp>
      <p:sp>
        <p:nvSpPr>
          <p:cNvPr id="3" name="Espace réservé du contenu 2"/>
          <p:cNvSpPr>
            <a:spLocks noGrp="1"/>
          </p:cNvSpPr>
          <p:nvPr>
            <p:ph idx="1"/>
          </p:nvPr>
        </p:nvSpPr>
        <p:spPr>
          <a:xfrm>
            <a:off x="457200" y="1600199"/>
            <a:ext cx="7959562" cy="5110801"/>
          </a:xfrm>
        </p:spPr>
        <p:txBody>
          <a:bodyPr>
            <a:noAutofit/>
          </a:bodyPr>
          <a:lstStyle/>
          <a:p>
            <a:pPr marL="114300" indent="0">
              <a:buNone/>
            </a:pPr>
            <a:r>
              <a:rPr lang="fr-FR" u="sng" dirty="0"/>
              <a:t>Positivisme logique (ou empirisme logique)</a:t>
            </a:r>
            <a:endParaRPr lang="fr-CA" dirty="0"/>
          </a:p>
          <a:p>
            <a:pPr marL="114300" indent="0">
              <a:buNone/>
            </a:pPr>
            <a:r>
              <a:rPr lang="fr-FR" dirty="0"/>
              <a:t>L’objectif du positivisme est l’étude des </a:t>
            </a:r>
            <a:r>
              <a:rPr lang="fr-FR" b="1" dirty="0"/>
              <a:t>phénomènes</a:t>
            </a:r>
            <a:r>
              <a:rPr lang="fr-FR" dirty="0"/>
              <a:t> et des lois régissant les relations entre eux. </a:t>
            </a:r>
          </a:p>
          <a:p>
            <a:r>
              <a:rPr lang="fr-FR" dirty="0">
                <a:solidFill>
                  <a:srgbClr val="689C9A"/>
                </a:solidFill>
              </a:rPr>
              <a:t>Cela limite la science à l’étude des éléments observables/perceptibles (ou dont on peut faire l’expérience) de la réalité. </a:t>
            </a:r>
          </a:p>
          <a:p>
            <a:r>
              <a:rPr lang="fr-FR" dirty="0">
                <a:solidFill>
                  <a:srgbClr val="689C9A"/>
                </a:solidFill>
              </a:rPr>
              <a:t>Cela exclut, entre autres, l’utilisation de concepts comme l’âme, les pensées et l’action divine, car ces concepts réfèrent à des « réalités » intangibles. </a:t>
            </a:r>
            <a:endParaRPr lang="fr-CA" dirty="0">
              <a:solidFill>
                <a:srgbClr val="689C9A"/>
              </a:solidFill>
            </a:endParaRPr>
          </a:p>
        </p:txBody>
      </p:sp>
      <p:pic>
        <p:nvPicPr>
          <p:cNvPr id="4" name="Image 3"/>
          <p:cNvPicPr>
            <a:picLocks noChangeAspect="1"/>
          </p:cNvPicPr>
          <p:nvPr/>
        </p:nvPicPr>
        <p:blipFill>
          <a:blip r:embed="rId2"/>
          <a:stretch>
            <a:fillRect/>
          </a:stretch>
        </p:blipFill>
        <p:spPr>
          <a:xfrm>
            <a:off x="7692817" y="1"/>
            <a:ext cx="768768" cy="768768"/>
          </a:xfrm>
          <a:prstGeom prst="rect">
            <a:avLst/>
          </a:prstGeom>
        </p:spPr>
      </p:pic>
    </p:spTree>
    <p:extLst>
      <p:ext uri="{BB962C8B-B14F-4D97-AF65-F5344CB8AC3E}">
        <p14:creationId xmlns:p14="http://schemas.microsoft.com/office/powerpoint/2010/main" val="241379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 première méthode scientifique</a:t>
            </a:r>
          </a:p>
        </p:txBody>
      </p:sp>
      <p:sp>
        <p:nvSpPr>
          <p:cNvPr id="3" name="Espace réservé du contenu 2"/>
          <p:cNvSpPr>
            <a:spLocks noGrp="1"/>
          </p:cNvSpPr>
          <p:nvPr>
            <p:ph idx="1"/>
          </p:nvPr>
        </p:nvSpPr>
        <p:spPr>
          <a:xfrm>
            <a:off x="457200" y="1600199"/>
            <a:ext cx="7959562" cy="5110801"/>
          </a:xfrm>
        </p:spPr>
        <p:txBody>
          <a:bodyPr>
            <a:noAutofit/>
          </a:bodyPr>
          <a:lstStyle/>
          <a:p>
            <a:pPr marL="114300" indent="0">
              <a:buNone/>
            </a:pPr>
            <a:r>
              <a:rPr lang="fr-FR" u="sng" dirty="0"/>
              <a:t>Vérificationnisme</a:t>
            </a:r>
            <a:endParaRPr lang="fr-CA" dirty="0"/>
          </a:p>
          <a:p>
            <a:pPr marL="114300" indent="0">
              <a:buNone/>
            </a:pPr>
            <a:r>
              <a:rPr lang="fr-FR" dirty="0"/>
              <a:t>L’objectif de la science, selon cette approche, est: </a:t>
            </a:r>
          </a:p>
          <a:p>
            <a:r>
              <a:rPr lang="fr-FR" sz="2000" b="1" dirty="0">
                <a:solidFill>
                  <a:srgbClr val="689C9A"/>
                </a:solidFill>
              </a:rPr>
              <a:t>d’évaluer la véracité d’énoncés empiriques </a:t>
            </a:r>
            <a:r>
              <a:rPr lang="fr-FR" sz="2000" dirty="0">
                <a:solidFill>
                  <a:srgbClr val="689C9A"/>
                </a:solidFill>
              </a:rPr>
              <a:t>en vérifiant s’ils correspondent ou non aux faits observés, </a:t>
            </a:r>
          </a:p>
          <a:p>
            <a:r>
              <a:rPr lang="fr-FR" sz="2000" b="1" dirty="0">
                <a:solidFill>
                  <a:srgbClr val="689C9A"/>
                </a:solidFill>
              </a:rPr>
              <a:t>et de rassembler ces énoncés en des ensembles cohérents </a:t>
            </a:r>
            <a:r>
              <a:rPr lang="fr-FR" sz="2000" dirty="0">
                <a:solidFill>
                  <a:srgbClr val="689C9A"/>
                </a:solidFill>
              </a:rPr>
              <a:t>(des théories). </a:t>
            </a:r>
            <a:endParaRPr lang="fr-FR" dirty="0">
              <a:solidFill>
                <a:srgbClr val="689C9A"/>
              </a:solidFill>
            </a:endParaRPr>
          </a:p>
          <a:p>
            <a:pPr marL="114300" indent="0">
              <a:buNone/>
            </a:pPr>
            <a:r>
              <a:rPr lang="fr-FR" b="1" dirty="0"/>
              <a:t>Cette approche est principalement inductive</a:t>
            </a:r>
            <a:r>
              <a:rPr lang="fr-FR" dirty="0"/>
              <a:t>, </a:t>
            </a:r>
            <a:r>
              <a:rPr lang="fr-FR" dirty="0">
                <a:solidFill>
                  <a:srgbClr val="689C9A"/>
                </a:solidFill>
              </a:rPr>
              <a:t>c.-à-d. qu’elle considère que l’observation amène le développement d’hypothèses qui sont ensuite confirmées (ou non) en les confrontant aux phénomènes observés. </a:t>
            </a:r>
          </a:p>
          <a:p>
            <a:pPr marL="114300" indent="0">
              <a:buNone/>
            </a:pPr>
            <a:r>
              <a:rPr lang="fr-FR" b="1" dirty="0"/>
              <a:t>Elle considère comme non-scientifiques </a:t>
            </a:r>
            <a:r>
              <a:rPr lang="fr-FR" dirty="0"/>
              <a:t>les énoncés (et théories) qui réfèrent à un ou des éléments intangibles ou non-vérifiables. </a:t>
            </a:r>
          </a:p>
          <a:p>
            <a:r>
              <a:rPr lang="fr-FR" sz="2000" dirty="0">
                <a:solidFill>
                  <a:srgbClr val="689C9A"/>
                </a:solidFill>
              </a:rPr>
              <a:t>Ex:  Les tremblements de terre sont une punition de Dieu pour les péchés de l’humanité</a:t>
            </a:r>
            <a:r>
              <a:rPr lang="fr-CA" sz="2000" dirty="0">
                <a:solidFill>
                  <a:srgbClr val="689C9A"/>
                </a:solidFill>
              </a:rPr>
              <a:t> (comme </a:t>
            </a:r>
            <a:r>
              <a:rPr lang="fr-CA" sz="2000" dirty="0">
                <a:solidFill>
                  <a:srgbClr val="689C9A"/>
                </a:solidFill>
                <a:hlinkClick r:id="rId2"/>
              </a:rPr>
              <a:t>ici</a:t>
            </a:r>
            <a:r>
              <a:rPr lang="fr-CA" sz="2000" dirty="0">
                <a:solidFill>
                  <a:srgbClr val="689C9A"/>
                </a:solidFill>
              </a:rPr>
              <a:t>, </a:t>
            </a:r>
            <a:r>
              <a:rPr lang="fr-CA" sz="2000" dirty="0">
                <a:solidFill>
                  <a:srgbClr val="689C9A"/>
                </a:solidFill>
                <a:hlinkClick r:id="rId3"/>
              </a:rPr>
              <a:t>ici </a:t>
            </a:r>
            <a:r>
              <a:rPr lang="fr-CA" sz="2000" dirty="0">
                <a:solidFill>
                  <a:srgbClr val="689C9A"/>
                </a:solidFill>
              </a:rPr>
              <a:t>et </a:t>
            </a:r>
            <a:r>
              <a:rPr lang="fr-CA" sz="2000" dirty="0">
                <a:solidFill>
                  <a:srgbClr val="689C9A"/>
                </a:solidFill>
                <a:hlinkClick r:id="rId4"/>
              </a:rPr>
              <a:t>ici</a:t>
            </a:r>
            <a:r>
              <a:rPr lang="fr-CA" sz="2000" dirty="0">
                <a:solidFill>
                  <a:srgbClr val="689C9A"/>
                </a:solidFill>
              </a:rPr>
              <a:t>). </a:t>
            </a:r>
          </a:p>
          <a:p>
            <a:endParaRPr lang="fr-CA" dirty="0"/>
          </a:p>
        </p:txBody>
      </p:sp>
      <p:pic>
        <p:nvPicPr>
          <p:cNvPr id="4" name="Image 3"/>
          <p:cNvPicPr>
            <a:picLocks noChangeAspect="1"/>
          </p:cNvPicPr>
          <p:nvPr/>
        </p:nvPicPr>
        <p:blipFill>
          <a:blip r:embed="rId5"/>
          <a:stretch>
            <a:fillRect/>
          </a:stretch>
        </p:blipFill>
        <p:spPr>
          <a:xfrm>
            <a:off x="7692817" y="1"/>
            <a:ext cx="768768" cy="768768"/>
          </a:xfrm>
          <a:prstGeom prst="rect">
            <a:avLst/>
          </a:prstGeom>
        </p:spPr>
      </p:pic>
    </p:spTree>
    <p:extLst>
      <p:ext uri="{BB962C8B-B14F-4D97-AF65-F5344CB8AC3E}">
        <p14:creationId xmlns:p14="http://schemas.microsoft.com/office/powerpoint/2010/main" val="2204449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sz="5400" dirty="0"/>
              <a:t>Karl Popper (1902-1994) et le </a:t>
            </a:r>
            <a:r>
              <a:rPr lang="fr-FR" sz="5400" dirty="0" err="1"/>
              <a:t>réfutationnisme</a:t>
            </a:r>
            <a:endParaRPr lang="fr-FR" sz="5400" dirty="0"/>
          </a:p>
        </p:txBody>
      </p:sp>
      <p:sp>
        <p:nvSpPr>
          <p:cNvPr id="3" name="Sous-titre 2"/>
          <p:cNvSpPr>
            <a:spLocks noGrp="1"/>
          </p:cNvSpPr>
          <p:nvPr>
            <p:ph type="subTitle" idx="1"/>
          </p:nvPr>
        </p:nvSpPr>
        <p:spPr/>
        <p:txBody>
          <a:bodyPr/>
          <a:lstStyle/>
          <a:p>
            <a:r>
              <a:rPr lang="fr-FR" dirty="0"/>
              <a:t> </a:t>
            </a:r>
          </a:p>
        </p:txBody>
      </p:sp>
      <p:pic>
        <p:nvPicPr>
          <p:cNvPr id="4" name="Image 3"/>
          <p:cNvPicPr>
            <a:picLocks noChangeAspect="1"/>
          </p:cNvPicPr>
          <p:nvPr/>
        </p:nvPicPr>
        <p:blipFill>
          <a:blip r:embed="rId2"/>
          <a:stretch>
            <a:fillRect/>
          </a:stretch>
        </p:blipFill>
        <p:spPr>
          <a:xfrm>
            <a:off x="6924046" y="3606172"/>
            <a:ext cx="1140454" cy="1140454"/>
          </a:xfrm>
          <a:prstGeom prst="rect">
            <a:avLst/>
          </a:prstGeom>
        </p:spPr>
      </p:pic>
    </p:spTree>
    <p:extLst>
      <p:ext uri="{BB962C8B-B14F-4D97-AF65-F5344CB8AC3E}">
        <p14:creationId xmlns:p14="http://schemas.microsoft.com/office/powerpoint/2010/main" val="36026431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Mise en contexte</a:t>
            </a:r>
          </a:p>
        </p:txBody>
      </p:sp>
      <p:sp>
        <p:nvSpPr>
          <p:cNvPr id="3" name="Espace réservé du contenu 2"/>
          <p:cNvSpPr>
            <a:spLocks noGrp="1"/>
          </p:cNvSpPr>
          <p:nvPr>
            <p:ph idx="1"/>
          </p:nvPr>
        </p:nvSpPr>
        <p:spPr>
          <a:xfrm>
            <a:off x="457200" y="1600199"/>
            <a:ext cx="7959562" cy="5110801"/>
          </a:xfrm>
        </p:spPr>
        <p:txBody>
          <a:bodyPr>
            <a:noAutofit/>
          </a:bodyPr>
          <a:lstStyle/>
          <a:p>
            <a:pPr marL="114300" indent="0">
              <a:lnSpc>
                <a:spcPct val="110000"/>
              </a:lnSpc>
              <a:buNone/>
            </a:pPr>
            <a:r>
              <a:rPr lang="fr-FR" dirty="0"/>
              <a:t>Les principaux travaux de Karl Popper sont publiés dans les années 30, soit entre les deux guerres mondiales. </a:t>
            </a:r>
          </a:p>
          <a:p>
            <a:pPr marL="114300" indent="0">
              <a:lnSpc>
                <a:spcPct val="110000"/>
              </a:lnSpc>
              <a:buNone/>
            </a:pPr>
            <a:r>
              <a:rPr lang="fr-FR" dirty="0"/>
              <a:t>L’approche de Popper reste très </a:t>
            </a:r>
            <a:r>
              <a:rPr lang="fr-FR" b="1" dirty="0"/>
              <a:t>positiviste</a:t>
            </a:r>
            <a:r>
              <a:rPr lang="fr-FR" dirty="0"/>
              <a:t> et </a:t>
            </a:r>
            <a:r>
              <a:rPr lang="fr-FR" b="1" dirty="0"/>
              <a:t>empirique</a:t>
            </a:r>
            <a:r>
              <a:rPr lang="fr-FR" dirty="0"/>
              <a:t>, mais il critique sévèrement et </a:t>
            </a:r>
            <a:r>
              <a:rPr lang="fr-FR" b="1" dirty="0"/>
              <a:t>s’oppose directement à l’approche </a:t>
            </a:r>
            <a:r>
              <a:rPr lang="fr-FR" b="1" dirty="0" err="1"/>
              <a:t>vérificationniste</a:t>
            </a:r>
            <a:r>
              <a:rPr lang="fr-FR" dirty="0"/>
              <a:t>. </a:t>
            </a:r>
          </a:p>
          <a:p>
            <a:pPr>
              <a:lnSpc>
                <a:spcPct val="110000"/>
              </a:lnSpc>
            </a:pPr>
            <a:r>
              <a:rPr lang="fr-FR" sz="2000" dirty="0"/>
              <a:t>Il aura un impact très important sur les méthodes </a:t>
            </a:r>
            <a:br>
              <a:rPr lang="fr-FR" sz="2000" dirty="0"/>
            </a:br>
            <a:r>
              <a:rPr lang="fr-FR" sz="2000" dirty="0"/>
              <a:t>scientifiques, particulièrement dans les domaines </a:t>
            </a:r>
            <a:br>
              <a:rPr lang="fr-FR" sz="2000" dirty="0"/>
            </a:br>
            <a:r>
              <a:rPr lang="fr-FR" sz="2000" dirty="0"/>
              <a:t>associés aux sciences naturelles. </a:t>
            </a:r>
          </a:p>
          <a:p>
            <a:pPr>
              <a:lnSpc>
                <a:spcPct val="110000"/>
              </a:lnSpc>
            </a:pPr>
            <a:r>
              <a:rPr lang="fr-FR" sz="2000" dirty="0"/>
              <a:t>De fait, Popper est considéré comme l’un des plus </a:t>
            </a:r>
            <a:br>
              <a:rPr lang="fr-FR" sz="2000" dirty="0"/>
            </a:br>
            <a:r>
              <a:rPr lang="fr-FR" sz="2000" dirty="0"/>
              <a:t>importants philosophes des sciences par plusieurs </a:t>
            </a:r>
            <a:br>
              <a:rPr lang="fr-FR" sz="2000" dirty="0"/>
            </a:br>
            <a:r>
              <a:rPr lang="fr-FR" sz="2000" dirty="0"/>
              <a:t>de ses pairs dû à l’impact que ces travaux ont eu sur </a:t>
            </a:r>
            <a:br>
              <a:rPr lang="fr-FR" sz="2000" dirty="0"/>
            </a:br>
            <a:r>
              <a:rPr lang="fr-FR" sz="2000" dirty="0"/>
              <a:t>la science jusqu’à maintenant.</a:t>
            </a:r>
            <a:r>
              <a:rPr lang="fr-CA" sz="2000" dirty="0"/>
              <a:t> </a:t>
            </a:r>
          </a:p>
        </p:txBody>
      </p:sp>
      <p:pic>
        <p:nvPicPr>
          <p:cNvPr id="4" name="Image 3"/>
          <p:cNvPicPr>
            <a:picLocks noChangeAspect="1"/>
          </p:cNvPicPr>
          <p:nvPr/>
        </p:nvPicPr>
        <p:blipFill>
          <a:blip r:embed="rId2"/>
          <a:stretch>
            <a:fillRect/>
          </a:stretch>
        </p:blipFill>
        <p:spPr>
          <a:xfrm>
            <a:off x="6334124" y="3256676"/>
            <a:ext cx="2809875" cy="3601323"/>
          </a:xfrm>
          <a:prstGeom prst="rect">
            <a:avLst/>
          </a:prstGeom>
        </p:spPr>
      </p:pic>
      <p:pic>
        <p:nvPicPr>
          <p:cNvPr id="7" name="Image 6"/>
          <p:cNvPicPr>
            <a:picLocks noChangeAspect="1"/>
          </p:cNvPicPr>
          <p:nvPr/>
        </p:nvPicPr>
        <p:blipFill>
          <a:blip r:embed="rId3"/>
          <a:stretch>
            <a:fillRect/>
          </a:stretch>
        </p:blipFill>
        <p:spPr>
          <a:xfrm>
            <a:off x="7692815" y="0"/>
            <a:ext cx="768769" cy="768769"/>
          </a:xfrm>
          <a:prstGeom prst="rect">
            <a:avLst/>
          </a:prstGeom>
        </p:spPr>
      </p:pic>
    </p:spTree>
    <p:extLst>
      <p:ext uri="{BB962C8B-B14F-4D97-AF65-F5344CB8AC3E}">
        <p14:creationId xmlns:p14="http://schemas.microsoft.com/office/powerpoint/2010/main" val="4090222958"/>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Plan</a:t>
            </a:r>
          </a:p>
        </p:txBody>
      </p:sp>
      <p:sp>
        <p:nvSpPr>
          <p:cNvPr id="3" name="Espace réservé du contenu 2"/>
          <p:cNvSpPr>
            <a:spLocks noGrp="1"/>
          </p:cNvSpPr>
          <p:nvPr>
            <p:ph idx="1"/>
          </p:nvPr>
        </p:nvSpPr>
        <p:spPr>
          <a:xfrm>
            <a:off x="457199" y="1600200"/>
            <a:ext cx="8005186" cy="5052168"/>
          </a:xfrm>
        </p:spPr>
        <p:txBody>
          <a:bodyPr>
            <a:normAutofit/>
          </a:bodyPr>
          <a:lstStyle/>
          <a:p>
            <a:pPr marL="114300" indent="0">
              <a:lnSpc>
                <a:spcPct val="110000"/>
              </a:lnSpc>
              <a:buNone/>
            </a:pPr>
            <a:r>
              <a:rPr lang="fr-FR" sz="2400" dirty="0"/>
              <a:t>Signature RGC</a:t>
            </a:r>
          </a:p>
          <a:p>
            <a:pPr marL="114300" indent="0">
              <a:lnSpc>
                <a:spcPct val="110000"/>
              </a:lnSpc>
              <a:buNone/>
            </a:pPr>
            <a:r>
              <a:rPr lang="fr-FR" sz="2400" dirty="0"/>
              <a:t>Retour </a:t>
            </a:r>
            <a:r>
              <a:rPr lang="fr-FR" sz="2000" dirty="0"/>
              <a:t>sur le contenu du cours 1, les lectures et le site (+/-15min)</a:t>
            </a:r>
          </a:p>
          <a:p>
            <a:pPr marL="114300" indent="0">
              <a:buNone/>
            </a:pPr>
            <a:r>
              <a:rPr lang="fr-FR" sz="2400" dirty="0"/>
              <a:t>Présentation des cours 2 et 3 sur l’épistémologie (0-10min)</a:t>
            </a:r>
          </a:p>
          <a:p>
            <a:r>
              <a:rPr lang="fr-FR" sz="2000" dirty="0">
                <a:solidFill>
                  <a:schemeClr val="accent2">
                    <a:lumMod val="75000"/>
                  </a:schemeClr>
                </a:solidFill>
              </a:rPr>
              <a:t>Le cours 2 aborde plus les sciences naturelles</a:t>
            </a:r>
          </a:p>
          <a:p>
            <a:r>
              <a:rPr lang="fr-FR" sz="2000" dirty="0">
                <a:solidFill>
                  <a:schemeClr val="accent2">
                    <a:lumMod val="75000"/>
                  </a:schemeClr>
                </a:solidFill>
              </a:rPr>
              <a:t>Le cours 3 aborde plus les sciences humaines et sociales</a:t>
            </a:r>
            <a:endParaRPr lang="fr-FR" dirty="0">
              <a:solidFill>
                <a:schemeClr val="accent2">
                  <a:lumMod val="75000"/>
                </a:schemeClr>
              </a:solidFill>
            </a:endParaRPr>
          </a:p>
          <a:p>
            <a:pPr marL="114300" indent="0">
              <a:buNone/>
            </a:pPr>
            <a:r>
              <a:rPr lang="fr-FR" sz="2400" dirty="0"/>
              <a:t>Thèmes du cours 2</a:t>
            </a:r>
          </a:p>
          <a:p>
            <a:r>
              <a:rPr lang="fr-FR" sz="2000" dirty="0">
                <a:solidFill>
                  <a:schemeClr val="accent2">
                    <a:lumMod val="75000"/>
                  </a:schemeClr>
                </a:solidFill>
              </a:rPr>
              <a:t>Les deux grandes traditions scientifiques</a:t>
            </a:r>
          </a:p>
          <a:p>
            <a:r>
              <a:rPr lang="fr-FR" sz="2000" dirty="0">
                <a:solidFill>
                  <a:schemeClr val="accent2">
                    <a:lumMod val="75000"/>
                  </a:schemeClr>
                </a:solidFill>
              </a:rPr>
              <a:t>Les méthodes scientifiques jusqu’à l’entre-deux-guerres</a:t>
            </a:r>
            <a:endParaRPr lang="fr-FR" dirty="0">
              <a:solidFill>
                <a:schemeClr val="accent2">
                  <a:lumMod val="75000"/>
                </a:schemeClr>
              </a:solidFill>
            </a:endParaRPr>
          </a:p>
          <a:p>
            <a:r>
              <a:rPr lang="fr-FR" dirty="0">
                <a:solidFill>
                  <a:schemeClr val="accent5">
                    <a:lumMod val="75000"/>
                  </a:schemeClr>
                </a:solidFill>
              </a:rPr>
              <a:t>Karl Popper et le </a:t>
            </a:r>
            <a:r>
              <a:rPr lang="fr-FR" dirty="0" err="1">
                <a:solidFill>
                  <a:schemeClr val="accent5">
                    <a:lumMod val="75000"/>
                  </a:schemeClr>
                </a:solidFill>
              </a:rPr>
              <a:t>réfutationnisme</a:t>
            </a:r>
            <a:endParaRPr lang="fr-FR" dirty="0">
              <a:solidFill>
                <a:schemeClr val="accent5">
                  <a:lumMod val="75000"/>
                </a:schemeClr>
              </a:solidFill>
            </a:endParaRPr>
          </a:p>
          <a:p>
            <a:r>
              <a:rPr lang="fr-FR" dirty="0">
                <a:solidFill>
                  <a:schemeClr val="accent5">
                    <a:lumMod val="75000"/>
                  </a:schemeClr>
                </a:solidFill>
              </a:rPr>
              <a:t>Thomas S. Kuhn et les changements de paradigme</a:t>
            </a:r>
          </a:p>
          <a:p>
            <a:r>
              <a:rPr lang="fr-FR" sz="2000" dirty="0">
                <a:solidFill>
                  <a:schemeClr val="accent2">
                    <a:lumMod val="75000"/>
                  </a:schemeClr>
                </a:solidFill>
              </a:rPr>
              <a:t>Imre </a:t>
            </a:r>
            <a:r>
              <a:rPr lang="fr-FR" sz="2000" dirty="0" err="1">
                <a:solidFill>
                  <a:schemeClr val="accent2">
                    <a:lumMod val="75000"/>
                  </a:schemeClr>
                </a:solidFill>
              </a:rPr>
              <a:t>Lakatos</a:t>
            </a:r>
            <a:r>
              <a:rPr lang="fr-FR" sz="2000" dirty="0">
                <a:solidFill>
                  <a:schemeClr val="accent2">
                    <a:lumMod val="75000"/>
                  </a:schemeClr>
                </a:solidFill>
              </a:rPr>
              <a:t>: synthèse et intégration</a:t>
            </a:r>
            <a:endParaRPr lang="fr-FR" sz="2400" dirty="0"/>
          </a:p>
        </p:txBody>
      </p:sp>
    </p:spTree>
    <p:extLst>
      <p:ext uri="{BB962C8B-B14F-4D97-AF65-F5344CB8AC3E}">
        <p14:creationId xmlns:p14="http://schemas.microsoft.com/office/powerpoint/2010/main" val="33960081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additive="base">
                                        <p:cTn id="4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 calcmode="lin" valueType="num">
                                      <p:cBhvr additive="base">
                                        <p:cTn id="4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 calcmode="lin" valueType="num">
                                      <p:cBhvr additive="base">
                                        <p:cTn id="4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Démarcation et validité</a:t>
            </a:r>
          </a:p>
        </p:txBody>
      </p:sp>
      <p:sp>
        <p:nvSpPr>
          <p:cNvPr id="3" name="Espace réservé du contenu 2"/>
          <p:cNvSpPr>
            <a:spLocks noGrp="1"/>
          </p:cNvSpPr>
          <p:nvPr>
            <p:ph idx="1"/>
          </p:nvPr>
        </p:nvSpPr>
        <p:spPr>
          <a:xfrm>
            <a:off x="457200" y="1600199"/>
            <a:ext cx="7959562" cy="5110801"/>
          </a:xfrm>
        </p:spPr>
        <p:txBody>
          <a:bodyPr>
            <a:noAutofit/>
          </a:bodyPr>
          <a:lstStyle/>
          <a:p>
            <a:pPr marL="114300" indent="0">
              <a:lnSpc>
                <a:spcPct val="110000"/>
              </a:lnSpc>
              <a:buNone/>
            </a:pPr>
            <a:r>
              <a:rPr lang="fr-FR" dirty="0"/>
              <a:t>Le principe de réfutabilité (ou falsifiabilité) de Popper répond à la fois: </a:t>
            </a:r>
          </a:p>
          <a:p>
            <a:pPr marL="571500" indent="-457200">
              <a:lnSpc>
                <a:spcPct val="110000"/>
              </a:lnSpc>
              <a:buFont typeface="+mj-lt"/>
              <a:buAutoNum type="arabicParenR"/>
            </a:pPr>
            <a:r>
              <a:rPr lang="fr-FR" b="1" dirty="0"/>
              <a:t>au problème de la démarcation</a:t>
            </a:r>
            <a:r>
              <a:rPr lang="fr-FR" dirty="0"/>
              <a:t>, </a:t>
            </a:r>
            <a:r>
              <a:rPr lang="fr-FR" dirty="0">
                <a:solidFill>
                  <a:srgbClr val="689C9A"/>
                </a:solidFill>
              </a:rPr>
              <a:t>soit comment peut-on différencier la science de la non-science; </a:t>
            </a:r>
          </a:p>
          <a:p>
            <a:pPr marL="571500" indent="-457200">
              <a:lnSpc>
                <a:spcPct val="110000"/>
              </a:lnSpc>
              <a:buFont typeface="+mj-lt"/>
              <a:buAutoNum type="arabicParenR"/>
            </a:pPr>
            <a:r>
              <a:rPr lang="fr-FR" b="1" dirty="0"/>
              <a:t>au problème de la validité</a:t>
            </a:r>
            <a:r>
              <a:rPr lang="fr-FR" dirty="0"/>
              <a:t>, </a:t>
            </a:r>
            <a:r>
              <a:rPr lang="fr-FR" dirty="0">
                <a:solidFill>
                  <a:srgbClr val="689C9A"/>
                </a:solidFill>
              </a:rPr>
              <a:t>soit comment peut-on</a:t>
            </a:r>
            <a:r>
              <a:rPr lang="mr-IN" dirty="0">
                <a:solidFill>
                  <a:srgbClr val="689C9A"/>
                </a:solidFill>
              </a:rPr>
              <a:t>…</a:t>
            </a:r>
            <a:r>
              <a:rPr lang="fr-FR" dirty="0">
                <a:solidFill>
                  <a:srgbClr val="689C9A"/>
                </a:solidFill>
              </a:rPr>
              <a:t> </a:t>
            </a:r>
          </a:p>
          <a:p>
            <a:pPr lvl="2">
              <a:lnSpc>
                <a:spcPct val="110000"/>
              </a:lnSpc>
            </a:pPr>
            <a:r>
              <a:rPr lang="fr-FR" sz="2000" b="1" dirty="0">
                <a:solidFill>
                  <a:srgbClr val="689C9A"/>
                </a:solidFill>
              </a:rPr>
              <a:t>évaluer la valeur scientifique</a:t>
            </a:r>
            <a:r>
              <a:rPr lang="fr-FR" sz="2000" dirty="0">
                <a:solidFill>
                  <a:srgbClr val="689C9A"/>
                </a:solidFill>
              </a:rPr>
              <a:t> (validité, véracité) </a:t>
            </a:r>
            <a:r>
              <a:rPr lang="fr-FR" sz="2000" b="1" dirty="0">
                <a:solidFill>
                  <a:srgbClr val="689C9A"/>
                </a:solidFill>
              </a:rPr>
              <a:t>d’une explication</a:t>
            </a:r>
            <a:r>
              <a:rPr lang="fr-FR" sz="2000" dirty="0">
                <a:solidFill>
                  <a:srgbClr val="689C9A"/>
                </a:solidFill>
              </a:rPr>
              <a:t> (théorie, hypothèse); </a:t>
            </a:r>
          </a:p>
          <a:p>
            <a:pPr lvl="2">
              <a:lnSpc>
                <a:spcPct val="110000"/>
              </a:lnSpc>
            </a:pPr>
            <a:r>
              <a:rPr lang="fr-FR" sz="2000" b="1" dirty="0">
                <a:solidFill>
                  <a:srgbClr val="689C9A"/>
                </a:solidFill>
              </a:rPr>
              <a:t>comparer la validité de deux explications</a:t>
            </a:r>
            <a:r>
              <a:rPr lang="fr-FR" sz="2000" dirty="0">
                <a:solidFill>
                  <a:srgbClr val="689C9A"/>
                </a:solidFill>
              </a:rPr>
              <a:t> </a:t>
            </a:r>
            <a:r>
              <a:rPr lang="fr-FR" sz="2000" b="1" dirty="0">
                <a:solidFill>
                  <a:srgbClr val="689C9A"/>
                </a:solidFill>
              </a:rPr>
              <a:t>concurrente</a:t>
            </a:r>
            <a:r>
              <a:rPr lang="fr-FR" sz="2000" dirty="0"/>
              <a:t>.</a:t>
            </a:r>
            <a:r>
              <a:rPr lang="fr-CA" sz="2000" dirty="0"/>
              <a:t> </a:t>
            </a:r>
          </a:p>
        </p:txBody>
      </p:sp>
      <p:pic>
        <p:nvPicPr>
          <p:cNvPr id="4" name="Image 3"/>
          <p:cNvPicPr>
            <a:picLocks noChangeAspect="1"/>
          </p:cNvPicPr>
          <p:nvPr/>
        </p:nvPicPr>
        <p:blipFill>
          <a:blip r:embed="rId2"/>
          <a:stretch>
            <a:fillRect/>
          </a:stretch>
        </p:blipFill>
        <p:spPr>
          <a:xfrm>
            <a:off x="7692815" y="0"/>
            <a:ext cx="768769" cy="768769"/>
          </a:xfrm>
          <a:prstGeom prst="rect">
            <a:avLst/>
          </a:prstGeom>
        </p:spPr>
      </p:pic>
    </p:spTree>
    <p:extLst>
      <p:ext uri="{BB962C8B-B14F-4D97-AF65-F5344CB8AC3E}">
        <p14:creationId xmlns:p14="http://schemas.microsoft.com/office/powerpoint/2010/main" val="6908421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principe de réfutabilité</a:t>
            </a:r>
          </a:p>
        </p:txBody>
      </p:sp>
      <p:sp>
        <p:nvSpPr>
          <p:cNvPr id="3" name="Espace réservé du contenu 2"/>
          <p:cNvSpPr>
            <a:spLocks noGrp="1"/>
          </p:cNvSpPr>
          <p:nvPr>
            <p:ph idx="1"/>
          </p:nvPr>
        </p:nvSpPr>
        <p:spPr>
          <a:xfrm>
            <a:off x="457200" y="1600199"/>
            <a:ext cx="7959562" cy="5110801"/>
          </a:xfrm>
        </p:spPr>
        <p:txBody>
          <a:bodyPr>
            <a:noAutofit/>
          </a:bodyPr>
          <a:lstStyle/>
          <a:p>
            <a:pPr marL="114300" indent="0">
              <a:lnSpc>
                <a:spcPct val="110000"/>
              </a:lnSpc>
              <a:buNone/>
            </a:pPr>
            <a:r>
              <a:rPr lang="fr-FR" u="sng" dirty="0"/>
              <a:t>L’essentiel</a:t>
            </a:r>
          </a:p>
          <a:p>
            <a:pPr marL="114300" indent="0">
              <a:lnSpc>
                <a:spcPct val="110000"/>
              </a:lnSpc>
              <a:buNone/>
            </a:pPr>
            <a:r>
              <a:rPr lang="fr-FR" dirty="0"/>
              <a:t>Selon le principe de réfutabilité de Popper, ce n’est pas la capacité des énoncés d’être confirmés empiriquement qui leur donne un statut scientifique, mais leur capacité à être infirmés (ou réfutés) empiriquement. </a:t>
            </a:r>
            <a:endParaRPr lang="fr-CA" dirty="0"/>
          </a:p>
        </p:txBody>
      </p:sp>
      <p:pic>
        <p:nvPicPr>
          <p:cNvPr id="4" name="Image 3"/>
          <p:cNvPicPr>
            <a:picLocks noChangeAspect="1"/>
          </p:cNvPicPr>
          <p:nvPr/>
        </p:nvPicPr>
        <p:blipFill>
          <a:blip r:embed="rId2"/>
          <a:stretch>
            <a:fillRect/>
          </a:stretch>
        </p:blipFill>
        <p:spPr>
          <a:xfrm>
            <a:off x="7692815" y="0"/>
            <a:ext cx="768769" cy="768769"/>
          </a:xfrm>
          <a:prstGeom prst="rect">
            <a:avLst/>
          </a:prstGeom>
        </p:spPr>
      </p:pic>
    </p:spTree>
    <p:extLst>
      <p:ext uri="{BB962C8B-B14F-4D97-AF65-F5344CB8AC3E}">
        <p14:creationId xmlns:p14="http://schemas.microsoft.com/office/powerpoint/2010/main" val="39773368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principe de réfutabilité</a:t>
            </a:r>
          </a:p>
        </p:txBody>
      </p:sp>
      <p:sp>
        <p:nvSpPr>
          <p:cNvPr id="3" name="Espace réservé du contenu 2"/>
          <p:cNvSpPr>
            <a:spLocks noGrp="1"/>
          </p:cNvSpPr>
          <p:nvPr>
            <p:ph idx="1"/>
          </p:nvPr>
        </p:nvSpPr>
        <p:spPr>
          <a:xfrm>
            <a:off x="457200" y="1600199"/>
            <a:ext cx="7959562" cy="5110801"/>
          </a:xfrm>
        </p:spPr>
        <p:txBody>
          <a:bodyPr>
            <a:noAutofit/>
          </a:bodyPr>
          <a:lstStyle/>
          <a:p>
            <a:pPr marL="114300" indent="0">
              <a:lnSpc>
                <a:spcPct val="110000"/>
              </a:lnSpc>
              <a:buNone/>
            </a:pPr>
            <a:r>
              <a:rPr lang="fr-FR" dirty="0"/>
              <a:t>L’argument se base entre autre </a:t>
            </a:r>
            <a:r>
              <a:rPr lang="fr-FR" b="1" dirty="0"/>
              <a:t>sur les limites de l’induction </a:t>
            </a:r>
            <a:r>
              <a:rPr lang="fr-FR" dirty="0">
                <a:solidFill>
                  <a:srgbClr val="689C9A"/>
                </a:solidFill>
              </a:rPr>
              <a:t>(c.-à-d., le développement de théories à partir de l’observation). </a:t>
            </a:r>
          </a:p>
          <a:p>
            <a:pPr marL="114300" indent="0">
              <a:lnSpc>
                <a:spcPct val="110000"/>
              </a:lnSpc>
              <a:buNone/>
            </a:pPr>
            <a:r>
              <a:rPr lang="fr-FR" b="1" dirty="0"/>
              <a:t>Il est en effet impossible de confirmer la validité d’un énoncé </a:t>
            </a:r>
            <a:r>
              <a:rPr lang="fr-FR" dirty="0"/>
              <a:t>par induction, mais il est possible d’infirmer sa validité par l’observation d’un seul cas. </a:t>
            </a:r>
          </a:p>
          <a:p>
            <a:pPr>
              <a:lnSpc>
                <a:spcPct val="110000"/>
              </a:lnSpc>
            </a:pPr>
            <a:r>
              <a:rPr lang="fr-FR" sz="2000" dirty="0">
                <a:solidFill>
                  <a:srgbClr val="689C9A"/>
                </a:solidFill>
              </a:rPr>
              <a:t>Par exemple, il est impossible de confirmer la validité/véracité de l’énoncé « Tous les cygnes sont blancs », même si l’on n’observe que des cygnes blancs suite à des années de recherche sur le sujet. </a:t>
            </a:r>
          </a:p>
          <a:p>
            <a:pPr>
              <a:lnSpc>
                <a:spcPct val="110000"/>
              </a:lnSpc>
            </a:pPr>
            <a:r>
              <a:rPr lang="fr-FR" sz="2000" dirty="0">
                <a:solidFill>
                  <a:srgbClr val="689C9A"/>
                </a:solidFill>
              </a:rPr>
              <a:t>Par contre, il suffit de rencontrer un seul cygne noir pour invalider cet énoncé.</a:t>
            </a:r>
            <a:r>
              <a:rPr lang="fr-CA" sz="2000" dirty="0">
                <a:solidFill>
                  <a:srgbClr val="689C9A"/>
                </a:solidFill>
              </a:rPr>
              <a:t> </a:t>
            </a:r>
            <a:r>
              <a:rPr lang="fr-FR" sz="2000" dirty="0">
                <a:solidFill>
                  <a:srgbClr val="689C9A"/>
                </a:solidFill>
              </a:rPr>
              <a:t> </a:t>
            </a:r>
          </a:p>
        </p:txBody>
      </p:sp>
      <p:pic>
        <p:nvPicPr>
          <p:cNvPr id="4" name="Image 3"/>
          <p:cNvPicPr>
            <a:picLocks noChangeAspect="1"/>
          </p:cNvPicPr>
          <p:nvPr/>
        </p:nvPicPr>
        <p:blipFill>
          <a:blip r:embed="rId2"/>
          <a:stretch>
            <a:fillRect/>
          </a:stretch>
        </p:blipFill>
        <p:spPr>
          <a:xfrm>
            <a:off x="7692815" y="0"/>
            <a:ext cx="768769" cy="768769"/>
          </a:xfrm>
          <a:prstGeom prst="rect">
            <a:avLst/>
          </a:prstGeom>
        </p:spPr>
      </p:pic>
    </p:spTree>
    <p:extLst>
      <p:ext uri="{BB962C8B-B14F-4D97-AF65-F5344CB8AC3E}">
        <p14:creationId xmlns:p14="http://schemas.microsoft.com/office/powerpoint/2010/main" val="1228101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principe de réfutabilité</a:t>
            </a:r>
          </a:p>
        </p:txBody>
      </p:sp>
      <p:sp>
        <p:nvSpPr>
          <p:cNvPr id="3" name="Espace réservé du contenu 2"/>
          <p:cNvSpPr>
            <a:spLocks noGrp="1"/>
          </p:cNvSpPr>
          <p:nvPr>
            <p:ph idx="1"/>
          </p:nvPr>
        </p:nvSpPr>
        <p:spPr>
          <a:xfrm>
            <a:off x="457200" y="1600199"/>
            <a:ext cx="7959562" cy="5110801"/>
          </a:xfrm>
        </p:spPr>
        <p:txBody>
          <a:bodyPr>
            <a:noAutofit/>
          </a:bodyPr>
          <a:lstStyle/>
          <a:p>
            <a:pPr marL="114300" indent="0">
              <a:lnSpc>
                <a:spcPct val="110000"/>
              </a:lnSpc>
              <a:buNone/>
            </a:pPr>
            <a:r>
              <a:rPr lang="fr-FR" dirty="0"/>
              <a:t>Il est donc inutile, selon Popper, d’accumuler les observations de cygnes blancs en espérant confirmer l’énoncé que tous les cygnes sont blancs, car l’induction n’amène aucune confirmation. </a:t>
            </a:r>
          </a:p>
          <a:p>
            <a:pPr marL="114300" indent="0">
              <a:lnSpc>
                <a:spcPct val="110000"/>
              </a:lnSpc>
              <a:buNone/>
            </a:pPr>
            <a:r>
              <a:rPr lang="fr-FR" b="1" dirty="0"/>
              <a:t>L’induction comme base de la méthode scientifique ne tient donc pas la route selon lui.</a:t>
            </a:r>
            <a:r>
              <a:rPr lang="fr-CA" b="1" dirty="0"/>
              <a:t>  </a:t>
            </a:r>
            <a:r>
              <a:rPr lang="fr-FR" dirty="0"/>
              <a:t> </a:t>
            </a:r>
            <a:endParaRPr lang="fr-CA" dirty="0"/>
          </a:p>
        </p:txBody>
      </p:sp>
      <p:pic>
        <p:nvPicPr>
          <p:cNvPr id="4" name="Image 3"/>
          <p:cNvPicPr>
            <a:picLocks noChangeAspect="1"/>
          </p:cNvPicPr>
          <p:nvPr/>
        </p:nvPicPr>
        <p:blipFill>
          <a:blip r:embed="rId2"/>
          <a:stretch>
            <a:fillRect/>
          </a:stretch>
        </p:blipFill>
        <p:spPr>
          <a:xfrm>
            <a:off x="7692815" y="0"/>
            <a:ext cx="768769" cy="768769"/>
          </a:xfrm>
          <a:prstGeom prst="rect">
            <a:avLst/>
          </a:prstGeom>
        </p:spPr>
      </p:pic>
    </p:spTree>
    <p:extLst>
      <p:ext uri="{BB962C8B-B14F-4D97-AF65-F5344CB8AC3E}">
        <p14:creationId xmlns:p14="http://schemas.microsoft.com/office/powerpoint/2010/main" val="3766469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Réfutabilité et démarcation</a:t>
            </a:r>
          </a:p>
        </p:txBody>
      </p:sp>
      <p:sp>
        <p:nvSpPr>
          <p:cNvPr id="3" name="Espace réservé du contenu 2"/>
          <p:cNvSpPr>
            <a:spLocks noGrp="1"/>
          </p:cNvSpPr>
          <p:nvPr>
            <p:ph idx="1"/>
          </p:nvPr>
        </p:nvSpPr>
        <p:spPr>
          <a:xfrm>
            <a:off x="457200" y="1600199"/>
            <a:ext cx="7959562" cy="5110801"/>
          </a:xfrm>
        </p:spPr>
        <p:txBody>
          <a:bodyPr>
            <a:noAutofit/>
          </a:bodyPr>
          <a:lstStyle/>
          <a:p>
            <a:pPr marL="114300" indent="0">
              <a:lnSpc>
                <a:spcPct val="110000"/>
              </a:lnSpc>
              <a:buNone/>
            </a:pPr>
            <a:r>
              <a:rPr lang="fr-FR" b="1" dirty="0"/>
              <a:t>La réfutabilité d’une théorie est utilisée par Popper comme critère de scientificité</a:t>
            </a:r>
            <a:r>
              <a:rPr lang="fr-FR" dirty="0"/>
              <a:t>, </a:t>
            </a:r>
            <a:r>
              <a:rPr lang="fr-FR" dirty="0">
                <a:solidFill>
                  <a:srgbClr val="689C9A"/>
                </a:solidFill>
              </a:rPr>
              <a:t>c.-à-d. pour différencier la science de la non-science. </a:t>
            </a:r>
          </a:p>
          <a:p>
            <a:pPr marL="114300" indent="0">
              <a:lnSpc>
                <a:spcPct val="110000"/>
              </a:lnSpc>
              <a:buNone/>
            </a:pPr>
            <a:r>
              <a:rPr lang="fr-FR" dirty="0">
                <a:solidFill>
                  <a:schemeClr val="accent5"/>
                </a:solidFill>
              </a:rPr>
              <a:t>Selon Popper, une théorie est dite « scientifique », si et seulement si elle admet une sous-classe non-vide de falsificateurs virtuels, parmi la classe de tous les énoncés de base possibles. </a:t>
            </a:r>
          </a:p>
          <a:p>
            <a:pPr marL="114300" indent="0">
              <a:lnSpc>
                <a:spcPct val="110000"/>
              </a:lnSpc>
              <a:buNone/>
            </a:pPr>
            <a:r>
              <a:rPr lang="fr-FR" dirty="0"/>
              <a:t>En plus simple</a:t>
            </a:r>
            <a:r>
              <a:rPr lang="mr-IN" dirty="0"/>
              <a:t>…</a:t>
            </a:r>
            <a:r>
              <a:rPr lang="fr-FR" dirty="0"/>
              <a:t> </a:t>
            </a:r>
          </a:p>
          <a:p>
            <a:pPr marL="114300" indent="0">
              <a:lnSpc>
                <a:spcPct val="110000"/>
              </a:lnSpc>
              <a:buNone/>
            </a:pPr>
            <a:r>
              <a:rPr lang="mr-IN" dirty="0">
                <a:solidFill>
                  <a:srgbClr val="C89F5D"/>
                </a:solidFill>
              </a:rPr>
              <a:t>…</a:t>
            </a:r>
            <a:r>
              <a:rPr lang="fr-FR" dirty="0">
                <a:solidFill>
                  <a:srgbClr val="C89F5D"/>
                </a:solidFill>
              </a:rPr>
              <a:t>une théorie doit impliquer une liste de situations qui, si elles s’avéraient observées, infirmeraient la théorie. </a:t>
            </a:r>
          </a:p>
          <a:p>
            <a:pPr marL="114300" indent="0">
              <a:lnSpc>
                <a:spcPct val="110000"/>
              </a:lnSpc>
              <a:buNone/>
            </a:pPr>
            <a:r>
              <a:rPr lang="fr-FR" dirty="0"/>
              <a:t>Par conséquent, une bonne théorie scientifique serait une théorie selon laquelle certains événements ne peuvent arriver. </a:t>
            </a:r>
          </a:p>
          <a:p>
            <a:pPr marL="114300" indent="0">
              <a:lnSpc>
                <a:spcPct val="110000"/>
              </a:lnSpc>
              <a:buNone/>
            </a:pPr>
            <a:r>
              <a:rPr lang="fr-FR" dirty="0"/>
              <a:t>Et plus une théorie interdit d’éléments, meilleure elle est.</a:t>
            </a:r>
            <a:r>
              <a:rPr lang="fr-CA" dirty="0"/>
              <a:t>   </a:t>
            </a:r>
            <a:r>
              <a:rPr lang="fr-FR" dirty="0"/>
              <a:t> </a:t>
            </a:r>
            <a:endParaRPr lang="fr-CA" dirty="0"/>
          </a:p>
        </p:txBody>
      </p:sp>
      <p:pic>
        <p:nvPicPr>
          <p:cNvPr id="4" name="Image 3"/>
          <p:cNvPicPr>
            <a:picLocks noChangeAspect="1"/>
          </p:cNvPicPr>
          <p:nvPr/>
        </p:nvPicPr>
        <p:blipFill>
          <a:blip r:embed="rId2"/>
          <a:stretch>
            <a:fillRect/>
          </a:stretch>
        </p:blipFill>
        <p:spPr>
          <a:xfrm>
            <a:off x="7692815" y="0"/>
            <a:ext cx="768769" cy="768769"/>
          </a:xfrm>
          <a:prstGeom prst="rect">
            <a:avLst/>
          </a:prstGeom>
        </p:spPr>
      </p:pic>
    </p:spTree>
    <p:extLst>
      <p:ext uri="{BB962C8B-B14F-4D97-AF65-F5344CB8AC3E}">
        <p14:creationId xmlns:p14="http://schemas.microsoft.com/office/powerpoint/2010/main" val="302259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Réfutabilité et démarcation</a:t>
            </a:r>
          </a:p>
        </p:txBody>
      </p:sp>
      <p:sp>
        <p:nvSpPr>
          <p:cNvPr id="3" name="Espace réservé du contenu 2"/>
          <p:cNvSpPr>
            <a:spLocks noGrp="1"/>
          </p:cNvSpPr>
          <p:nvPr>
            <p:ph idx="1"/>
          </p:nvPr>
        </p:nvSpPr>
        <p:spPr>
          <a:xfrm>
            <a:off x="457200" y="1600199"/>
            <a:ext cx="7959562" cy="5110801"/>
          </a:xfrm>
        </p:spPr>
        <p:txBody>
          <a:bodyPr>
            <a:noAutofit/>
          </a:bodyPr>
          <a:lstStyle/>
          <a:p>
            <a:pPr marL="114300" indent="0">
              <a:lnSpc>
                <a:spcPct val="110000"/>
              </a:lnSpc>
              <a:buNone/>
            </a:pPr>
            <a:r>
              <a:rPr lang="fr-CA" u="sng" dirty="0"/>
              <a:t>L’exemple de la psychanalyse</a:t>
            </a:r>
          </a:p>
          <a:p>
            <a:pPr marL="114300" indent="0">
              <a:lnSpc>
                <a:spcPct val="110000"/>
              </a:lnSpc>
              <a:buNone/>
            </a:pPr>
            <a:r>
              <a:rPr lang="fr-FR" b="1" dirty="0"/>
              <a:t>Popper a d’ailleurs longtemps critiqué la psychanalyse comme étant non-scientifique </a:t>
            </a:r>
            <a:r>
              <a:rPr lang="fr-FR" dirty="0">
                <a:solidFill>
                  <a:schemeClr val="accent2">
                    <a:lumMod val="75000"/>
                  </a:schemeClr>
                </a:solidFill>
              </a:rPr>
              <a:t>car elle semblait capable d’expliquer tout et son contraire.</a:t>
            </a:r>
            <a:r>
              <a:rPr lang="fr-FR" dirty="0"/>
              <a:t> </a:t>
            </a:r>
          </a:p>
          <a:p>
            <a:pPr marL="114300" indent="0">
              <a:lnSpc>
                <a:spcPct val="110000"/>
              </a:lnSpc>
              <a:buNone/>
            </a:pPr>
            <a:r>
              <a:rPr lang="fr-FR" dirty="0"/>
              <a:t>L’exemple du complexe d’Œdipe peut servir de démonstration. </a:t>
            </a:r>
          </a:p>
          <a:p>
            <a:pPr>
              <a:lnSpc>
                <a:spcPct val="110000"/>
              </a:lnSpc>
            </a:pPr>
            <a:r>
              <a:rPr lang="fr-FR" dirty="0"/>
              <a:t>L’idée est que les enfants développeraient un désir de séduire leur parent du sexe opposé et de remplacer (ou tuer) leur parent du même sexe qui leur fait compétition pour l’attention de l’objet de leur désir. </a:t>
            </a:r>
          </a:p>
          <a:p>
            <a:pPr>
              <a:lnSpc>
                <a:spcPct val="110000"/>
              </a:lnSpc>
            </a:pPr>
            <a:r>
              <a:rPr lang="fr-FR" dirty="0"/>
              <a:t>Comme ces désirs seraient inacceptables socialement, l’enfant les transposerait en un désir d’autres individus similaires au parent désiré. C’est ce qui expliquerait que les humains soient attirés par des individus du sexe opposé. </a:t>
            </a:r>
            <a:endParaRPr lang="fr-CA" dirty="0"/>
          </a:p>
        </p:txBody>
      </p:sp>
      <p:pic>
        <p:nvPicPr>
          <p:cNvPr id="4" name="Image 3"/>
          <p:cNvPicPr>
            <a:picLocks noChangeAspect="1"/>
          </p:cNvPicPr>
          <p:nvPr/>
        </p:nvPicPr>
        <p:blipFill>
          <a:blip r:embed="rId2"/>
          <a:stretch>
            <a:fillRect/>
          </a:stretch>
        </p:blipFill>
        <p:spPr>
          <a:xfrm>
            <a:off x="7692815" y="0"/>
            <a:ext cx="768769" cy="768769"/>
          </a:xfrm>
          <a:prstGeom prst="rect">
            <a:avLst/>
          </a:prstGeom>
        </p:spPr>
      </p:pic>
    </p:spTree>
    <p:extLst>
      <p:ext uri="{BB962C8B-B14F-4D97-AF65-F5344CB8AC3E}">
        <p14:creationId xmlns:p14="http://schemas.microsoft.com/office/powerpoint/2010/main" val="365180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Réfutabilité et démarcation</a:t>
            </a:r>
          </a:p>
        </p:txBody>
      </p:sp>
      <p:sp>
        <p:nvSpPr>
          <p:cNvPr id="3" name="Espace réservé du contenu 2"/>
          <p:cNvSpPr>
            <a:spLocks noGrp="1"/>
          </p:cNvSpPr>
          <p:nvPr>
            <p:ph idx="1"/>
          </p:nvPr>
        </p:nvSpPr>
        <p:spPr>
          <a:xfrm>
            <a:off x="457200" y="1600199"/>
            <a:ext cx="7959562" cy="5110801"/>
          </a:xfrm>
        </p:spPr>
        <p:txBody>
          <a:bodyPr>
            <a:noAutofit/>
          </a:bodyPr>
          <a:lstStyle/>
          <a:p>
            <a:pPr marL="114300" indent="0">
              <a:lnSpc>
                <a:spcPct val="110000"/>
              </a:lnSpc>
              <a:buNone/>
            </a:pPr>
            <a:r>
              <a:rPr lang="fr-CA" u="sng" dirty="0"/>
              <a:t>L’exemple de la psychanalyse</a:t>
            </a:r>
          </a:p>
          <a:p>
            <a:pPr>
              <a:lnSpc>
                <a:spcPct val="110000"/>
              </a:lnSpc>
            </a:pPr>
            <a:r>
              <a:rPr lang="fr-FR" dirty="0"/>
              <a:t>Par contre, face à l’observation qu’une proportion non-négligeable d’individus soient attirés par des personnes de leur sexe, un argument traditionnellement apporté par des théoriciens psychanalytiques est que ces gens ont simplement un complexe d’Œdipe inversé. </a:t>
            </a:r>
          </a:p>
          <a:p>
            <a:pPr marL="114300" indent="0">
              <a:lnSpc>
                <a:spcPct val="110000"/>
              </a:lnSpc>
              <a:buNone/>
            </a:pPr>
            <a:r>
              <a:rPr lang="fr-FR" b="1" dirty="0"/>
              <a:t>En fait, la théorie psychanalytique semble assez « versatile » qu’il lui est facile d’expliquer presque n’importe quelle observation… ou son contraire. </a:t>
            </a:r>
          </a:p>
          <a:p>
            <a:pPr>
              <a:lnSpc>
                <a:spcPct val="110000"/>
              </a:lnSpc>
            </a:pPr>
            <a:r>
              <a:rPr lang="fr-FR" dirty="0"/>
              <a:t>Le fait qu’il semble difficile de décrire une observation qui pourrait aller à l’encontre de la théorie psychanalytique est vu comme une preuve de non-scientificité pour Popper.</a:t>
            </a:r>
            <a:r>
              <a:rPr lang="fr-CA" dirty="0"/>
              <a:t> </a:t>
            </a:r>
          </a:p>
        </p:txBody>
      </p:sp>
      <p:pic>
        <p:nvPicPr>
          <p:cNvPr id="4" name="Image 3"/>
          <p:cNvPicPr>
            <a:picLocks noChangeAspect="1"/>
          </p:cNvPicPr>
          <p:nvPr/>
        </p:nvPicPr>
        <p:blipFill>
          <a:blip r:embed="rId2"/>
          <a:stretch>
            <a:fillRect/>
          </a:stretch>
        </p:blipFill>
        <p:spPr>
          <a:xfrm>
            <a:off x="7692815" y="0"/>
            <a:ext cx="768769" cy="768769"/>
          </a:xfrm>
          <a:prstGeom prst="rect">
            <a:avLst/>
          </a:prstGeom>
        </p:spPr>
      </p:pic>
    </p:spTree>
    <p:extLst>
      <p:ext uri="{BB962C8B-B14F-4D97-AF65-F5344CB8AC3E}">
        <p14:creationId xmlns:p14="http://schemas.microsoft.com/office/powerpoint/2010/main" val="275681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Réfutabilité, validité et </a:t>
            </a:r>
            <a:r>
              <a:rPr lang="fr-FR" dirty="0" err="1"/>
              <a:t>vérisimilitude</a:t>
            </a:r>
            <a:endParaRPr lang="fr-FR" dirty="0"/>
          </a:p>
        </p:txBody>
      </p:sp>
      <p:sp>
        <p:nvSpPr>
          <p:cNvPr id="3" name="Espace réservé du contenu 2"/>
          <p:cNvSpPr>
            <a:spLocks noGrp="1"/>
          </p:cNvSpPr>
          <p:nvPr>
            <p:ph idx="1"/>
          </p:nvPr>
        </p:nvSpPr>
        <p:spPr>
          <a:xfrm>
            <a:off x="457200" y="1600199"/>
            <a:ext cx="7959562" cy="5110801"/>
          </a:xfrm>
        </p:spPr>
        <p:txBody>
          <a:bodyPr>
            <a:noAutofit/>
          </a:bodyPr>
          <a:lstStyle/>
          <a:p>
            <a:pPr marL="114300" indent="0">
              <a:lnSpc>
                <a:spcPct val="110000"/>
              </a:lnSpc>
              <a:buNone/>
            </a:pPr>
            <a:r>
              <a:rPr lang="fr-FR" u="sng" dirty="0"/>
              <a:t>Validité scientifique</a:t>
            </a:r>
          </a:p>
          <a:p>
            <a:pPr marL="114300" indent="0">
              <a:lnSpc>
                <a:spcPct val="110000"/>
              </a:lnSpc>
              <a:buNone/>
            </a:pPr>
            <a:r>
              <a:rPr lang="fr-FR" b="1" dirty="0"/>
              <a:t>La réfutabilité est aussi utilisée pour comparer la valeur scientifique de deux hypothèses concurrentes. </a:t>
            </a:r>
          </a:p>
          <a:p>
            <a:pPr marL="114300" indent="0">
              <a:lnSpc>
                <a:spcPct val="110000"/>
              </a:lnSpc>
              <a:buNone/>
            </a:pPr>
            <a:r>
              <a:rPr lang="fr-FR" dirty="0"/>
              <a:t>Popper considère qu’il est inutile de chercher à confirmer une hypothèse (rappelez-vous des cygnes blancs), on peut au mieux la corroborer. </a:t>
            </a:r>
          </a:p>
          <a:p>
            <a:pPr>
              <a:lnSpc>
                <a:spcPct val="110000"/>
              </a:lnSpc>
            </a:pPr>
            <a:r>
              <a:rPr lang="fr-FR" dirty="0"/>
              <a:t>Selon le principe de réfutabilité, la validité d’une hypothèse augmente lorsqu’on développe une expérience dans le but de l’infirmer et qu’elle n’est finalement pas infirmée par les résultats (on parle alors de corroboration et non de confirmation). </a:t>
            </a:r>
          </a:p>
          <a:p>
            <a:pPr>
              <a:lnSpc>
                <a:spcPct val="110000"/>
              </a:lnSpc>
            </a:pPr>
            <a:r>
              <a:rPr lang="fr-FR" dirty="0"/>
              <a:t>C’est donc sa résistance aux épreuves du réel qui lui donne sa valeur. </a:t>
            </a:r>
            <a:endParaRPr lang="fr-CA" dirty="0"/>
          </a:p>
        </p:txBody>
      </p:sp>
      <p:pic>
        <p:nvPicPr>
          <p:cNvPr id="4" name="Image 3"/>
          <p:cNvPicPr>
            <a:picLocks noChangeAspect="1"/>
          </p:cNvPicPr>
          <p:nvPr/>
        </p:nvPicPr>
        <p:blipFill>
          <a:blip r:embed="rId2"/>
          <a:stretch>
            <a:fillRect/>
          </a:stretch>
        </p:blipFill>
        <p:spPr>
          <a:xfrm>
            <a:off x="7692815" y="0"/>
            <a:ext cx="768769" cy="768769"/>
          </a:xfrm>
          <a:prstGeom prst="rect">
            <a:avLst/>
          </a:prstGeom>
        </p:spPr>
      </p:pic>
    </p:spTree>
    <p:extLst>
      <p:ext uri="{BB962C8B-B14F-4D97-AF65-F5344CB8AC3E}">
        <p14:creationId xmlns:p14="http://schemas.microsoft.com/office/powerpoint/2010/main" val="928221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Réfutabilité, validité et </a:t>
            </a:r>
            <a:r>
              <a:rPr lang="fr-FR" dirty="0" err="1"/>
              <a:t>vérisimilitude</a:t>
            </a:r>
            <a:endParaRPr lang="fr-FR" dirty="0"/>
          </a:p>
        </p:txBody>
      </p:sp>
      <p:sp>
        <p:nvSpPr>
          <p:cNvPr id="3" name="Espace réservé du contenu 2"/>
          <p:cNvSpPr>
            <a:spLocks noGrp="1"/>
          </p:cNvSpPr>
          <p:nvPr>
            <p:ph idx="1"/>
          </p:nvPr>
        </p:nvSpPr>
        <p:spPr>
          <a:xfrm>
            <a:off x="457200" y="1600199"/>
            <a:ext cx="7959562" cy="5110801"/>
          </a:xfrm>
        </p:spPr>
        <p:txBody>
          <a:bodyPr>
            <a:noAutofit/>
          </a:bodyPr>
          <a:lstStyle/>
          <a:p>
            <a:pPr marL="114300" indent="0">
              <a:lnSpc>
                <a:spcPct val="110000"/>
              </a:lnSpc>
              <a:buNone/>
            </a:pPr>
            <a:r>
              <a:rPr lang="fr-FR" u="sng" dirty="0"/>
              <a:t>La </a:t>
            </a:r>
            <a:r>
              <a:rPr lang="fr-FR" u="sng" dirty="0" err="1"/>
              <a:t>vérisimilitude</a:t>
            </a:r>
            <a:endParaRPr lang="fr-FR" u="sng" dirty="0"/>
          </a:p>
          <a:p>
            <a:pPr marL="114300" indent="0">
              <a:buNone/>
            </a:pPr>
            <a:r>
              <a:rPr lang="fr-FR" b="1" dirty="0"/>
              <a:t>Popper développe le concept de </a:t>
            </a:r>
            <a:r>
              <a:rPr lang="fr-FR" b="1" dirty="0" err="1"/>
              <a:t>vérisimilitude</a:t>
            </a:r>
            <a:r>
              <a:rPr lang="fr-FR" b="1" dirty="0"/>
              <a:t> </a:t>
            </a:r>
            <a:r>
              <a:rPr lang="fr-FR" dirty="0"/>
              <a:t>(qui s’approche du vrai) </a:t>
            </a:r>
            <a:r>
              <a:rPr lang="fr-FR" b="1" dirty="0"/>
              <a:t>pour décrire la valeur d’une hypothèse. </a:t>
            </a:r>
          </a:p>
          <a:p>
            <a:pPr marL="114300" indent="0">
              <a:buNone/>
            </a:pPr>
            <a:r>
              <a:rPr lang="fr-FR" dirty="0"/>
              <a:t>Comme mentionné précédemment, toute hypothèse scientifique implique un ensemble d’observations hypothétiques qui, si elles s’avéraient vraies, l’infirmeraient. </a:t>
            </a:r>
          </a:p>
          <a:p>
            <a:r>
              <a:rPr lang="fr-FR" sz="2000" dirty="0">
                <a:solidFill>
                  <a:srgbClr val="689C9A"/>
                </a:solidFill>
              </a:rPr>
              <a:t>Une hypothèse gagne donc en </a:t>
            </a:r>
            <a:r>
              <a:rPr lang="fr-FR" sz="2000" dirty="0" err="1">
                <a:solidFill>
                  <a:srgbClr val="689C9A"/>
                </a:solidFill>
              </a:rPr>
              <a:t>vérisimilitude</a:t>
            </a:r>
            <a:r>
              <a:rPr lang="fr-FR" sz="2000" dirty="0">
                <a:solidFill>
                  <a:srgbClr val="689C9A"/>
                </a:solidFill>
              </a:rPr>
              <a:t> lorsque des expériences sont faites pour voir si ces situations hypothétiques vont se manifester, mais que les résultats n’infirment finalement pas l’hypothèse. </a:t>
            </a:r>
          </a:p>
          <a:p>
            <a:r>
              <a:rPr lang="fr-FR" sz="2000" dirty="0">
                <a:solidFill>
                  <a:srgbClr val="689C9A"/>
                </a:solidFill>
              </a:rPr>
              <a:t>Dit autrement, chaque fois qu’on essaie de mettre une hypothèse à l’épreuve mais que l’épreuve corrobore l’hypothèse au lieu de l’infirmer, l’hypothèse gagne en </a:t>
            </a:r>
            <a:r>
              <a:rPr lang="fr-FR" sz="2000" dirty="0" err="1">
                <a:solidFill>
                  <a:srgbClr val="689C9A"/>
                </a:solidFill>
              </a:rPr>
              <a:t>vérisimilitude</a:t>
            </a:r>
            <a:r>
              <a:rPr lang="fr-FR" sz="2000" dirty="0">
                <a:solidFill>
                  <a:srgbClr val="689C9A"/>
                </a:solidFill>
              </a:rPr>
              <a:t> car l’ensemble des observations qui pourraient l’infirmer vient d’être réduit. </a:t>
            </a:r>
          </a:p>
          <a:p>
            <a:r>
              <a:rPr lang="fr-FR" sz="2000" dirty="0">
                <a:solidFill>
                  <a:srgbClr val="689C9A"/>
                </a:solidFill>
              </a:rPr>
              <a:t>Popper donne d’ailleurs plus de poids aux prédictions « surprenantes » qui découlent d’une théorie.</a:t>
            </a:r>
            <a:r>
              <a:rPr lang="fr-FR" dirty="0">
                <a:solidFill>
                  <a:srgbClr val="689C9A"/>
                </a:solidFill>
              </a:rPr>
              <a:t> </a:t>
            </a:r>
            <a:endParaRPr lang="fr-CA" dirty="0">
              <a:solidFill>
                <a:srgbClr val="689C9A"/>
              </a:solidFill>
            </a:endParaRPr>
          </a:p>
          <a:p>
            <a:pPr marL="114300" indent="0">
              <a:lnSpc>
                <a:spcPct val="110000"/>
              </a:lnSpc>
              <a:buNone/>
            </a:pPr>
            <a:r>
              <a:rPr lang="fr-FR" dirty="0">
                <a:solidFill>
                  <a:srgbClr val="689C9A"/>
                </a:solidFill>
              </a:rPr>
              <a:t> </a:t>
            </a:r>
            <a:endParaRPr lang="fr-CA" dirty="0">
              <a:solidFill>
                <a:srgbClr val="689C9A"/>
              </a:solidFill>
            </a:endParaRPr>
          </a:p>
        </p:txBody>
      </p:sp>
      <p:pic>
        <p:nvPicPr>
          <p:cNvPr id="4" name="Image 3"/>
          <p:cNvPicPr>
            <a:picLocks noChangeAspect="1"/>
          </p:cNvPicPr>
          <p:nvPr/>
        </p:nvPicPr>
        <p:blipFill>
          <a:blip r:embed="rId2"/>
          <a:stretch>
            <a:fillRect/>
          </a:stretch>
        </p:blipFill>
        <p:spPr>
          <a:xfrm>
            <a:off x="7692815" y="0"/>
            <a:ext cx="768769" cy="768769"/>
          </a:xfrm>
          <a:prstGeom prst="rect">
            <a:avLst/>
          </a:prstGeom>
        </p:spPr>
      </p:pic>
    </p:spTree>
    <p:extLst>
      <p:ext uri="{BB962C8B-B14F-4D97-AF65-F5344CB8AC3E}">
        <p14:creationId xmlns:p14="http://schemas.microsoft.com/office/powerpoint/2010/main" val="1996518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Réfutabilité, validité et </a:t>
            </a:r>
            <a:r>
              <a:rPr lang="fr-FR" dirty="0" err="1"/>
              <a:t>vérisimilitude</a:t>
            </a:r>
            <a:endParaRPr lang="fr-FR" dirty="0"/>
          </a:p>
        </p:txBody>
      </p:sp>
      <p:sp>
        <p:nvSpPr>
          <p:cNvPr id="3" name="Espace réservé du contenu 2"/>
          <p:cNvSpPr>
            <a:spLocks noGrp="1"/>
          </p:cNvSpPr>
          <p:nvPr>
            <p:ph idx="1"/>
          </p:nvPr>
        </p:nvSpPr>
        <p:spPr>
          <a:xfrm>
            <a:off x="457200" y="1600199"/>
            <a:ext cx="7959562" cy="5110801"/>
          </a:xfrm>
        </p:spPr>
        <p:txBody>
          <a:bodyPr>
            <a:noAutofit/>
          </a:bodyPr>
          <a:lstStyle/>
          <a:p>
            <a:pPr marL="114300" indent="0">
              <a:lnSpc>
                <a:spcPct val="110000"/>
              </a:lnSpc>
              <a:buNone/>
            </a:pPr>
            <a:r>
              <a:rPr lang="fr-FR" u="sng" dirty="0"/>
              <a:t>La </a:t>
            </a:r>
            <a:r>
              <a:rPr lang="fr-FR" u="sng" dirty="0" err="1"/>
              <a:t>vérisimilitude</a:t>
            </a:r>
            <a:r>
              <a:rPr lang="fr-FR" u="sng" dirty="0"/>
              <a:t> (exemple classique)</a:t>
            </a:r>
          </a:p>
          <a:p>
            <a:pPr marL="114300" indent="0">
              <a:buNone/>
            </a:pPr>
            <a:r>
              <a:rPr lang="fr-FR" b="1" dirty="0"/>
              <a:t>La théorie de la relativité d’Einstein</a:t>
            </a:r>
            <a:r>
              <a:rPr lang="fr-FR" dirty="0"/>
              <a:t>, qui soutient que les objets de grande masse courbent l’espace, prédisait que la lumière était déviée lorsqu’elle passait près du soleil. </a:t>
            </a:r>
          </a:p>
          <a:p>
            <a:r>
              <a:rPr lang="fr-FR" sz="2000" b="1" dirty="0">
                <a:solidFill>
                  <a:srgbClr val="689C9A"/>
                </a:solidFill>
              </a:rPr>
              <a:t>Cela amena des chercheurs à observer les étoiles lors d’une éclipse solaire </a:t>
            </a:r>
            <a:r>
              <a:rPr lang="fr-FR" sz="2000" dirty="0">
                <a:solidFill>
                  <a:srgbClr val="689C9A"/>
                </a:solidFill>
              </a:rPr>
              <a:t>car la théorie prédisait que la lumière des étoiles qui passerait près du soleil serait décalée vers le soleil. </a:t>
            </a:r>
          </a:p>
          <a:p>
            <a:r>
              <a:rPr lang="fr-FR" sz="2000" b="1" dirty="0">
                <a:solidFill>
                  <a:srgbClr val="689C9A"/>
                </a:solidFill>
              </a:rPr>
              <a:t>Cette prédiction surprenante</a:t>
            </a:r>
            <a:r>
              <a:rPr lang="fr-FR" sz="2000" dirty="0">
                <a:solidFill>
                  <a:srgbClr val="689C9A"/>
                </a:solidFill>
              </a:rPr>
              <a:t> (selon les théories de l’époque du moins) </a:t>
            </a:r>
            <a:r>
              <a:rPr lang="fr-FR" sz="2000" b="1" dirty="0">
                <a:solidFill>
                  <a:srgbClr val="689C9A"/>
                </a:solidFill>
              </a:rPr>
              <a:t>fut corroborée</a:t>
            </a:r>
            <a:r>
              <a:rPr lang="fr-FR" sz="2000" dirty="0">
                <a:solidFill>
                  <a:srgbClr val="689C9A"/>
                </a:solidFill>
              </a:rPr>
              <a:t>, ce qui ajouta de la valeur à la théorie de la relativité d’Einstein et infirma la théorie dominante à l’époque (la mécanique </a:t>
            </a:r>
            <a:r>
              <a:rPr lang="fr-FR" sz="2000" dirty="0" err="1">
                <a:solidFill>
                  <a:srgbClr val="689C9A"/>
                </a:solidFill>
              </a:rPr>
              <a:t>newtonnienne</a:t>
            </a:r>
            <a:r>
              <a:rPr lang="fr-FR" sz="2000" dirty="0">
                <a:solidFill>
                  <a:srgbClr val="689C9A"/>
                </a:solidFill>
              </a:rPr>
              <a:t>).</a:t>
            </a:r>
            <a:r>
              <a:rPr lang="fr-CA" sz="2000" dirty="0">
                <a:solidFill>
                  <a:srgbClr val="689C9A"/>
                </a:solidFill>
              </a:rPr>
              <a:t> </a:t>
            </a:r>
            <a:r>
              <a:rPr lang="fr-FR" sz="2000" dirty="0">
                <a:solidFill>
                  <a:srgbClr val="689C9A"/>
                </a:solidFill>
              </a:rPr>
              <a:t> </a:t>
            </a:r>
            <a:endParaRPr lang="fr-CA" dirty="0">
              <a:solidFill>
                <a:srgbClr val="689C9A"/>
              </a:solidFill>
            </a:endParaRPr>
          </a:p>
        </p:txBody>
      </p:sp>
      <p:pic>
        <p:nvPicPr>
          <p:cNvPr id="4" name="Image 3"/>
          <p:cNvPicPr>
            <a:picLocks noChangeAspect="1"/>
          </p:cNvPicPr>
          <p:nvPr/>
        </p:nvPicPr>
        <p:blipFill>
          <a:blip r:embed="rId2"/>
          <a:stretch>
            <a:fillRect/>
          </a:stretch>
        </p:blipFill>
        <p:spPr>
          <a:xfrm>
            <a:off x="7692815" y="0"/>
            <a:ext cx="768769" cy="768769"/>
          </a:xfrm>
          <a:prstGeom prst="rect">
            <a:avLst/>
          </a:prstGeom>
        </p:spPr>
      </p:pic>
    </p:spTree>
    <p:extLst>
      <p:ext uri="{BB962C8B-B14F-4D97-AF65-F5344CB8AC3E}">
        <p14:creationId xmlns:p14="http://schemas.microsoft.com/office/powerpoint/2010/main" val="3516260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Plan</a:t>
            </a:r>
          </a:p>
        </p:txBody>
      </p:sp>
      <p:sp>
        <p:nvSpPr>
          <p:cNvPr id="3" name="Espace réservé du contenu 2"/>
          <p:cNvSpPr>
            <a:spLocks noGrp="1"/>
          </p:cNvSpPr>
          <p:nvPr>
            <p:ph idx="1"/>
          </p:nvPr>
        </p:nvSpPr>
        <p:spPr>
          <a:xfrm>
            <a:off x="457200" y="1600199"/>
            <a:ext cx="7620000" cy="5110801"/>
          </a:xfrm>
        </p:spPr>
        <p:txBody>
          <a:bodyPr>
            <a:noAutofit/>
          </a:bodyPr>
          <a:lstStyle/>
          <a:p>
            <a:pPr marL="114300" indent="0">
              <a:lnSpc>
                <a:spcPct val="120000"/>
              </a:lnSpc>
              <a:buNone/>
            </a:pPr>
            <a:r>
              <a:rPr lang="fr-FR" sz="2400" u="sng" dirty="0">
                <a:solidFill>
                  <a:srgbClr val="2F2B20"/>
                </a:solidFill>
                <a:latin typeface="Calibri"/>
                <a:cs typeface="Calibri"/>
              </a:rPr>
              <a:t>Matériel associé</a:t>
            </a:r>
          </a:p>
          <a:p>
            <a:pPr>
              <a:lnSpc>
                <a:spcPct val="120000"/>
              </a:lnSpc>
            </a:pPr>
            <a:r>
              <a:rPr lang="fr-FR" sz="2400" u="sng" dirty="0">
                <a:solidFill>
                  <a:srgbClr val="2F2B20"/>
                </a:solidFill>
                <a:latin typeface="Calibri"/>
                <a:cs typeface="Calibri"/>
              </a:rPr>
              <a:t>Texte</a:t>
            </a:r>
            <a:r>
              <a:rPr lang="fr-FR" sz="2400" dirty="0">
                <a:solidFill>
                  <a:srgbClr val="2F2B20"/>
                </a:solidFill>
                <a:latin typeface="Calibri"/>
                <a:cs typeface="Calibri"/>
              </a:rPr>
              <a:t> : </a:t>
            </a:r>
            <a:r>
              <a:rPr lang="fr-FR" sz="2400" dirty="0">
                <a:latin typeface="Calibri"/>
                <a:cs typeface="Calibri"/>
              </a:rPr>
              <a:t>En quête de science</a:t>
            </a:r>
            <a:r>
              <a:rPr lang="fr-FR" sz="2400" dirty="0"/>
              <a:t>.</a:t>
            </a:r>
            <a:r>
              <a:rPr lang="fr-FR" sz="2400" dirty="0">
                <a:latin typeface="Calibri"/>
                <a:cs typeface="Calibri"/>
              </a:rPr>
              <a:t> </a:t>
            </a:r>
          </a:p>
          <a:p>
            <a:pPr>
              <a:lnSpc>
                <a:spcPct val="120000"/>
              </a:lnSpc>
            </a:pPr>
            <a:r>
              <a:rPr lang="fr-FR" sz="2400" u="sng" dirty="0">
                <a:solidFill>
                  <a:srgbClr val="2F2B20"/>
                </a:solidFill>
                <a:latin typeface="Calibri"/>
                <a:cs typeface="Calibri"/>
              </a:rPr>
              <a:t>Entrées du </a:t>
            </a:r>
            <a:r>
              <a:rPr lang="fr-FR" sz="2400" u="sng" dirty="0" err="1">
                <a:solidFill>
                  <a:srgbClr val="2F2B20"/>
                </a:solidFill>
                <a:latin typeface="Calibri"/>
                <a:cs typeface="Calibri"/>
              </a:rPr>
              <a:t>SexoWiki</a:t>
            </a:r>
            <a:r>
              <a:rPr lang="fr-FR" sz="2400" dirty="0">
                <a:solidFill>
                  <a:srgbClr val="2F2B20"/>
                </a:solidFill>
                <a:latin typeface="Calibri"/>
                <a:cs typeface="Calibri"/>
              </a:rPr>
              <a:t> (aucune)</a:t>
            </a:r>
          </a:p>
          <a:p>
            <a:pPr>
              <a:lnSpc>
                <a:spcPct val="120000"/>
              </a:lnSpc>
            </a:pPr>
            <a:endParaRPr lang="fr-FR" sz="2400" dirty="0">
              <a:solidFill>
                <a:srgbClr val="2F2B20"/>
              </a:solidFill>
              <a:latin typeface="Calibri"/>
              <a:cs typeface="Calibri"/>
            </a:endParaRPr>
          </a:p>
          <a:p>
            <a:pPr marL="114300" indent="0">
              <a:lnSpc>
                <a:spcPct val="120000"/>
              </a:lnSpc>
              <a:buNone/>
            </a:pPr>
            <a:r>
              <a:rPr lang="fr-FR" sz="2400" u="sng" dirty="0">
                <a:solidFill>
                  <a:srgbClr val="2F2B20"/>
                </a:solidFill>
                <a:latin typeface="Calibri"/>
                <a:cs typeface="Calibri"/>
              </a:rPr>
              <a:t>Point de clarification (5 min)</a:t>
            </a:r>
          </a:p>
          <a:p>
            <a:pPr marL="114300" indent="0">
              <a:lnSpc>
                <a:spcPct val="120000"/>
              </a:lnSpc>
              <a:buNone/>
            </a:pPr>
            <a:r>
              <a:rPr lang="fr-FR" sz="2400" dirty="0">
                <a:solidFill>
                  <a:srgbClr val="2F2B20"/>
                </a:solidFill>
                <a:latin typeface="Calibri"/>
                <a:cs typeface="Calibri"/>
              </a:rPr>
              <a:t>À quoi devrait servir ce cours? Objectifs concrets, ce que vous pourriez en tirer. Et l’épistémologie? </a:t>
            </a:r>
          </a:p>
          <a:p>
            <a:pPr marL="114300" indent="0">
              <a:lnSpc>
                <a:spcPct val="120000"/>
              </a:lnSpc>
              <a:buNone/>
            </a:pPr>
            <a:endParaRPr lang="fr-FR" sz="2400" dirty="0">
              <a:solidFill>
                <a:srgbClr val="2F2B20"/>
              </a:solidFill>
              <a:latin typeface="Calibri"/>
              <a:cs typeface="Calibri"/>
            </a:endParaRPr>
          </a:p>
          <a:p>
            <a:pPr marL="114300" indent="0">
              <a:lnSpc>
                <a:spcPct val="120000"/>
              </a:lnSpc>
              <a:buNone/>
            </a:pPr>
            <a:endParaRPr lang="fr-FR" sz="2400" dirty="0">
              <a:solidFill>
                <a:srgbClr val="2F2B20"/>
              </a:solidFill>
              <a:latin typeface="Calibri"/>
              <a:cs typeface="Calibri"/>
            </a:endParaRPr>
          </a:p>
          <a:p>
            <a:pPr marL="114300" indent="0">
              <a:lnSpc>
                <a:spcPct val="120000"/>
              </a:lnSpc>
              <a:buNone/>
            </a:pPr>
            <a:endParaRPr lang="fr-FR" sz="2400" u="sng" dirty="0">
              <a:solidFill>
                <a:srgbClr val="2F2B20"/>
              </a:solidFill>
              <a:latin typeface="Calibri"/>
              <a:cs typeface="Calibri"/>
            </a:endParaRPr>
          </a:p>
          <a:p>
            <a:pPr marL="114300" indent="0">
              <a:lnSpc>
                <a:spcPct val="120000"/>
              </a:lnSpc>
              <a:buNone/>
            </a:pPr>
            <a:endParaRPr lang="fr-FR" sz="2400" dirty="0">
              <a:solidFill>
                <a:srgbClr val="2F2B20"/>
              </a:solidFill>
              <a:latin typeface="Calibri"/>
              <a:cs typeface="Calibri"/>
            </a:endParaRPr>
          </a:p>
          <a:p>
            <a:pPr marL="114300" indent="0">
              <a:lnSpc>
                <a:spcPct val="120000"/>
              </a:lnSpc>
              <a:buNone/>
            </a:pPr>
            <a:endParaRPr lang="fr-FR" sz="2400" dirty="0">
              <a:solidFill>
                <a:srgbClr val="2F2B20"/>
              </a:solidFill>
              <a:latin typeface="Calibri"/>
              <a:cs typeface="Calibri"/>
            </a:endParaRPr>
          </a:p>
          <a:p>
            <a:pPr>
              <a:lnSpc>
                <a:spcPct val="120000"/>
              </a:lnSpc>
            </a:pPr>
            <a:endParaRPr lang="en-US" sz="1800" dirty="0">
              <a:solidFill>
                <a:srgbClr val="2F2B20"/>
              </a:solidFill>
              <a:cs typeface="Calibri"/>
            </a:endParaRPr>
          </a:p>
        </p:txBody>
      </p:sp>
    </p:spTree>
    <p:extLst>
      <p:ext uri="{BB962C8B-B14F-4D97-AF65-F5344CB8AC3E}">
        <p14:creationId xmlns:p14="http://schemas.microsoft.com/office/powerpoint/2010/main" val="35545730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Réfutabilité, évolution et progrès scientifique</a:t>
            </a:r>
          </a:p>
        </p:txBody>
      </p:sp>
      <p:sp>
        <p:nvSpPr>
          <p:cNvPr id="3" name="Espace réservé du contenu 2"/>
          <p:cNvSpPr>
            <a:spLocks noGrp="1"/>
          </p:cNvSpPr>
          <p:nvPr>
            <p:ph idx="1"/>
          </p:nvPr>
        </p:nvSpPr>
        <p:spPr>
          <a:xfrm>
            <a:off x="457200" y="1600199"/>
            <a:ext cx="7959562" cy="5110801"/>
          </a:xfrm>
        </p:spPr>
        <p:txBody>
          <a:bodyPr>
            <a:noAutofit/>
          </a:bodyPr>
          <a:lstStyle/>
          <a:p>
            <a:pPr marL="114300" indent="0">
              <a:lnSpc>
                <a:spcPct val="110000"/>
              </a:lnSpc>
              <a:buNone/>
            </a:pPr>
            <a:r>
              <a:rPr lang="fr-FR" dirty="0"/>
              <a:t>Globalement, l’approche de Popper suggère que: </a:t>
            </a:r>
          </a:p>
          <a:p>
            <a:pPr>
              <a:lnSpc>
                <a:spcPct val="110000"/>
              </a:lnSpc>
            </a:pPr>
            <a:r>
              <a:rPr lang="fr-FR" sz="2000" dirty="0"/>
              <a:t>La science procède principalement par essais et erreurs (et non par induction);  </a:t>
            </a:r>
          </a:p>
          <a:p>
            <a:pPr>
              <a:lnSpc>
                <a:spcPct val="110000"/>
              </a:lnSpc>
            </a:pPr>
            <a:r>
              <a:rPr lang="fr-FR" sz="2000" dirty="0"/>
              <a:t>Le cumul de tests visant à réfuter les différentes théories amène l’équivalent d’une « sélection naturelle » des hypothèses; </a:t>
            </a:r>
          </a:p>
          <a:p>
            <a:pPr>
              <a:lnSpc>
                <a:spcPct val="110000"/>
              </a:lnSpc>
            </a:pPr>
            <a:r>
              <a:rPr lang="fr-FR" sz="2000" dirty="0"/>
              <a:t>Par cette « sélection naturelle », seules les hypothèses les plus résistantes à la réfutation continuent à survivre. </a:t>
            </a:r>
            <a:endParaRPr lang="fr-FR" dirty="0"/>
          </a:p>
          <a:p>
            <a:pPr marL="114300" indent="0">
              <a:lnSpc>
                <a:spcPct val="110000"/>
              </a:lnSpc>
              <a:buNone/>
            </a:pPr>
            <a:r>
              <a:rPr lang="fr-FR" dirty="0"/>
              <a:t>Cette approche partage avec le vérificationnisme </a:t>
            </a:r>
            <a:r>
              <a:rPr lang="fr-FR" b="1" dirty="0"/>
              <a:t>l’idée du progrès scientifique</a:t>
            </a:r>
            <a:endParaRPr lang="fr-FR" dirty="0"/>
          </a:p>
          <a:p>
            <a:pPr lvl="1">
              <a:lnSpc>
                <a:spcPct val="110000"/>
              </a:lnSpc>
            </a:pPr>
            <a:r>
              <a:rPr lang="fr-FR" dirty="0">
                <a:solidFill>
                  <a:srgbClr val="689C9A"/>
                </a:solidFill>
              </a:rPr>
              <a:t>c’est-à-dire que la recherche amène une succession de progrès et que l’on s’approche de plus en plus de la vérité par le processus de la recherche scientifique. </a:t>
            </a:r>
            <a:endParaRPr lang="fr-CA" dirty="0">
              <a:solidFill>
                <a:srgbClr val="689C9A"/>
              </a:solidFill>
            </a:endParaRPr>
          </a:p>
        </p:txBody>
      </p:sp>
      <p:pic>
        <p:nvPicPr>
          <p:cNvPr id="4" name="Image 3"/>
          <p:cNvPicPr>
            <a:picLocks noChangeAspect="1"/>
          </p:cNvPicPr>
          <p:nvPr/>
        </p:nvPicPr>
        <p:blipFill>
          <a:blip r:embed="rId2"/>
          <a:stretch>
            <a:fillRect/>
          </a:stretch>
        </p:blipFill>
        <p:spPr>
          <a:xfrm>
            <a:off x="7692815" y="0"/>
            <a:ext cx="768769" cy="768769"/>
          </a:xfrm>
          <a:prstGeom prst="rect">
            <a:avLst/>
          </a:prstGeom>
        </p:spPr>
      </p:pic>
    </p:spTree>
    <p:extLst>
      <p:ext uri="{BB962C8B-B14F-4D97-AF65-F5344CB8AC3E}">
        <p14:creationId xmlns:p14="http://schemas.microsoft.com/office/powerpoint/2010/main" val="175272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Réfutabilité et sciences humaines</a:t>
            </a:r>
          </a:p>
        </p:txBody>
      </p:sp>
      <p:sp>
        <p:nvSpPr>
          <p:cNvPr id="3" name="Espace réservé du contenu 2"/>
          <p:cNvSpPr>
            <a:spLocks noGrp="1"/>
          </p:cNvSpPr>
          <p:nvPr>
            <p:ph idx="1"/>
          </p:nvPr>
        </p:nvSpPr>
        <p:spPr>
          <a:xfrm>
            <a:off x="457200" y="1600199"/>
            <a:ext cx="7959562" cy="5110801"/>
          </a:xfrm>
        </p:spPr>
        <p:txBody>
          <a:bodyPr>
            <a:noAutofit/>
          </a:bodyPr>
          <a:lstStyle/>
          <a:p>
            <a:pPr marL="114300" indent="0">
              <a:lnSpc>
                <a:spcPct val="110000"/>
              </a:lnSpc>
              <a:buNone/>
            </a:pPr>
            <a:r>
              <a:rPr lang="fr-FR" dirty="0"/>
              <a:t>Popper considère que les principes de base de la science sont globalement les mêmes dans toutes les disciplines. </a:t>
            </a:r>
          </a:p>
          <a:p>
            <a:pPr>
              <a:lnSpc>
                <a:spcPct val="110000"/>
              </a:lnSpc>
            </a:pPr>
            <a:r>
              <a:rPr lang="fr-FR" sz="2000" b="1" dirty="0"/>
              <a:t>Cela l’amène à considérer qu’il est difficile, sinon impossible, d’atteindre la scientificité</a:t>
            </a:r>
            <a:r>
              <a:rPr lang="fr-FR" sz="2000" dirty="0"/>
              <a:t> dans plusieurs disciplines appartenant aux sciences humaines. </a:t>
            </a:r>
          </a:p>
          <a:p>
            <a:pPr>
              <a:lnSpc>
                <a:spcPct val="110000"/>
              </a:lnSpc>
            </a:pPr>
            <a:r>
              <a:rPr lang="fr-FR" sz="2000" b="1" dirty="0"/>
              <a:t>Les problèmes qu’il souligne tournent principalement autour de la difficulté d’effectuer des expérimentations contrôlées</a:t>
            </a:r>
            <a:r>
              <a:rPr lang="fr-FR" sz="2000" dirty="0"/>
              <a:t>, ce qui limite les hypothèses causales (par exemple en sociologie). </a:t>
            </a:r>
          </a:p>
          <a:p>
            <a:pPr>
              <a:lnSpc>
                <a:spcPct val="110000"/>
              </a:lnSpc>
            </a:pPr>
            <a:r>
              <a:rPr lang="fr-FR" sz="2000" b="1" dirty="0"/>
              <a:t>Il reprend aussi l’argument de l’intentionnalité</a:t>
            </a:r>
            <a:r>
              <a:rPr lang="fr-FR" sz="2000" dirty="0"/>
              <a:t> (le caractère unique de chaque individu), qui nuirait à la recherche de récurrences (et au pouvoir prédictif) en sciences humaines. </a:t>
            </a:r>
            <a:endParaRPr lang="fr-CA" dirty="0"/>
          </a:p>
        </p:txBody>
      </p:sp>
      <p:pic>
        <p:nvPicPr>
          <p:cNvPr id="4" name="Image 3"/>
          <p:cNvPicPr>
            <a:picLocks noChangeAspect="1"/>
          </p:cNvPicPr>
          <p:nvPr/>
        </p:nvPicPr>
        <p:blipFill>
          <a:blip r:embed="rId2"/>
          <a:stretch>
            <a:fillRect/>
          </a:stretch>
        </p:blipFill>
        <p:spPr>
          <a:xfrm>
            <a:off x="7692815" y="0"/>
            <a:ext cx="768769" cy="768769"/>
          </a:xfrm>
          <a:prstGeom prst="rect">
            <a:avLst/>
          </a:prstGeom>
        </p:spPr>
      </p:pic>
    </p:spTree>
    <p:extLst>
      <p:ext uri="{BB962C8B-B14F-4D97-AF65-F5344CB8AC3E}">
        <p14:creationId xmlns:p14="http://schemas.microsoft.com/office/powerpoint/2010/main" val="3651704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sz="5400" dirty="0"/>
              <a:t>Thomas S. Kuhn (1922-1996) et les changements de paradigmes</a:t>
            </a:r>
          </a:p>
        </p:txBody>
      </p:sp>
      <p:sp>
        <p:nvSpPr>
          <p:cNvPr id="3" name="Sous-titre 2"/>
          <p:cNvSpPr>
            <a:spLocks noGrp="1"/>
          </p:cNvSpPr>
          <p:nvPr>
            <p:ph type="subTitle" idx="1"/>
          </p:nvPr>
        </p:nvSpPr>
        <p:spPr/>
        <p:txBody>
          <a:bodyPr/>
          <a:lstStyle/>
          <a:p>
            <a:endParaRPr lang="fr-FR" dirty="0"/>
          </a:p>
        </p:txBody>
      </p:sp>
      <p:pic>
        <p:nvPicPr>
          <p:cNvPr id="6" name="Image 5"/>
          <p:cNvPicPr>
            <a:picLocks noChangeAspect="1"/>
          </p:cNvPicPr>
          <p:nvPr/>
        </p:nvPicPr>
        <p:blipFill>
          <a:blip r:embed="rId2"/>
          <a:stretch>
            <a:fillRect/>
          </a:stretch>
        </p:blipFill>
        <p:spPr>
          <a:xfrm>
            <a:off x="4651374" y="3911705"/>
            <a:ext cx="1174539" cy="1174539"/>
          </a:xfrm>
          <a:prstGeom prst="rect">
            <a:avLst/>
          </a:prstGeom>
        </p:spPr>
      </p:pic>
    </p:spTree>
    <p:extLst>
      <p:ext uri="{BB962C8B-B14F-4D97-AF65-F5344CB8AC3E}">
        <p14:creationId xmlns:p14="http://schemas.microsoft.com/office/powerpoint/2010/main" val="36026431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Mise en contexte</a:t>
            </a:r>
          </a:p>
        </p:txBody>
      </p:sp>
      <p:sp>
        <p:nvSpPr>
          <p:cNvPr id="3" name="Espace réservé du contenu 2"/>
          <p:cNvSpPr>
            <a:spLocks noGrp="1"/>
          </p:cNvSpPr>
          <p:nvPr>
            <p:ph idx="1"/>
          </p:nvPr>
        </p:nvSpPr>
        <p:spPr>
          <a:xfrm>
            <a:off x="457200" y="1600199"/>
            <a:ext cx="7959562" cy="5110801"/>
          </a:xfrm>
        </p:spPr>
        <p:txBody>
          <a:bodyPr>
            <a:noAutofit/>
          </a:bodyPr>
          <a:lstStyle/>
          <a:p>
            <a:pPr marL="114300" indent="0">
              <a:buNone/>
            </a:pPr>
            <a:r>
              <a:rPr lang="fr-FR" u="sng" dirty="0"/>
              <a:t>Son principal ouvrage</a:t>
            </a:r>
          </a:p>
          <a:p>
            <a:r>
              <a:rPr lang="fr-FR" i="1" dirty="0"/>
              <a:t>The Structure of </a:t>
            </a:r>
            <a:r>
              <a:rPr lang="fr-FR" i="1" dirty="0" err="1"/>
              <a:t>Scientific</a:t>
            </a:r>
            <a:r>
              <a:rPr lang="fr-FR" i="1" dirty="0"/>
              <a:t> </a:t>
            </a:r>
            <a:r>
              <a:rPr lang="fr-FR" i="1" dirty="0" err="1"/>
              <a:t>Revolutions</a:t>
            </a:r>
            <a:r>
              <a:rPr lang="fr-FR" dirty="0"/>
              <a:t>, publié en 1962. </a:t>
            </a:r>
            <a:endParaRPr lang="fr-CA" dirty="0"/>
          </a:p>
          <a:p>
            <a:pPr marL="114300" indent="0">
              <a:buNone/>
            </a:pPr>
            <a:r>
              <a:rPr lang="fr-FR" u="sng" dirty="0"/>
              <a:t>Le processus de la science selon Kuhn</a:t>
            </a:r>
            <a:endParaRPr lang="fr-CA" u="sng" dirty="0"/>
          </a:p>
          <a:p>
            <a:r>
              <a:rPr lang="fr-FR" b="1" dirty="0"/>
              <a:t>Thomas Kuhn critique principalement l’idée </a:t>
            </a:r>
            <a:br>
              <a:rPr lang="fr-FR" b="1" dirty="0"/>
            </a:br>
            <a:r>
              <a:rPr lang="fr-FR" b="1" dirty="0"/>
              <a:t>d’une progression linéaire </a:t>
            </a:r>
            <a:r>
              <a:rPr lang="fr-FR" dirty="0"/>
              <a:t>des connaissances </a:t>
            </a:r>
            <a:br>
              <a:rPr lang="fr-FR" dirty="0"/>
            </a:br>
            <a:r>
              <a:rPr lang="fr-FR" dirty="0"/>
              <a:t>scientifiques.</a:t>
            </a:r>
          </a:p>
          <a:p>
            <a:r>
              <a:rPr lang="fr-FR" b="1" dirty="0"/>
              <a:t>Il suggère plutôt que la recherche scientifique </a:t>
            </a:r>
            <a:br>
              <a:rPr lang="fr-FR" b="1" dirty="0"/>
            </a:br>
            <a:r>
              <a:rPr lang="fr-FR" b="1" dirty="0"/>
              <a:t>est périodiquement affectée par des </a:t>
            </a:r>
            <a:br>
              <a:rPr lang="fr-FR" b="1" dirty="0"/>
            </a:br>
            <a:r>
              <a:rPr lang="fr-FR" b="1" dirty="0"/>
              <a:t>bouleversements </a:t>
            </a:r>
            <a:r>
              <a:rPr lang="fr-FR" dirty="0"/>
              <a:t>qui changent radicalement </a:t>
            </a:r>
            <a:br>
              <a:rPr lang="fr-FR" dirty="0"/>
            </a:br>
            <a:r>
              <a:rPr lang="fr-FR" dirty="0"/>
              <a:t>la façon de comprendre et définir le champ </a:t>
            </a:r>
            <a:br>
              <a:rPr lang="fr-FR" dirty="0"/>
            </a:br>
            <a:r>
              <a:rPr lang="fr-FR" dirty="0"/>
              <a:t>d’étude. </a:t>
            </a:r>
          </a:p>
          <a:p>
            <a:r>
              <a:rPr lang="fr-FR" b="1" dirty="0"/>
              <a:t>Il décrit ces bouleversements comme un cycle </a:t>
            </a:r>
            <a:br>
              <a:rPr lang="fr-FR" dirty="0"/>
            </a:br>
            <a:r>
              <a:rPr lang="fr-FR" dirty="0"/>
              <a:t>par lequel une discipline passe d’une phase à </a:t>
            </a:r>
            <a:br>
              <a:rPr lang="fr-FR" dirty="0"/>
            </a:br>
            <a:r>
              <a:rPr lang="fr-FR" dirty="0"/>
              <a:t>l’autre.</a:t>
            </a:r>
            <a:r>
              <a:rPr lang="fr-CA" dirty="0"/>
              <a:t> </a:t>
            </a:r>
          </a:p>
        </p:txBody>
      </p:sp>
      <p:pic>
        <p:nvPicPr>
          <p:cNvPr id="4" name="Image 3"/>
          <p:cNvPicPr>
            <a:picLocks noChangeAspect="1"/>
          </p:cNvPicPr>
          <p:nvPr/>
        </p:nvPicPr>
        <p:blipFill>
          <a:blip r:embed="rId2"/>
          <a:stretch>
            <a:fillRect/>
          </a:stretch>
        </p:blipFill>
        <p:spPr>
          <a:xfrm>
            <a:off x="6277687" y="3339601"/>
            <a:ext cx="2866313" cy="3518399"/>
          </a:xfrm>
          <a:prstGeom prst="rect">
            <a:avLst/>
          </a:prstGeom>
        </p:spPr>
      </p:pic>
      <p:pic>
        <p:nvPicPr>
          <p:cNvPr id="8" name="Image 7"/>
          <p:cNvPicPr>
            <a:picLocks noChangeAspect="1"/>
          </p:cNvPicPr>
          <p:nvPr/>
        </p:nvPicPr>
        <p:blipFill>
          <a:blip r:embed="rId3"/>
          <a:stretch>
            <a:fillRect/>
          </a:stretch>
        </p:blipFill>
        <p:spPr>
          <a:xfrm>
            <a:off x="7699586" y="6769"/>
            <a:ext cx="762000" cy="762000"/>
          </a:xfrm>
          <a:prstGeom prst="rect">
            <a:avLst/>
          </a:prstGeom>
        </p:spPr>
      </p:pic>
    </p:spTree>
    <p:extLst>
      <p:ext uri="{BB962C8B-B14F-4D97-AF65-F5344CB8AC3E}">
        <p14:creationId xmlns:p14="http://schemas.microsoft.com/office/powerpoint/2010/main" val="1089941409"/>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Phases de la science</a:t>
            </a:r>
          </a:p>
        </p:txBody>
      </p:sp>
      <p:sp>
        <p:nvSpPr>
          <p:cNvPr id="3" name="Espace réservé du contenu 2"/>
          <p:cNvSpPr>
            <a:spLocks noGrp="1"/>
          </p:cNvSpPr>
          <p:nvPr>
            <p:ph idx="1"/>
          </p:nvPr>
        </p:nvSpPr>
        <p:spPr>
          <a:xfrm>
            <a:off x="457200" y="1600199"/>
            <a:ext cx="7959562" cy="5110801"/>
          </a:xfrm>
        </p:spPr>
        <p:txBody>
          <a:bodyPr>
            <a:noAutofit/>
          </a:bodyPr>
          <a:lstStyle/>
          <a:p>
            <a:pPr marL="114300" indent="0">
              <a:buNone/>
            </a:pPr>
            <a:r>
              <a:rPr lang="fr-FR" u="sng" dirty="0"/>
              <a:t>Les différentes phases</a:t>
            </a:r>
          </a:p>
          <a:p>
            <a:r>
              <a:rPr lang="fr-FR" dirty="0"/>
              <a:t>Science pré-</a:t>
            </a:r>
            <a:r>
              <a:rPr lang="fr-FR" dirty="0" err="1"/>
              <a:t>paradigmique</a:t>
            </a:r>
            <a:endParaRPr lang="fr-CA" dirty="0"/>
          </a:p>
          <a:p>
            <a:r>
              <a:rPr lang="fr-FR" dirty="0"/>
              <a:t>Science normale</a:t>
            </a:r>
            <a:endParaRPr lang="fr-CA" dirty="0"/>
          </a:p>
          <a:p>
            <a:r>
              <a:rPr lang="fr-FR" dirty="0"/>
              <a:t>Crise </a:t>
            </a:r>
            <a:r>
              <a:rPr lang="fr-FR" dirty="0" err="1"/>
              <a:t>paradigmique</a:t>
            </a:r>
            <a:endParaRPr lang="fr-CA" dirty="0"/>
          </a:p>
          <a:p>
            <a:r>
              <a:rPr lang="fr-FR" dirty="0"/>
              <a:t>Révolution scientifique (ou changement de paradigme)</a:t>
            </a:r>
            <a:endParaRPr lang="fr-CA" dirty="0"/>
          </a:p>
          <a:p>
            <a:r>
              <a:rPr lang="fr-FR" dirty="0"/>
              <a:t>Étape post-révolution (science normale)</a:t>
            </a:r>
            <a:endParaRPr lang="fr-CA" dirty="0"/>
          </a:p>
          <a:p>
            <a:endParaRPr lang="fr-CA" dirty="0"/>
          </a:p>
        </p:txBody>
      </p:sp>
      <p:pic>
        <p:nvPicPr>
          <p:cNvPr id="4" name="Image 3"/>
          <p:cNvPicPr>
            <a:picLocks noChangeAspect="1"/>
          </p:cNvPicPr>
          <p:nvPr/>
        </p:nvPicPr>
        <p:blipFill>
          <a:blip r:embed="rId2"/>
          <a:stretch>
            <a:fillRect/>
          </a:stretch>
        </p:blipFill>
        <p:spPr>
          <a:xfrm>
            <a:off x="7699586" y="6769"/>
            <a:ext cx="762000" cy="762000"/>
          </a:xfrm>
          <a:prstGeom prst="rect">
            <a:avLst/>
          </a:prstGeom>
        </p:spPr>
      </p:pic>
    </p:spTree>
    <p:extLst>
      <p:ext uri="{BB962C8B-B14F-4D97-AF65-F5344CB8AC3E}">
        <p14:creationId xmlns:p14="http://schemas.microsoft.com/office/powerpoint/2010/main" val="2971668562"/>
      </p:ext>
    </p:extLst>
  </p:cSld>
  <p:clrMapOvr>
    <a:masterClrMapping/>
  </p:clrMapOvr>
  <p:transition spd="slow">
    <p:push/>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Phases de la science</a:t>
            </a:r>
          </a:p>
        </p:txBody>
      </p:sp>
      <p:sp>
        <p:nvSpPr>
          <p:cNvPr id="3" name="Espace réservé du contenu 2"/>
          <p:cNvSpPr>
            <a:spLocks noGrp="1"/>
          </p:cNvSpPr>
          <p:nvPr>
            <p:ph idx="1"/>
          </p:nvPr>
        </p:nvSpPr>
        <p:spPr>
          <a:xfrm>
            <a:off x="457200" y="1600199"/>
            <a:ext cx="7959562" cy="5110801"/>
          </a:xfrm>
        </p:spPr>
        <p:txBody>
          <a:bodyPr>
            <a:noAutofit/>
          </a:bodyPr>
          <a:lstStyle/>
          <a:p>
            <a:pPr marL="114300" indent="0">
              <a:buNone/>
            </a:pPr>
            <a:r>
              <a:rPr lang="fr-FR" u="sng" dirty="0"/>
              <a:t>Notion de paradigme </a:t>
            </a:r>
            <a:r>
              <a:rPr lang="fr-FR" u="sng" dirty="0" err="1"/>
              <a:t>kuhnien</a:t>
            </a:r>
            <a:r>
              <a:rPr lang="fr-FR" u="sng" dirty="0"/>
              <a:t> (ou matrice disciplinaire)</a:t>
            </a:r>
          </a:p>
          <a:p>
            <a:pPr marL="114300" indent="0">
              <a:buNone/>
            </a:pPr>
            <a:r>
              <a:rPr lang="fr-FR" dirty="0"/>
              <a:t>C’est l'ensemble des croyances, valeurs et techniques qui sont partagées par les membres d'une communauté scientifique, au cours d'une période de consensus théorique. </a:t>
            </a:r>
          </a:p>
          <a:p>
            <a:pPr marL="114300" indent="0">
              <a:buNone/>
            </a:pPr>
            <a:r>
              <a:rPr lang="fr-FR" u="sng" dirty="0"/>
              <a:t>Un tel paradigme implique</a:t>
            </a:r>
            <a:r>
              <a:rPr lang="fr-FR" dirty="0"/>
              <a:t>:</a:t>
            </a:r>
            <a:endParaRPr lang="fr-CA" dirty="0"/>
          </a:p>
          <a:p>
            <a:pPr lvl="0">
              <a:lnSpc>
                <a:spcPct val="90000"/>
              </a:lnSpc>
            </a:pPr>
            <a:r>
              <a:rPr lang="fr-FR" sz="1900" dirty="0"/>
              <a:t>Une vision du monde;</a:t>
            </a:r>
            <a:endParaRPr lang="fr-CA" sz="1900" dirty="0"/>
          </a:p>
          <a:p>
            <a:pPr lvl="0">
              <a:lnSpc>
                <a:spcPct val="90000"/>
              </a:lnSpc>
            </a:pPr>
            <a:r>
              <a:rPr lang="fr-FR" sz="1900" dirty="0"/>
              <a:t>Un cadre qui définit les problèmes et les méthodes légitimes, et qui permet ainsi une plus grande efficacité de la recherche;</a:t>
            </a:r>
            <a:endParaRPr lang="fr-CA" sz="1900" dirty="0"/>
          </a:p>
          <a:p>
            <a:pPr lvl="0">
              <a:lnSpc>
                <a:spcPct val="90000"/>
              </a:lnSpc>
            </a:pPr>
            <a:r>
              <a:rPr lang="fr-FR" sz="1900" dirty="0"/>
              <a:t>Un langage commun qui favorise la diffusion des travaux et canalise les investigations;</a:t>
            </a:r>
            <a:endParaRPr lang="fr-CA" sz="1900" dirty="0"/>
          </a:p>
          <a:p>
            <a:pPr lvl="0">
              <a:lnSpc>
                <a:spcPct val="90000"/>
              </a:lnSpc>
            </a:pPr>
            <a:r>
              <a:rPr lang="fr-FR" sz="1900" dirty="0"/>
              <a:t>Un ensemble d’observations, de démonstrations et de faits reconnus servant d’exemples typiques;</a:t>
            </a:r>
            <a:endParaRPr lang="fr-CA" sz="1900" dirty="0"/>
          </a:p>
          <a:p>
            <a:pPr lvl="0">
              <a:lnSpc>
                <a:spcPct val="90000"/>
              </a:lnSpc>
            </a:pPr>
            <a:r>
              <a:rPr lang="fr-FR" sz="1900" dirty="0"/>
              <a:t>Un ensemble de questions importantes à résoudre;</a:t>
            </a:r>
            <a:endParaRPr lang="fr-CA" sz="1900" dirty="0"/>
          </a:p>
          <a:p>
            <a:pPr lvl="0">
              <a:lnSpc>
                <a:spcPct val="90000"/>
              </a:lnSpc>
            </a:pPr>
            <a:r>
              <a:rPr lang="fr-FR" sz="1900" dirty="0"/>
              <a:t>Un ensemble de méthodes considérées adéquates pour répondre aux questions de recherche;</a:t>
            </a:r>
            <a:endParaRPr lang="fr-CA" sz="1900" dirty="0"/>
          </a:p>
          <a:p>
            <a:pPr>
              <a:lnSpc>
                <a:spcPct val="90000"/>
              </a:lnSpc>
            </a:pPr>
            <a:r>
              <a:rPr lang="fr-FR" sz="1900" dirty="0"/>
              <a:t>Une façon d’interpréter des résultats de recherche. </a:t>
            </a:r>
            <a:endParaRPr lang="fr-CA" sz="1900" dirty="0"/>
          </a:p>
        </p:txBody>
      </p:sp>
      <p:pic>
        <p:nvPicPr>
          <p:cNvPr id="4" name="Image 3"/>
          <p:cNvPicPr>
            <a:picLocks noChangeAspect="1"/>
          </p:cNvPicPr>
          <p:nvPr/>
        </p:nvPicPr>
        <p:blipFill>
          <a:blip r:embed="rId2"/>
          <a:stretch>
            <a:fillRect/>
          </a:stretch>
        </p:blipFill>
        <p:spPr>
          <a:xfrm>
            <a:off x="7699586" y="6769"/>
            <a:ext cx="762000" cy="762000"/>
          </a:xfrm>
          <a:prstGeom prst="rect">
            <a:avLst/>
          </a:prstGeom>
        </p:spPr>
      </p:pic>
    </p:spTree>
    <p:extLst>
      <p:ext uri="{BB962C8B-B14F-4D97-AF65-F5344CB8AC3E}">
        <p14:creationId xmlns:p14="http://schemas.microsoft.com/office/powerpoint/2010/main" val="3198361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 calcmode="lin" valueType="num">
                                      <p:cBhvr additive="base">
                                        <p:cTn id="1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calcmode="lin" valueType="num">
                                      <p:cBhvr additive="base">
                                        <p:cTn id="2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 calcmode="lin" valueType="num">
                                      <p:cBhvr additive="base">
                                        <p:cTn id="26"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 calcmode="lin" valueType="num">
                                      <p:cBhvr additive="base">
                                        <p:cTn id="3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 calcmode="lin" valueType="num">
                                      <p:cBhvr additive="base">
                                        <p:cTn id="38"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 calcmode="lin" valueType="num">
                                      <p:cBhvr additive="base">
                                        <p:cTn id="42"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3">
                                            <p:txEl>
                                              <p:pRg st="9" end="9"/>
                                            </p:txEl>
                                          </p:spTgt>
                                        </p:tgtEl>
                                        <p:attrNameLst>
                                          <p:attrName>style.visibility</p:attrName>
                                        </p:attrNameLst>
                                      </p:cBhvr>
                                      <p:to>
                                        <p:strVal val="visible"/>
                                      </p:to>
                                    </p:set>
                                    <p:anim calcmode="lin" valueType="num">
                                      <p:cBhvr additive="base">
                                        <p:cTn id="48"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Phases de la science</a:t>
            </a:r>
          </a:p>
        </p:txBody>
      </p:sp>
      <p:sp>
        <p:nvSpPr>
          <p:cNvPr id="3" name="Espace réservé du contenu 2"/>
          <p:cNvSpPr>
            <a:spLocks noGrp="1"/>
          </p:cNvSpPr>
          <p:nvPr>
            <p:ph idx="1"/>
          </p:nvPr>
        </p:nvSpPr>
        <p:spPr>
          <a:xfrm>
            <a:off x="457200" y="1600199"/>
            <a:ext cx="7959562" cy="5110801"/>
          </a:xfrm>
        </p:spPr>
        <p:txBody>
          <a:bodyPr>
            <a:noAutofit/>
          </a:bodyPr>
          <a:lstStyle/>
          <a:p>
            <a:pPr marL="114300" indent="0">
              <a:buNone/>
            </a:pPr>
            <a:r>
              <a:rPr lang="fr-FR" u="sng" dirty="0"/>
              <a:t>Science pré-</a:t>
            </a:r>
            <a:r>
              <a:rPr lang="fr-FR" u="sng" dirty="0" err="1"/>
              <a:t>paradigmique</a:t>
            </a:r>
            <a:endParaRPr lang="fr-CA" dirty="0"/>
          </a:p>
          <a:p>
            <a:pPr marL="114300" indent="0">
              <a:buNone/>
            </a:pPr>
            <a:r>
              <a:rPr lang="fr-FR" dirty="0"/>
              <a:t>Cette étape n’apparait qu’un seule fois. </a:t>
            </a:r>
          </a:p>
          <a:p>
            <a:r>
              <a:rPr lang="fr-FR" sz="2000" b="1" dirty="0"/>
              <a:t>Elle représente une période où il n’y a pas de consensus </a:t>
            </a:r>
            <a:r>
              <a:rPr lang="fr-FR" sz="2000" dirty="0"/>
              <a:t>sur les théories et méthodes à utiliser pour investiguer le champ d’étude. </a:t>
            </a:r>
          </a:p>
          <a:p>
            <a:r>
              <a:rPr lang="fr-FR" sz="2000" b="1" dirty="0"/>
              <a:t>Elle est caractérisée par la présence de plusieurs théories </a:t>
            </a:r>
            <a:r>
              <a:rPr lang="fr-FR" sz="2000" dirty="0"/>
              <a:t>et approches incomplètes et incompatibles. </a:t>
            </a:r>
          </a:p>
          <a:p>
            <a:r>
              <a:rPr lang="fr-FR" sz="2000" b="1" dirty="0"/>
              <a:t>Elle se termine lorsqu’émerge un consensus </a:t>
            </a:r>
            <a:r>
              <a:rPr lang="fr-FR" sz="2000" dirty="0"/>
              <a:t>concernant les théories, le langage et les méthodes à utiliser dans le champ disciplinaire. </a:t>
            </a:r>
            <a:endParaRPr lang="fr-CA" sz="2000" dirty="0"/>
          </a:p>
        </p:txBody>
      </p:sp>
      <p:pic>
        <p:nvPicPr>
          <p:cNvPr id="4" name="Image 3"/>
          <p:cNvPicPr>
            <a:picLocks noChangeAspect="1"/>
          </p:cNvPicPr>
          <p:nvPr/>
        </p:nvPicPr>
        <p:blipFill>
          <a:blip r:embed="rId2"/>
          <a:stretch>
            <a:fillRect/>
          </a:stretch>
        </p:blipFill>
        <p:spPr>
          <a:xfrm>
            <a:off x="7699586" y="6769"/>
            <a:ext cx="762000" cy="762000"/>
          </a:xfrm>
          <a:prstGeom prst="rect">
            <a:avLst/>
          </a:prstGeom>
        </p:spPr>
      </p:pic>
    </p:spTree>
    <p:extLst>
      <p:ext uri="{BB962C8B-B14F-4D97-AF65-F5344CB8AC3E}">
        <p14:creationId xmlns:p14="http://schemas.microsoft.com/office/powerpoint/2010/main" val="2689609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Phases de la science</a:t>
            </a:r>
          </a:p>
        </p:txBody>
      </p:sp>
      <p:sp>
        <p:nvSpPr>
          <p:cNvPr id="3" name="Espace réservé du contenu 2"/>
          <p:cNvSpPr>
            <a:spLocks noGrp="1"/>
          </p:cNvSpPr>
          <p:nvPr>
            <p:ph idx="1"/>
          </p:nvPr>
        </p:nvSpPr>
        <p:spPr>
          <a:xfrm>
            <a:off x="457200" y="1600199"/>
            <a:ext cx="7959562" cy="5110801"/>
          </a:xfrm>
        </p:spPr>
        <p:txBody>
          <a:bodyPr>
            <a:noAutofit/>
          </a:bodyPr>
          <a:lstStyle/>
          <a:p>
            <a:pPr marL="114300" indent="0">
              <a:buNone/>
            </a:pPr>
            <a:r>
              <a:rPr lang="fr-FR" u="sng" dirty="0"/>
              <a:t>Science normale</a:t>
            </a:r>
            <a:endParaRPr lang="fr-CA" dirty="0"/>
          </a:p>
          <a:p>
            <a:pPr marL="114300" indent="0">
              <a:buNone/>
            </a:pPr>
            <a:r>
              <a:rPr lang="fr-FR" dirty="0"/>
              <a:t>L’émergence d’un paradigme dominant dans un champ disciplinaire permet une clarification au niveau: </a:t>
            </a:r>
          </a:p>
          <a:p>
            <a:r>
              <a:rPr lang="fr-FR" sz="2000" dirty="0"/>
              <a:t>du langage à utiliser; </a:t>
            </a:r>
          </a:p>
          <a:p>
            <a:r>
              <a:rPr lang="fr-FR" sz="2000" dirty="0"/>
              <a:t>des questions importantes à investiguer; </a:t>
            </a:r>
          </a:p>
          <a:p>
            <a:r>
              <a:rPr lang="fr-FR" sz="2000" dirty="0"/>
              <a:t>des méthodes et approches à utiliser; </a:t>
            </a:r>
          </a:p>
          <a:p>
            <a:r>
              <a:rPr lang="fr-FR" sz="2000" dirty="0"/>
              <a:t>des façons d’interpréter les résultats de recherche. </a:t>
            </a:r>
            <a:endParaRPr lang="fr-FR" dirty="0"/>
          </a:p>
          <a:p>
            <a:pPr marL="114300" indent="0">
              <a:buNone/>
            </a:pPr>
            <a:r>
              <a:rPr lang="fr-FR" dirty="0"/>
              <a:t>On peut parler d’un certain progrès scientifique linéaire durant cette période de stabilité </a:t>
            </a:r>
            <a:r>
              <a:rPr lang="fr-FR" dirty="0" err="1"/>
              <a:t>paradigmique</a:t>
            </a:r>
            <a:r>
              <a:rPr lang="fr-FR" dirty="0"/>
              <a:t>. </a:t>
            </a:r>
          </a:p>
          <a:p>
            <a:r>
              <a:rPr lang="fr-FR" sz="2000" dirty="0">
                <a:solidFill>
                  <a:srgbClr val="689C9A"/>
                </a:solidFill>
              </a:rPr>
              <a:t>Durant cette étape, les éléments paradigmatiques de la discipline sont peu remis en question. </a:t>
            </a:r>
            <a:endParaRPr lang="fr-CA" sz="2000" dirty="0">
              <a:solidFill>
                <a:srgbClr val="689C9A"/>
              </a:solidFill>
            </a:endParaRPr>
          </a:p>
        </p:txBody>
      </p:sp>
      <p:pic>
        <p:nvPicPr>
          <p:cNvPr id="4" name="Image 3"/>
          <p:cNvPicPr>
            <a:picLocks noChangeAspect="1"/>
          </p:cNvPicPr>
          <p:nvPr/>
        </p:nvPicPr>
        <p:blipFill>
          <a:blip r:embed="rId2"/>
          <a:stretch>
            <a:fillRect/>
          </a:stretch>
        </p:blipFill>
        <p:spPr>
          <a:xfrm>
            <a:off x="7699586" y="6769"/>
            <a:ext cx="762000" cy="762000"/>
          </a:xfrm>
          <a:prstGeom prst="rect">
            <a:avLst/>
          </a:prstGeom>
        </p:spPr>
      </p:pic>
    </p:spTree>
    <p:extLst>
      <p:ext uri="{BB962C8B-B14F-4D97-AF65-F5344CB8AC3E}">
        <p14:creationId xmlns:p14="http://schemas.microsoft.com/office/powerpoint/2010/main" val="112771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 calcmode="lin" valueType="num">
                                      <p:cBhvr additive="base">
                                        <p:cTn id="3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Phases de la science</a:t>
            </a:r>
          </a:p>
        </p:txBody>
      </p:sp>
      <p:sp>
        <p:nvSpPr>
          <p:cNvPr id="3" name="Espace réservé du contenu 2"/>
          <p:cNvSpPr>
            <a:spLocks noGrp="1"/>
          </p:cNvSpPr>
          <p:nvPr>
            <p:ph idx="1"/>
          </p:nvPr>
        </p:nvSpPr>
        <p:spPr>
          <a:xfrm>
            <a:off x="457200" y="1600199"/>
            <a:ext cx="7959562" cy="5110801"/>
          </a:xfrm>
        </p:spPr>
        <p:txBody>
          <a:bodyPr>
            <a:noAutofit/>
          </a:bodyPr>
          <a:lstStyle/>
          <a:p>
            <a:pPr marL="114300" indent="0">
              <a:buNone/>
            </a:pPr>
            <a:r>
              <a:rPr lang="fr-FR" u="sng" dirty="0"/>
              <a:t>Science normale</a:t>
            </a:r>
            <a:endParaRPr lang="fr-CA" dirty="0"/>
          </a:p>
          <a:p>
            <a:pPr marL="114300" indent="0">
              <a:buNone/>
            </a:pPr>
            <a:r>
              <a:rPr lang="fr-FR" dirty="0"/>
              <a:t>Au fur et à mesure que la recherche progresse en science normale, certains résultats difficiles à expliquer à partir du paradigme dominant commencent à apparaitre. </a:t>
            </a:r>
          </a:p>
          <a:p>
            <a:pPr marL="114300" indent="0">
              <a:buNone/>
            </a:pPr>
            <a:r>
              <a:rPr lang="fr-FR" b="1" dirty="0"/>
              <a:t>Ces résultats problématiques s’appellent des </a:t>
            </a:r>
            <a:r>
              <a:rPr lang="fr-FR" b="1" u="sng" dirty="0"/>
              <a:t>anomalies</a:t>
            </a:r>
            <a:r>
              <a:rPr lang="fr-FR" b="1" dirty="0"/>
              <a:t>. </a:t>
            </a:r>
          </a:p>
          <a:p>
            <a:r>
              <a:rPr lang="fr-FR" sz="2000" dirty="0">
                <a:solidFill>
                  <a:srgbClr val="689C9A"/>
                </a:solidFill>
              </a:rPr>
              <a:t>Certaines de ces anomalies peuvent être accommodées en modifiant quelques éléments du paradigme;</a:t>
            </a:r>
          </a:p>
          <a:p>
            <a:r>
              <a:rPr lang="fr-FR" sz="2000" dirty="0">
                <a:solidFill>
                  <a:srgbClr val="689C9A"/>
                </a:solidFill>
              </a:rPr>
              <a:t>Mais plus les anomalies non-résolues s’accumulent, plus les lacunes du paradigme dominant commencent à apparaitre. </a:t>
            </a:r>
            <a:endParaRPr lang="fr-CA" sz="2000" dirty="0">
              <a:solidFill>
                <a:srgbClr val="689C9A"/>
              </a:solidFill>
            </a:endParaRPr>
          </a:p>
        </p:txBody>
      </p:sp>
      <p:pic>
        <p:nvPicPr>
          <p:cNvPr id="4" name="Image 3"/>
          <p:cNvPicPr>
            <a:picLocks noChangeAspect="1"/>
          </p:cNvPicPr>
          <p:nvPr/>
        </p:nvPicPr>
        <p:blipFill>
          <a:blip r:embed="rId2"/>
          <a:stretch>
            <a:fillRect/>
          </a:stretch>
        </p:blipFill>
        <p:spPr>
          <a:xfrm>
            <a:off x="7699586" y="6769"/>
            <a:ext cx="762000" cy="762000"/>
          </a:xfrm>
          <a:prstGeom prst="rect">
            <a:avLst/>
          </a:prstGeom>
        </p:spPr>
      </p:pic>
    </p:spTree>
    <p:extLst>
      <p:ext uri="{BB962C8B-B14F-4D97-AF65-F5344CB8AC3E}">
        <p14:creationId xmlns:p14="http://schemas.microsoft.com/office/powerpoint/2010/main" val="3437886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Phases de la science</a:t>
            </a:r>
          </a:p>
        </p:txBody>
      </p:sp>
      <p:sp>
        <p:nvSpPr>
          <p:cNvPr id="3" name="Espace réservé du contenu 2"/>
          <p:cNvSpPr>
            <a:spLocks noGrp="1"/>
          </p:cNvSpPr>
          <p:nvPr>
            <p:ph idx="1"/>
          </p:nvPr>
        </p:nvSpPr>
        <p:spPr>
          <a:xfrm>
            <a:off x="457200" y="1600199"/>
            <a:ext cx="7959562" cy="5110801"/>
          </a:xfrm>
        </p:spPr>
        <p:txBody>
          <a:bodyPr>
            <a:noAutofit/>
          </a:bodyPr>
          <a:lstStyle/>
          <a:p>
            <a:pPr marL="114300" indent="0">
              <a:buNone/>
            </a:pPr>
            <a:r>
              <a:rPr lang="fr-FR" u="sng" dirty="0"/>
              <a:t>Crise </a:t>
            </a:r>
            <a:r>
              <a:rPr lang="fr-FR" u="sng" dirty="0" err="1"/>
              <a:t>paradigmique</a:t>
            </a:r>
            <a:endParaRPr lang="fr-CA" dirty="0"/>
          </a:p>
          <a:p>
            <a:pPr marL="114300" indent="0">
              <a:buNone/>
            </a:pPr>
            <a:r>
              <a:rPr lang="fr-FR" b="1" dirty="0"/>
              <a:t>À force de faire face à de plus en plus d’anomalies non-résolues</a:t>
            </a:r>
            <a:r>
              <a:rPr lang="fr-FR" dirty="0"/>
              <a:t>, la communauté des </a:t>
            </a:r>
            <a:r>
              <a:rPr lang="fr-FR" dirty="0" err="1"/>
              <a:t>chercheur.e.s</a:t>
            </a:r>
            <a:r>
              <a:rPr lang="fr-FR" dirty="0"/>
              <a:t> de la discipline commence à perdre confiance en la capacité du paradigme à faire progresser les connaissances scientifiques. </a:t>
            </a:r>
          </a:p>
          <a:p>
            <a:pPr marL="114300" indent="0">
              <a:buNone/>
            </a:pPr>
            <a:r>
              <a:rPr lang="fr-FR" b="1" dirty="0"/>
              <a:t>Cela peut amener une période de crise </a:t>
            </a:r>
            <a:r>
              <a:rPr lang="fr-FR" b="1" dirty="0" err="1"/>
              <a:t>paradigmique</a:t>
            </a:r>
            <a:r>
              <a:rPr lang="fr-FR" dirty="0"/>
              <a:t>, pendant laquelle: </a:t>
            </a:r>
          </a:p>
          <a:p>
            <a:r>
              <a:rPr lang="fr-FR" sz="2000" dirty="0"/>
              <a:t>les fondements du paradigme dominant sont remis en question; </a:t>
            </a:r>
          </a:p>
          <a:p>
            <a:r>
              <a:rPr lang="fr-FR" sz="2000" dirty="0"/>
              <a:t>le besoin d’un meilleur paradigme se fait ressentir. </a:t>
            </a:r>
            <a:endParaRPr lang="fr-FR" dirty="0"/>
          </a:p>
          <a:p>
            <a:pPr marL="114300" indent="0">
              <a:buNone/>
            </a:pPr>
            <a:r>
              <a:rPr lang="fr-FR" dirty="0"/>
              <a:t>De nouvelles solutions sont alors explorées et d’anciennes approches sont réactualisées.</a:t>
            </a:r>
            <a:r>
              <a:rPr lang="fr-CA" dirty="0"/>
              <a:t> </a:t>
            </a:r>
            <a:endParaRPr lang="fr-CA" sz="2000" dirty="0"/>
          </a:p>
        </p:txBody>
      </p:sp>
      <p:pic>
        <p:nvPicPr>
          <p:cNvPr id="4" name="Image 3"/>
          <p:cNvPicPr>
            <a:picLocks noChangeAspect="1"/>
          </p:cNvPicPr>
          <p:nvPr/>
        </p:nvPicPr>
        <p:blipFill>
          <a:blip r:embed="rId2"/>
          <a:stretch>
            <a:fillRect/>
          </a:stretch>
        </p:blipFill>
        <p:spPr>
          <a:xfrm>
            <a:off x="7699586" y="6769"/>
            <a:ext cx="762000" cy="762000"/>
          </a:xfrm>
          <a:prstGeom prst="rect">
            <a:avLst/>
          </a:prstGeom>
        </p:spPr>
      </p:pic>
    </p:spTree>
    <p:extLst>
      <p:ext uri="{BB962C8B-B14F-4D97-AF65-F5344CB8AC3E}">
        <p14:creationId xmlns:p14="http://schemas.microsoft.com/office/powerpoint/2010/main" val="93780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t>Vocabulaire philosophique</a:t>
            </a:r>
          </a:p>
        </p:txBody>
      </p:sp>
      <p:sp>
        <p:nvSpPr>
          <p:cNvPr id="3" name="Sous-titre 2"/>
          <p:cNvSpPr>
            <a:spLocks noGrp="1"/>
          </p:cNvSpPr>
          <p:nvPr>
            <p:ph type="subTitle" idx="1"/>
          </p:nvPr>
        </p:nvSpPr>
        <p:spPr/>
        <p:txBody>
          <a:bodyPr/>
          <a:lstStyle/>
          <a:p>
            <a:endParaRPr lang="fr-FR" dirty="0"/>
          </a:p>
        </p:txBody>
      </p:sp>
      <p:pic>
        <p:nvPicPr>
          <p:cNvPr id="4" name="Image 3"/>
          <p:cNvPicPr>
            <a:picLocks noChangeAspect="1"/>
          </p:cNvPicPr>
          <p:nvPr/>
        </p:nvPicPr>
        <p:blipFill>
          <a:blip r:embed="rId2"/>
          <a:stretch>
            <a:fillRect/>
          </a:stretch>
        </p:blipFill>
        <p:spPr>
          <a:xfrm>
            <a:off x="5946567" y="3517900"/>
            <a:ext cx="1054100" cy="1054100"/>
          </a:xfrm>
          <a:prstGeom prst="rect">
            <a:avLst/>
          </a:prstGeom>
        </p:spPr>
      </p:pic>
    </p:spTree>
    <p:extLst>
      <p:ext uri="{BB962C8B-B14F-4D97-AF65-F5344CB8AC3E}">
        <p14:creationId xmlns:p14="http://schemas.microsoft.com/office/powerpoint/2010/main" val="1603992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Phases de la science</a:t>
            </a:r>
          </a:p>
        </p:txBody>
      </p:sp>
      <p:sp>
        <p:nvSpPr>
          <p:cNvPr id="3" name="Espace réservé du contenu 2"/>
          <p:cNvSpPr>
            <a:spLocks noGrp="1"/>
          </p:cNvSpPr>
          <p:nvPr>
            <p:ph idx="1"/>
          </p:nvPr>
        </p:nvSpPr>
        <p:spPr>
          <a:xfrm>
            <a:off x="457200" y="1600199"/>
            <a:ext cx="7959562" cy="5110801"/>
          </a:xfrm>
        </p:spPr>
        <p:txBody>
          <a:bodyPr>
            <a:noAutofit/>
          </a:bodyPr>
          <a:lstStyle/>
          <a:p>
            <a:pPr marL="114300" indent="0">
              <a:buNone/>
            </a:pPr>
            <a:r>
              <a:rPr lang="fr-FR" u="sng" dirty="0"/>
              <a:t>Révolution scientifique</a:t>
            </a:r>
            <a:endParaRPr lang="fr-CA" dirty="0"/>
          </a:p>
          <a:p>
            <a:pPr marL="114300" indent="0">
              <a:buNone/>
            </a:pPr>
            <a:r>
              <a:rPr lang="fr-FR" dirty="0"/>
              <a:t>Éventuellement, à force d’explorer des approches alternatives, </a:t>
            </a:r>
            <a:r>
              <a:rPr lang="fr-FR" b="1" dirty="0"/>
              <a:t>un nouveau paradigme peut émerger.</a:t>
            </a:r>
            <a:r>
              <a:rPr lang="fr-FR" dirty="0"/>
              <a:t> </a:t>
            </a:r>
          </a:p>
          <a:p>
            <a:pPr marL="114300" indent="0">
              <a:buNone/>
            </a:pPr>
            <a:r>
              <a:rPr lang="fr-FR" dirty="0"/>
              <a:t>S’il s’avère capable d’expliquer une partie des anomalies non-résolues par le paradigme précédent</a:t>
            </a:r>
            <a:r>
              <a:rPr lang="mr-IN" dirty="0"/>
              <a:t>…</a:t>
            </a:r>
            <a:r>
              <a:rPr lang="fr-CA" dirty="0"/>
              <a:t> </a:t>
            </a:r>
          </a:p>
          <a:p>
            <a:r>
              <a:rPr lang="fr-FR" dirty="0">
                <a:solidFill>
                  <a:srgbClr val="689C9A"/>
                </a:solidFill>
              </a:rPr>
              <a:t>ce nouveau paradigme gagne des partisans; </a:t>
            </a:r>
          </a:p>
          <a:p>
            <a:r>
              <a:rPr lang="fr-FR" dirty="0">
                <a:solidFill>
                  <a:srgbClr val="689C9A"/>
                </a:solidFill>
              </a:rPr>
              <a:t>les deux paradigmes s’affrontent par l’entremise de débats scientifiques; </a:t>
            </a:r>
          </a:p>
          <a:p>
            <a:r>
              <a:rPr lang="fr-FR" dirty="0">
                <a:solidFill>
                  <a:srgbClr val="689C9A"/>
                </a:solidFill>
              </a:rPr>
              <a:t>(et généralement d’insultes et d’accusations de mauvaise foi de part et d’autre). </a:t>
            </a:r>
            <a:endParaRPr lang="fr-CA" sz="2000" dirty="0">
              <a:solidFill>
                <a:srgbClr val="689C9A"/>
              </a:solidFill>
            </a:endParaRPr>
          </a:p>
        </p:txBody>
      </p:sp>
      <p:pic>
        <p:nvPicPr>
          <p:cNvPr id="6" name="Image 5"/>
          <p:cNvPicPr>
            <a:picLocks noChangeAspect="1"/>
          </p:cNvPicPr>
          <p:nvPr/>
        </p:nvPicPr>
        <p:blipFill>
          <a:blip r:embed="rId2"/>
          <a:stretch>
            <a:fillRect/>
          </a:stretch>
        </p:blipFill>
        <p:spPr>
          <a:xfrm>
            <a:off x="4292656" y="5036006"/>
            <a:ext cx="4124106" cy="1821993"/>
          </a:xfrm>
          <a:prstGeom prst="rect">
            <a:avLst/>
          </a:prstGeom>
        </p:spPr>
      </p:pic>
      <p:pic>
        <p:nvPicPr>
          <p:cNvPr id="5" name="Image 4"/>
          <p:cNvPicPr>
            <a:picLocks noChangeAspect="1"/>
          </p:cNvPicPr>
          <p:nvPr/>
        </p:nvPicPr>
        <p:blipFill>
          <a:blip r:embed="rId3"/>
          <a:stretch>
            <a:fillRect/>
          </a:stretch>
        </p:blipFill>
        <p:spPr>
          <a:xfrm>
            <a:off x="7699586" y="6769"/>
            <a:ext cx="762000" cy="762000"/>
          </a:xfrm>
          <a:prstGeom prst="rect">
            <a:avLst/>
          </a:prstGeom>
        </p:spPr>
      </p:pic>
    </p:spTree>
    <p:extLst>
      <p:ext uri="{BB962C8B-B14F-4D97-AF65-F5344CB8AC3E}">
        <p14:creationId xmlns:p14="http://schemas.microsoft.com/office/powerpoint/2010/main" val="169609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Phases de la science</a:t>
            </a:r>
          </a:p>
        </p:txBody>
      </p:sp>
      <p:sp>
        <p:nvSpPr>
          <p:cNvPr id="3" name="Espace réservé du contenu 2"/>
          <p:cNvSpPr>
            <a:spLocks noGrp="1"/>
          </p:cNvSpPr>
          <p:nvPr>
            <p:ph idx="1"/>
          </p:nvPr>
        </p:nvSpPr>
        <p:spPr>
          <a:xfrm>
            <a:off x="457200" y="1600199"/>
            <a:ext cx="7959562" cy="5110801"/>
          </a:xfrm>
        </p:spPr>
        <p:txBody>
          <a:bodyPr>
            <a:noAutofit/>
          </a:bodyPr>
          <a:lstStyle/>
          <a:p>
            <a:pPr marL="114300" indent="0">
              <a:buNone/>
            </a:pPr>
            <a:r>
              <a:rPr lang="fr-FR" u="sng" dirty="0"/>
              <a:t>Étape post-révolution (science normale)</a:t>
            </a:r>
            <a:endParaRPr lang="fr-CA" dirty="0"/>
          </a:p>
          <a:p>
            <a:pPr marL="114300" indent="0">
              <a:buNone/>
            </a:pPr>
            <a:r>
              <a:rPr lang="fr-FR" dirty="0"/>
              <a:t>Si le nouveau paradigme émerge gagnant de la confrontation: </a:t>
            </a:r>
          </a:p>
          <a:p>
            <a:r>
              <a:rPr lang="fr-FR" sz="2000" dirty="0">
                <a:solidFill>
                  <a:srgbClr val="689C9A"/>
                </a:solidFill>
              </a:rPr>
              <a:t>Il continue à gagner des partisans;  </a:t>
            </a:r>
          </a:p>
          <a:p>
            <a:r>
              <a:rPr lang="fr-FR" sz="2000" dirty="0">
                <a:solidFill>
                  <a:srgbClr val="689C9A"/>
                </a:solidFill>
              </a:rPr>
              <a:t>Et forme le nouveau consensus scientifiques dans cette discipline. </a:t>
            </a:r>
            <a:endParaRPr lang="fr-FR" dirty="0">
              <a:solidFill>
                <a:srgbClr val="689C9A"/>
              </a:solidFill>
            </a:endParaRPr>
          </a:p>
          <a:p>
            <a:pPr marL="114300" indent="0">
              <a:buNone/>
            </a:pPr>
            <a:r>
              <a:rPr lang="fr-FR" b="1" dirty="0"/>
              <a:t>Cela ramène essentiellement les </a:t>
            </a:r>
            <a:r>
              <a:rPr lang="fr-FR" b="1" dirty="0" err="1"/>
              <a:t>chercheur.e.s</a:t>
            </a:r>
            <a:r>
              <a:rPr lang="fr-FR" b="1" dirty="0"/>
              <a:t> dans une phase de science normale </a:t>
            </a:r>
            <a:r>
              <a:rPr lang="fr-FR" dirty="0"/>
              <a:t>où le nouveau paradigme sert maintenant de guide à la recherche scientifique. </a:t>
            </a:r>
          </a:p>
          <a:p>
            <a:r>
              <a:rPr lang="fr-FR" sz="2000" dirty="0">
                <a:solidFill>
                  <a:srgbClr val="689C9A"/>
                </a:solidFill>
              </a:rPr>
              <a:t>Éventuellement, ce nouveau paradigme pourra aussi faire face à des anomalies, puis à une crise paradigmatique, et le cycle continuera.</a:t>
            </a:r>
            <a:r>
              <a:rPr lang="fr-FR" dirty="0">
                <a:solidFill>
                  <a:srgbClr val="689C9A"/>
                </a:solidFill>
              </a:rPr>
              <a:t> </a:t>
            </a:r>
            <a:endParaRPr lang="fr-CA" dirty="0">
              <a:solidFill>
                <a:srgbClr val="689C9A"/>
              </a:solidFill>
            </a:endParaRPr>
          </a:p>
        </p:txBody>
      </p:sp>
      <p:pic>
        <p:nvPicPr>
          <p:cNvPr id="4" name="Image 3"/>
          <p:cNvPicPr>
            <a:picLocks noChangeAspect="1"/>
          </p:cNvPicPr>
          <p:nvPr/>
        </p:nvPicPr>
        <p:blipFill>
          <a:blip r:embed="rId2"/>
          <a:stretch>
            <a:fillRect/>
          </a:stretch>
        </p:blipFill>
        <p:spPr>
          <a:xfrm>
            <a:off x="7699586" y="6769"/>
            <a:ext cx="762000" cy="762000"/>
          </a:xfrm>
          <a:prstGeom prst="rect">
            <a:avLst/>
          </a:prstGeom>
        </p:spPr>
      </p:pic>
    </p:spTree>
    <p:extLst>
      <p:ext uri="{BB962C8B-B14F-4D97-AF65-F5344CB8AC3E}">
        <p14:creationId xmlns:p14="http://schemas.microsoft.com/office/powerpoint/2010/main" val="263541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Incommensurabilité des paradigmes</a:t>
            </a:r>
          </a:p>
        </p:txBody>
      </p:sp>
      <p:sp>
        <p:nvSpPr>
          <p:cNvPr id="3" name="Espace réservé du contenu 2"/>
          <p:cNvSpPr>
            <a:spLocks noGrp="1"/>
          </p:cNvSpPr>
          <p:nvPr>
            <p:ph idx="1"/>
          </p:nvPr>
        </p:nvSpPr>
        <p:spPr>
          <a:xfrm>
            <a:off x="457200" y="1600199"/>
            <a:ext cx="7959562" cy="5110801"/>
          </a:xfrm>
        </p:spPr>
        <p:txBody>
          <a:bodyPr>
            <a:noAutofit/>
          </a:bodyPr>
          <a:lstStyle/>
          <a:p>
            <a:pPr marL="114300" indent="0">
              <a:buNone/>
            </a:pPr>
            <a:r>
              <a:rPr lang="fr-FR" dirty="0"/>
              <a:t>Selon Kuhn, les paradigmes qui se succèdent sont généralement incommensurables</a:t>
            </a:r>
          </a:p>
          <a:p>
            <a:r>
              <a:rPr lang="fr-FR" sz="2000" b="1" dirty="0">
                <a:solidFill>
                  <a:srgbClr val="689C9A"/>
                </a:solidFill>
              </a:rPr>
              <a:t>c’est-à-dire que les théories qui y sont associées peuvent difficilement être comparées </a:t>
            </a:r>
            <a:r>
              <a:rPr lang="fr-FR" sz="2000" dirty="0">
                <a:solidFill>
                  <a:srgbClr val="689C9A"/>
                </a:solidFill>
              </a:rPr>
              <a:t>car elles se basent sur des visions du monde incompatibles. </a:t>
            </a:r>
            <a:endParaRPr lang="fr-FR" dirty="0">
              <a:solidFill>
                <a:srgbClr val="689C9A"/>
              </a:solidFill>
            </a:endParaRPr>
          </a:p>
          <a:p>
            <a:pPr marL="114300" indent="0">
              <a:buNone/>
            </a:pPr>
            <a:r>
              <a:rPr lang="fr-FR" dirty="0"/>
              <a:t>Le changement de paradigme ne change pas seulement le langage utilisé, mais aussi: </a:t>
            </a:r>
          </a:p>
          <a:p>
            <a:r>
              <a:rPr lang="fr-FR" sz="2000" dirty="0">
                <a:solidFill>
                  <a:srgbClr val="689C9A"/>
                </a:solidFill>
              </a:rPr>
              <a:t>quelles questions sont valides;  </a:t>
            </a:r>
          </a:p>
          <a:p>
            <a:r>
              <a:rPr lang="fr-FR" sz="2000" dirty="0">
                <a:solidFill>
                  <a:srgbClr val="689C9A"/>
                </a:solidFill>
              </a:rPr>
              <a:t>et quelles sont les règles pour déterminer la </a:t>
            </a:r>
            <a:br>
              <a:rPr lang="fr-FR" sz="2000" dirty="0">
                <a:solidFill>
                  <a:srgbClr val="689C9A"/>
                </a:solidFill>
              </a:rPr>
            </a:br>
            <a:r>
              <a:rPr lang="fr-FR" sz="2000" dirty="0">
                <a:solidFill>
                  <a:srgbClr val="689C9A"/>
                </a:solidFill>
              </a:rPr>
              <a:t>validité d’une théorie.</a:t>
            </a:r>
            <a:r>
              <a:rPr lang="fr-FR" dirty="0">
                <a:solidFill>
                  <a:srgbClr val="689C9A"/>
                </a:solidFill>
              </a:rPr>
              <a:t> </a:t>
            </a:r>
            <a:endParaRPr lang="fr-CA" dirty="0">
              <a:solidFill>
                <a:srgbClr val="689C9A"/>
              </a:solidFill>
            </a:endParaRPr>
          </a:p>
        </p:txBody>
      </p:sp>
      <p:pic>
        <p:nvPicPr>
          <p:cNvPr id="4" name="Image 3"/>
          <p:cNvPicPr>
            <a:picLocks noChangeAspect="1"/>
          </p:cNvPicPr>
          <p:nvPr/>
        </p:nvPicPr>
        <p:blipFill>
          <a:blip r:embed="rId2"/>
          <a:stretch>
            <a:fillRect/>
          </a:stretch>
        </p:blipFill>
        <p:spPr>
          <a:xfrm>
            <a:off x="5978145" y="3841927"/>
            <a:ext cx="3165855" cy="3016073"/>
          </a:xfrm>
          <a:prstGeom prst="rect">
            <a:avLst/>
          </a:prstGeom>
        </p:spPr>
      </p:pic>
      <p:pic>
        <p:nvPicPr>
          <p:cNvPr id="5" name="Image 4"/>
          <p:cNvPicPr>
            <a:picLocks noChangeAspect="1"/>
          </p:cNvPicPr>
          <p:nvPr/>
        </p:nvPicPr>
        <p:blipFill>
          <a:blip r:embed="rId3"/>
          <a:stretch>
            <a:fillRect/>
          </a:stretch>
        </p:blipFill>
        <p:spPr>
          <a:xfrm>
            <a:off x="7699586" y="6769"/>
            <a:ext cx="762000" cy="762000"/>
          </a:xfrm>
          <a:prstGeom prst="rect">
            <a:avLst/>
          </a:prstGeom>
        </p:spPr>
      </p:pic>
    </p:spTree>
    <p:extLst>
      <p:ext uri="{BB962C8B-B14F-4D97-AF65-F5344CB8AC3E}">
        <p14:creationId xmlns:p14="http://schemas.microsoft.com/office/powerpoint/2010/main" val="18477480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Exemples classiques</a:t>
            </a:r>
          </a:p>
        </p:txBody>
      </p:sp>
      <p:sp>
        <p:nvSpPr>
          <p:cNvPr id="3" name="Espace réservé du contenu 2"/>
          <p:cNvSpPr>
            <a:spLocks noGrp="1"/>
          </p:cNvSpPr>
          <p:nvPr>
            <p:ph idx="1"/>
          </p:nvPr>
        </p:nvSpPr>
        <p:spPr>
          <a:xfrm>
            <a:off x="457200" y="1600199"/>
            <a:ext cx="7959562" cy="5110801"/>
          </a:xfrm>
        </p:spPr>
        <p:txBody>
          <a:bodyPr>
            <a:noAutofit/>
          </a:bodyPr>
          <a:lstStyle/>
          <a:p>
            <a:pPr marL="114300" indent="0">
              <a:buNone/>
            </a:pPr>
            <a:r>
              <a:rPr lang="fr-FR" dirty="0"/>
              <a:t>Les exemples classiques de révolutions scientifiques donnés par Kuhn proviennent généralement des sciences naturelles (Kuhn était physicien de formation). </a:t>
            </a:r>
            <a:endParaRPr lang="fr-CA" dirty="0"/>
          </a:p>
          <a:p>
            <a:pPr lvl="0"/>
            <a:r>
              <a:rPr lang="fr-FR" sz="2000" b="1" dirty="0">
                <a:solidFill>
                  <a:srgbClr val="689C9A"/>
                </a:solidFill>
              </a:rPr>
              <a:t>La transition du modèle newtonien </a:t>
            </a:r>
            <a:r>
              <a:rPr lang="fr-FR" sz="2000" dirty="0">
                <a:solidFill>
                  <a:srgbClr val="689C9A"/>
                </a:solidFill>
              </a:rPr>
              <a:t>de la gravité (la gravité est une force associée à la masse des objets) à la relativité générale d’Einstein (l’espace-temps est courbe); </a:t>
            </a:r>
            <a:endParaRPr lang="fr-CA" sz="2000" dirty="0">
              <a:solidFill>
                <a:srgbClr val="689C9A"/>
              </a:solidFill>
            </a:endParaRPr>
          </a:p>
          <a:p>
            <a:pPr lvl="0"/>
            <a:r>
              <a:rPr lang="fr-FR" sz="2000" b="1" dirty="0">
                <a:solidFill>
                  <a:srgbClr val="689C9A"/>
                </a:solidFill>
              </a:rPr>
              <a:t>La transition du modèle cosmologique géocentrique</a:t>
            </a:r>
            <a:r>
              <a:rPr lang="fr-FR" sz="2000" dirty="0">
                <a:solidFill>
                  <a:srgbClr val="689C9A"/>
                </a:solidFill>
              </a:rPr>
              <a:t> de Ptolémée au modèle héliocentrique de Copernic; </a:t>
            </a:r>
            <a:endParaRPr lang="fr-CA" sz="2000" dirty="0">
              <a:solidFill>
                <a:srgbClr val="689C9A"/>
              </a:solidFill>
            </a:endParaRPr>
          </a:p>
          <a:p>
            <a:pPr lvl="0"/>
            <a:r>
              <a:rPr lang="fr-FR" sz="2000" b="1" dirty="0">
                <a:solidFill>
                  <a:srgbClr val="689C9A"/>
                </a:solidFill>
              </a:rPr>
              <a:t>Le développement de la mécanique quantique </a:t>
            </a:r>
            <a:r>
              <a:rPr lang="fr-FR" sz="2000" dirty="0">
                <a:solidFill>
                  <a:srgbClr val="689C9A"/>
                </a:solidFill>
              </a:rPr>
              <a:t>qui a remplacé la mécanique classique dans l’étude de l’infiniment petit;</a:t>
            </a:r>
            <a:endParaRPr lang="fr-CA" sz="2000" dirty="0">
              <a:solidFill>
                <a:srgbClr val="689C9A"/>
              </a:solidFill>
            </a:endParaRPr>
          </a:p>
          <a:p>
            <a:r>
              <a:rPr lang="fr-FR" sz="2000" b="1" dirty="0">
                <a:solidFill>
                  <a:srgbClr val="689C9A"/>
                </a:solidFill>
              </a:rPr>
              <a:t>L’arrivée de la théorie de l’évolution </a:t>
            </a:r>
            <a:r>
              <a:rPr lang="fr-FR" sz="2000" dirty="0">
                <a:solidFill>
                  <a:srgbClr val="689C9A"/>
                </a:solidFill>
              </a:rPr>
              <a:t>de Darwin (sélection naturelle) qui supplanta le modèle de Lamarck (la transmission des adaptations individuelles à la descendance).</a:t>
            </a:r>
            <a:r>
              <a:rPr lang="fr-CA" sz="2000" dirty="0">
                <a:solidFill>
                  <a:srgbClr val="689C9A"/>
                </a:solidFill>
              </a:rPr>
              <a:t> </a:t>
            </a:r>
            <a:endParaRPr lang="fr-CA" dirty="0">
              <a:solidFill>
                <a:srgbClr val="689C9A"/>
              </a:solidFill>
            </a:endParaRPr>
          </a:p>
        </p:txBody>
      </p:sp>
      <p:pic>
        <p:nvPicPr>
          <p:cNvPr id="4" name="Image 3"/>
          <p:cNvPicPr>
            <a:picLocks noChangeAspect="1"/>
          </p:cNvPicPr>
          <p:nvPr/>
        </p:nvPicPr>
        <p:blipFill>
          <a:blip r:embed="rId2"/>
          <a:stretch>
            <a:fillRect/>
          </a:stretch>
        </p:blipFill>
        <p:spPr>
          <a:xfrm>
            <a:off x="7699586" y="6769"/>
            <a:ext cx="762000" cy="762000"/>
          </a:xfrm>
          <a:prstGeom prst="rect">
            <a:avLst/>
          </a:prstGeom>
        </p:spPr>
      </p:pic>
    </p:spTree>
    <p:extLst>
      <p:ext uri="{BB962C8B-B14F-4D97-AF65-F5344CB8AC3E}">
        <p14:creationId xmlns:p14="http://schemas.microsoft.com/office/powerpoint/2010/main" val="3799943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7959562" cy="1143000"/>
          </a:xfrm>
        </p:spPr>
        <p:txBody>
          <a:bodyPr/>
          <a:lstStyle/>
          <a:p>
            <a:r>
              <a:rPr lang="fr-FR" dirty="0"/>
              <a:t>Paradigmes et sciences sociales</a:t>
            </a:r>
          </a:p>
        </p:txBody>
      </p:sp>
      <p:sp>
        <p:nvSpPr>
          <p:cNvPr id="3" name="Espace réservé du contenu 2"/>
          <p:cNvSpPr>
            <a:spLocks noGrp="1"/>
          </p:cNvSpPr>
          <p:nvPr>
            <p:ph idx="1"/>
          </p:nvPr>
        </p:nvSpPr>
        <p:spPr>
          <a:xfrm>
            <a:off x="457200" y="1600199"/>
            <a:ext cx="7959562" cy="5110801"/>
          </a:xfrm>
        </p:spPr>
        <p:txBody>
          <a:bodyPr>
            <a:noAutofit/>
          </a:bodyPr>
          <a:lstStyle/>
          <a:p>
            <a:pPr marL="114300" indent="0">
              <a:buNone/>
            </a:pPr>
            <a:r>
              <a:rPr lang="fr-FR" dirty="0"/>
              <a:t>Selon Kuhn: </a:t>
            </a:r>
          </a:p>
          <a:p>
            <a:r>
              <a:rPr lang="fr-FR" sz="2000" b="1" dirty="0">
                <a:solidFill>
                  <a:srgbClr val="689C9A"/>
                </a:solidFill>
              </a:rPr>
              <a:t>Les sciences naturelles </a:t>
            </a:r>
            <a:r>
              <a:rPr lang="fr-FR" sz="2000" dirty="0">
                <a:solidFill>
                  <a:srgbClr val="689C9A"/>
                </a:solidFill>
              </a:rPr>
              <a:t>sont généralement caractérisées par la présence d’un seul paradigme dominant par discipline;</a:t>
            </a:r>
          </a:p>
          <a:p>
            <a:r>
              <a:rPr lang="fr-FR" sz="2000" b="1" dirty="0">
                <a:solidFill>
                  <a:srgbClr val="689C9A"/>
                </a:solidFill>
              </a:rPr>
              <a:t>Les sciences humaines et sociales </a:t>
            </a:r>
            <a:r>
              <a:rPr lang="fr-FR" sz="2000" dirty="0">
                <a:solidFill>
                  <a:srgbClr val="689C9A"/>
                </a:solidFill>
              </a:rPr>
              <a:t>sont plus souvent caractérisées par une tradition de débats entre différents paradigmes dont aucun ne réussit à faire consensus. </a:t>
            </a:r>
          </a:p>
          <a:p>
            <a:pPr marL="114300" indent="0">
              <a:buNone/>
            </a:pPr>
            <a:r>
              <a:rPr lang="fr-FR" b="1" dirty="0"/>
              <a:t>Cela revient à considérer que la plupart des sciences sociales en seraient encore à l’étape pré-paradigmatique</a:t>
            </a:r>
            <a:r>
              <a:rPr lang="fr-FR" dirty="0"/>
              <a:t> ou que le modèle de Kuhn ne s’y applique pas</a:t>
            </a:r>
            <a:r>
              <a:rPr lang="mr-IN" dirty="0"/>
              <a:t>…</a:t>
            </a:r>
            <a:r>
              <a:rPr lang="fr-FR" dirty="0"/>
              <a:t> </a:t>
            </a:r>
          </a:p>
          <a:p>
            <a:r>
              <a:rPr lang="fr-FR" sz="2000" dirty="0">
                <a:solidFill>
                  <a:srgbClr val="689C9A"/>
                </a:solidFill>
              </a:rPr>
              <a:t>Le cycle des sciences et la notion de révolution paradigmatique sont en effet plus difficiles à appliquer en sciences sociales qu’en sciences naturelles. </a:t>
            </a:r>
          </a:p>
          <a:p>
            <a:r>
              <a:rPr lang="fr-FR" sz="2000" dirty="0">
                <a:solidFill>
                  <a:srgbClr val="689C9A"/>
                </a:solidFill>
              </a:rPr>
              <a:t>Malgré cela, certains ont néanmoins appliqué la notion de révolution paradigmatique aux sciences sociales. </a:t>
            </a:r>
            <a:endParaRPr lang="fr-CA" dirty="0">
              <a:solidFill>
                <a:srgbClr val="689C9A"/>
              </a:solidFill>
            </a:endParaRPr>
          </a:p>
        </p:txBody>
      </p:sp>
      <p:pic>
        <p:nvPicPr>
          <p:cNvPr id="4" name="Image 3"/>
          <p:cNvPicPr>
            <a:picLocks noChangeAspect="1"/>
          </p:cNvPicPr>
          <p:nvPr/>
        </p:nvPicPr>
        <p:blipFill>
          <a:blip r:embed="rId2"/>
          <a:stretch>
            <a:fillRect/>
          </a:stretch>
        </p:blipFill>
        <p:spPr>
          <a:xfrm>
            <a:off x="7699586" y="6769"/>
            <a:ext cx="762000" cy="762000"/>
          </a:xfrm>
          <a:prstGeom prst="rect">
            <a:avLst/>
          </a:prstGeom>
        </p:spPr>
      </p:pic>
    </p:spTree>
    <p:extLst>
      <p:ext uri="{BB962C8B-B14F-4D97-AF65-F5344CB8AC3E}">
        <p14:creationId xmlns:p14="http://schemas.microsoft.com/office/powerpoint/2010/main" val="1006452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 calcmode="lin" valueType="num">
                                      <p:cBhvr additive="base">
                                        <p:cTn id="1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 calcmode="lin" valueType="num">
                                      <p:cBhvr additive="base">
                                        <p:cTn id="24"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 calcmode="lin" valueType="num">
                                      <p:cBhvr additive="base">
                                        <p:cTn id="30"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7959562" cy="1143000"/>
          </a:xfrm>
        </p:spPr>
        <p:txBody>
          <a:bodyPr/>
          <a:lstStyle/>
          <a:p>
            <a:r>
              <a:rPr lang="fr-FR" dirty="0"/>
              <a:t>Paradigmes et sciences sociales</a:t>
            </a:r>
          </a:p>
        </p:txBody>
      </p:sp>
      <p:sp>
        <p:nvSpPr>
          <p:cNvPr id="3" name="Espace réservé du contenu 2"/>
          <p:cNvSpPr>
            <a:spLocks noGrp="1"/>
          </p:cNvSpPr>
          <p:nvPr>
            <p:ph idx="1"/>
          </p:nvPr>
        </p:nvSpPr>
        <p:spPr>
          <a:xfrm>
            <a:off x="457200" y="1600199"/>
            <a:ext cx="7959562" cy="5110801"/>
          </a:xfrm>
        </p:spPr>
        <p:txBody>
          <a:bodyPr>
            <a:noAutofit/>
          </a:bodyPr>
          <a:lstStyle/>
          <a:p>
            <a:pPr marL="114300" indent="0">
              <a:buNone/>
            </a:pPr>
            <a:r>
              <a:rPr lang="fr-FR" u="sng" dirty="0"/>
              <a:t>L’exemple de la psychologie</a:t>
            </a:r>
          </a:p>
          <a:p>
            <a:pPr marL="114300" indent="0">
              <a:buNone/>
            </a:pPr>
            <a:r>
              <a:rPr lang="fr-FR" b="1" dirty="0"/>
              <a:t>La psychanalyse et l’approche comportementale</a:t>
            </a:r>
            <a:r>
              <a:rPr lang="fr-FR" dirty="0"/>
              <a:t> (ou béhavioriste) peuvent être vues comme des paradigmes radicalement différents (et incommensurables). </a:t>
            </a:r>
          </a:p>
          <a:p>
            <a:r>
              <a:rPr lang="fr-FR" sz="2000" b="1" dirty="0">
                <a:solidFill>
                  <a:srgbClr val="689C9A"/>
                </a:solidFill>
              </a:rPr>
              <a:t>La psychanalyse </a:t>
            </a:r>
            <a:r>
              <a:rPr lang="fr-FR" sz="2000" dirty="0">
                <a:solidFill>
                  <a:srgbClr val="689C9A"/>
                </a:solidFill>
              </a:rPr>
              <a:t>avait une place importante en psychologie jusqu’à la moitié du 20e siècle; </a:t>
            </a:r>
          </a:p>
          <a:p>
            <a:r>
              <a:rPr lang="fr-FR" sz="2000" b="1" dirty="0">
                <a:solidFill>
                  <a:srgbClr val="689C9A"/>
                </a:solidFill>
              </a:rPr>
              <a:t>L’approche comportementale </a:t>
            </a:r>
            <a:r>
              <a:rPr lang="fr-FR" sz="2000" dirty="0">
                <a:solidFill>
                  <a:srgbClr val="689C9A"/>
                </a:solidFill>
              </a:rPr>
              <a:t>a gagné en popularité dans la deuxième moitié du 20e siècle. </a:t>
            </a:r>
            <a:endParaRPr lang="fr-FR" dirty="0">
              <a:solidFill>
                <a:srgbClr val="689C9A"/>
              </a:solidFill>
            </a:endParaRPr>
          </a:p>
          <a:p>
            <a:pPr marL="114300" indent="0">
              <a:buNone/>
            </a:pPr>
            <a:r>
              <a:rPr lang="fr-FR" dirty="0"/>
              <a:t>Par contre, on ne peut pas parler de révolution paradigmatique dans le sens classique du terme, puisque: </a:t>
            </a:r>
          </a:p>
          <a:p>
            <a:r>
              <a:rPr lang="fr-FR" sz="2000" dirty="0">
                <a:solidFill>
                  <a:srgbClr val="689C9A"/>
                </a:solidFill>
              </a:rPr>
              <a:t>les deux approches coexistent encore; </a:t>
            </a:r>
          </a:p>
          <a:p>
            <a:r>
              <a:rPr lang="fr-FR" sz="2000" dirty="0">
                <a:solidFill>
                  <a:srgbClr val="689C9A"/>
                </a:solidFill>
              </a:rPr>
              <a:t>et qu’aucune n’est clairement devenue le paradigme dominant et consensuel de la discipline. </a:t>
            </a:r>
            <a:endParaRPr lang="fr-CA" sz="2000" dirty="0">
              <a:solidFill>
                <a:srgbClr val="689C9A"/>
              </a:solidFill>
            </a:endParaRPr>
          </a:p>
        </p:txBody>
      </p:sp>
      <p:pic>
        <p:nvPicPr>
          <p:cNvPr id="4" name="Image 3"/>
          <p:cNvPicPr>
            <a:picLocks noChangeAspect="1"/>
          </p:cNvPicPr>
          <p:nvPr/>
        </p:nvPicPr>
        <p:blipFill>
          <a:blip r:embed="rId2"/>
          <a:stretch>
            <a:fillRect/>
          </a:stretch>
        </p:blipFill>
        <p:spPr>
          <a:xfrm>
            <a:off x="7699586" y="6769"/>
            <a:ext cx="762000" cy="762000"/>
          </a:xfrm>
          <a:prstGeom prst="rect">
            <a:avLst/>
          </a:prstGeom>
        </p:spPr>
      </p:pic>
    </p:spTree>
    <p:extLst>
      <p:ext uri="{BB962C8B-B14F-4D97-AF65-F5344CB8AC3E}">
        <p14:creationId xmlns:p14="http://schemas.microsoft.com/office/powerpoint/2010/main" val="2649465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7959562" cy="1143000"/>
          </a:xfrm>
        </p:spPr>
        <p:txBody>
          <a:bodyPr/>
          <a:lstStyle/>
          <a:p>
            <a:r>
              <a:rPr lang="fr-FR" dirty="0"/>
              <a:t>Paradigmes et sciences sociales</a:t>
            </a:r>
          </a:p>
        </p:txBody>
      </p:sp>
      <p:sp>
        <p:nvSpPr>
          <p:cNvPr id="3" name="Espace réservé du contenu 2"/>
          <p:cNvSpPr>
            <a:spLocks noGrp="1"/>
          </p:cNvSpPr>
          <p:nvPr>
            <p:ph idx="1"/>
          </p:nvPr>
        </p:nvSpPr>
        <p:spPr>
          <a:xfrm>
            <a:off x="457200" y="1600199"/>
            <a:ext cx="7959562" cy="5110801"/>
          </a:xfrm>
        </p:spPr>
        <p:txBody>
          <a:bodyPr>
            <a:noAutofit/>
          </a:bodyPr>
          <a:lstStyle/>
          <a:p>
            <a:pPr marL="114300" indent="0">
              <a:buNone/>
            </a:pPr>
            <a:r>
              <a:rPr lang="fr-FR" u="sng" dirty="0"/>
              <a:t>L’exemple de la psychologie</a:t>
            </a:r>
          </a:p>
          <a:p>
            <a:pPr marL="114300" indent="0">
              <a:buNone/>
            </a:pPr>
            <a:r>
              <a:rPr lang="fr-FR" dirty="0"/>
              <a:t>Il semble, néanmoins, que la notion de révolution paradigmatique s’applique plus facilement si l’on divise les disciplines des sciences sociales en sous-domaines. </a:t>
            </a:r>
          </a:p>
          <a:p>
            <a:pPr marL="114300" indent="0">
              <a:buNone/>
            </a:pPr>
            <a:r>
              <a:rPr lang="fr-FR" dirty="0"/>
              <a:t>En psychologie, par exemple:</a:t>
            </a:r>
          </a:p>
          <a:p>
            <a:r>
              <a:rPr lang="fr-FR" sz="2000" b="1" dirty="0">
                <a:solidFill>
                  <a:srgbClr val="689C9A"/>
                </a:solidFill>
              </a:rPr>
              <a:t>L’approche comportementale </a:t>
            </a:r>
            <a:r>
              <a:rPr lang="fr-FR" sz="2000" dirty="0">
                <a:solidFill>
                  <a:srgbClr val="689C9A"/>
                </a:solidFill>
              </a:rPr>
              <a:t>se basait à l’origine exclusivement sur l’étude des comportements car les expériences subjectives (pensées, émotions) étaient considérées comme impossibles à observer. </a:t>
            </a:r>
          </a:p>
          <a:p>
            <a:r>
              <a:rPr lang="fr-FR" sz="2000" b="1" dirty="0">
                <a:solidFill>
                  <a:srgbClr val="689C9A"/>
                </a:solidFill>
              </a:rPr>
              <a:t>Cette vision fut supplantée par l’approche cognitive </a:t>
            </a:r>
            <a:r>
              <a:rPr lang="fr-FR" sz="2000" dirty="0">
                <a:solidFill>
                  <a:srgbClr val="689C9A"/>
                </a:solidFill>
              </a:rPr>
              <a:t>(aussi nommée </a:t>
            </a:r>
            <a:r>
              <a:rPr lang="fr-FR" sz="2000" dirty="0" err="1">
                <a:solidFill>
                  <a:srgbClr val="689C9A"/>
                </a:solidFill>
              </a:rPr>
              <a:t>cognitivo</a:t>
            </a:r>
            <a:r>
              <a:rPr lang="fr-FR" sz="2000" dirty="0">
                <a:solidFill>
                  <a:srgbClr val="689C9A"/>
                </a:solidFill>
              </a:rPr>
              <a:t>-comportementale) vers le début des années 80 suite au développement des sciences cognitives qui apportèrent de nouvelles méthodes et théories permettant l’étude scientifique des pensées et émotions. </a:t>
            </a:r>
            <a:endParaRPr lang="fr-CA" dirty="0">
              <a:solidFill>
                <a:srgbClr val="689C9A"/>
              </a:solidFill>
            </a:endParaRPr>
          </a:p>
          <a:p>
            <a:endParaRPr lang="fr-CA" sz="2000" dirty="0"/>
          </a:p>
        </p:txBody>
      </p:sp>
      <p:pic>
        <p:nvPicPr>
          <p:cNvPr id="4" name="Image 3"/>
          <p:cNvPicPr>
            <a:picLocks noChangeAspect="1"/>
          </p:cNvPicPr>
          <p:nvPr/>
        </p:nvPicPr>
        <p:blipFill>
          <a:blip r:embed="rId2"/>
          <a:stretch>
            <a:fillRect/>
          </a:stretch>
        </p:blipFill>
        <p:spPr>
          <a:xfrm>
            <a:off x="7699586" y="6769"/>
            <a:ext cx="762000" cy="762000"/>
          </a:xfrm>
          <a:prstGeom prst="rect">
            <a:avLst/>
          </a:prstGeom>
        </p:spPr>
      </p:pic>
    </p:spTree>
    <p:extLst>
      <p:ext uri="{BB962C8B-B14F-4D97-AF65-F5344CB8AC3E}">
        <p14:creationId xmlns:p14="http://schemas.microsoft.com/office/powerpoint/2010/main" val="12055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7959562" cy="1143000"/>
          </a:xfrm>
        </p:spPr>
        <p:txBody>
          <a:bodyPr/>
          <a:lstStyle/>
          <a:p>
            <a:r>
              <a:rPr lang="fr-FR" dirty="0"/>
              <a:t>Paradigmes et sexologie</a:t>
            </a:r>
          </a:p>
        </p:txBody>
      </p:sp>
      <p:sp>
        <p:nvSpPr>
          <p:cNvPr id="3" name="Espace réservé du contenu 2"/>
          <p:cNvSpPr>
            <a:spLocks noGrp="1"/>
          </p:cNvSpPr>
          <p:nvPr>
            <p:ph idx="1"/>
          </p:nvPr>
        </p:nvSpPr>
        <p:spPr>
          <a:xfrm>
            <a:off x="457200" y="1600199"/>
            <a:ext cx="7959562" cy="5110801"/>
          </a:xfrm>
        </p:spPr>
        <p:txBody>
          <a:bodyPr>
            <a:noAutofit/>
          </a:bodyPr>
          <a:lstStyle/>
          <a:p>
            <a:pPr marL="114300" indent="0">
              <a:buNone/>
            </a:pPr>
            <a:r>
              <a:rPr lang="fr-FR" b="1" dirty="0"/>
              <a:t>Comme la sexologie prend ses sources dans plusieurs disciplines </a:t>
            </a:r>
            <a:r>
              <a:rPr lang="fr-FR" dirty="0"/>
              <a:t>sociales (ex: psychologie, sociologie, éducation,…) et naturelles (principalement la biologie et la médecine)</a:t>
            </a:r>
            <a:r>
              <a:rPr lang="mr-IN" dirty="0"/>
              <a:t>…</a:t>
            </a:r>
            <a:endParaRPr lang="fr-FR" dirty="0"/>
          </a:p>
          <a:p>
            <a:r>
              <a:rPr lang="fr-FR" sz="2000" b="1" dirty="0">
                <a:solidFill>
                  <a:srgbClr val="689C9A"/>
                </a:solidFill>
              </a:rPr>
              <a:t>elle n’est pas caractérisée par un paradigme dominant</a:t>
            </a:r>
            <a:r>
              <a:rPr lang="fr-FR" sz="2000" dirty="0">
                <a:solidFill>
                  <a:srgbClr val="689C9A"/>
                </a:solidFill>
              </a:rPr>
              <a:t> qui fait consensus; </a:t>
            </a:r>
          </a:p>
          <a:p>
            <a:r>
              <a:rPr lang="fr-FR" sz="2000" b="1" dirty="0">
                <a:solidFill>
                  <a:srgbClr val="689C9A"/>
                </a:solidFill>
              </a:rPr>
              <a:t>mais par plusieurs paradigmes incomplets </a:t>
            </a:r>
            <a:r>
              <a:rPr lang="fr-FR" sz="2000" dirty="0">
                <a:solidFill>
                  <a:srgbClr val="689C9A"/>
                </a:solidFill>
              </a:rPr>
              <a:t>qui abordent différents aspects de la sexualité. </a:t>
            </a:r>
            <a:endParaRPr lang="fr-FR" dirty="0">
              <a:solidFill>
                <a:srgbClr val="689C9A"/>
              </a:solidFill>
            </a:endParaRPr>
          </a:p>
          <a:p>
            <a:pPr marL="114300" indent="0">
              <a:buNone/>
            </a:pPr>
            <a:r>
              <a:rPr lang="fr-FR" b="1" dirty="0"/>
              <a:t>Par exemple, la maitrise en sexologie clinique reconnait quatre approches cliniques</a:t>
            </a:r>
            <a:r>
              <a:rPr lang="fr-FR" dirty="0"/>
              <a:t>, qui peuvent être vues comme quatre paradigmes de l’intervention </a:t>
            </a:r>
            <a:r>
              <a:rPr lang="fr-FR" dirty="0" err="1"/>
              <a:t>sexothérapeutique</a:t>
            </a:r>
            <a:r>
              <a:rPr lang="fr-FR" dirty="0"/>
              <a:t>: </a:t>
            </a:r>
          </a:p>
          <a:p>
            <a:r>
              <a:rPr lang="fr-FR" sz="2000" b="1" dirty="0" err="1">
                <a:solidFill>
                  <a:srgbClr val="689C9A"/>
                </a:solidFill>
              </a:rPr>
              <a:t>Cognitivo</a:t>
            </a:r>
            <a:r>
              <a:rPr lang="fr-FR" sz="2000" b="1" dirty="0">
                <a:solidFill>
                  <a:srgbClr val="689C9A"/>
                </a:solidFill>
              </a:rPr>
              <a:t>-comportementale</a:t>
            </a:r>
            <a:r>
              <a:rPr lang="fr-FR" sz="2000" dirty="0">
                <a:solidFill>
                  <a:srgbClr val="689C9A"/>
                </a:solidFill>
              </a:rPr>
              <a:t> (miser sur l’apprentissage); </a:t>
            </a:r>
          </a:p>
          <a:p>
            <a:r>
              <a:rPr lang="fr-FR" sz="2000" b="1" dirty="0">
                <a:solidFill>
                  <a:srgbClr val="689C9A"/>
                </a:solidFill>
              </a:rPr>
              <a:t>Humaniste</a:t>
            </a:r>
            <a:r>
              <a:rPr lang="fr-FR" sz="2000" dirty="0">
                <a:solidFill>
                  <a:srgbClr val="689C9A"/>
                </a:solidFill>
              </a:rPr>
              <a:t> (miser sur le potentiel humain);  </a:t>
            </a:r>
          </a:p>
          <a:p>
            <a:r>
              <a:rPr lang="fr-FR" sz="2000" b="1" dirty="0">
                <a:solidFill>
                  <a:srgbClr val="689C9A"/>
                </a:solidFill>
              </a:rPr>
              <a:t>Systémique</a:t>
            </a:r>
            <a:r>
              <a:rPr lang="fr-FR" sz="2000" dirty="0">
                <a:solidFill>
                  <a:srgbClr val="689C9A"/>
                </a:solidFill>
              </a:rPr>
              <a:t> (tenir compte des interactions avec l’entourage); </a:t>
            </a:r>
          </a:p>
          <a:p>
            <a:r>
              <a:rPr lang="fr-FR" sz="2000" b="1" dirty="0" err="1">
                <a:solidFill>
                  <a:srgbClr val="689C9A"/>
                </a:solidFill>
              </a:rPr>
              <a:t>Psychodynamique</a:t>
            </a:r>
            <a:r>
              <a:rPr lang="fr-FR" sz="2000" dirty="0">
                <a:solidFill>
                  <a:srgbClr val="689C9A"/>
                </a:solidFill>
              </a:rPr>
              <a:t> (révéler les conflits inconscients).</a:t>
            </a:r>
            <a:r>
              <a:rPr lang="fr-CA" sz="2000" dirty="0">
                <a:solidFill>
                  <a:srgbClr val="689C9A"/>
                </a:solidFill>
              </a:rPr>
              <a:t> </a:t>
            </a:r>
          </a:p>
        </p:txBody>
      </p:sp>
      <p:pic>
        <p:nvPicPr>
          <p:cNvPr id="4" name="Image 3"/>
          <p:cNvPicPr>
            <a:picLocks noChangeAspect="1"/>
          </p:cNvPicPr>
          <p:nvPr/>
        </p:nvPicPr>
        <p:blipFill>
          <a:blip r:embed="rId2"/>
          <a:stretch>
            <a:fillRect/>
          </a:stretch>
        </p:blipFill>
        <p:spPr>
          <a:xfrm>
            <a:off x="7699586" y="6769"/>
            <a:ext cx="762000" cy="762000"/>
          </a:xfrm>
          <a:prstGeom prst="rect">
            <a:avLst/>
          </a:prstGeom>
        </p:spPr>
      </p:pic>
    </p:spTree>
    <p:extLst>
      <p:ext uri="{BB962C8B-B14F-4D97-AF65-F5344CB8AC3E}">
        <p14:creationId xmlns:p14="http://schemas.microsoft.com/office/powerpoint/2010/main" val="2720507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7959562" cy="1143000"/>
          </a:xfrm>
        </p:spPr>
        <p:txBody>
          <a:bodyPr/>
          <a:lstStyle/>
          <a:p>
            <a:r>
              <a:rPr lang="fr-FR" dirty="0"/>
              <a:t>Kuhn, le progrès scientifique </a:t>
            </a:r>
            <a:br>
              <a:rPr lang="fr-FR" dirty="0"/>
            </a:br>
            <a:r>
              <a:rPr lang="fr-FR" dirty="0"/>
              <a:t>et le relativisme</a:t>
            </a:r>
          </a:p>
        </p:txBody>
      </p:sp>
      <p:sp>
        <p:nvSpPr>
          <p:cNvPr id="3" name="Espace réservé du contenu 2"/>
          <p:cNvSpPr>
            <a:spLocks noGrp="1"/>
          </p:cNvSpPr>
          <p:nvPr>
            <p:ph idx="1"/>
          </p:nvPr>
        </p:nvSpPr>
        <p:spPr>
          <a:xfrm>
            <a:off x="457200" y="1600199"/>
            <a:ext cx="7959562" cy="5110801"/>
          </a:xfrm>
        </p:spPr>
        <p:txBody>
          <a:bodyPr>
            <a:noAutofit/>
          </a:bodyPr>
          <a:lstStyle/>
          <a:p>
            <a:pPr marL="114300" indent="0">
              <a:buNone/>
            </a:pPr>
            <a:r>
              <a:rPr lang="fr-FR" b="1" dirty="0"/>
              <a:t>Plusieurs auteurs ont interprété l’approche de Kuhn comme étant très relativiste et contre l’idée de progrès scientifique</a:t>
            </a:r>
            <a:r>
              <a:rPr lang="mr-IN" b="1" dirty="0"/>
              <a:t>…</a:t>
            </a:r>
            <a:endParaRPr lang="fr-FR" b="1" dirty="0"/>
          </a:p>
          <a:p>
            <a:r>
              <a:rPr lang="fr-FR" sz="2000" dirty="0">
                <a:solidFill>
                  <a:srgbClr val="689C9A"/>
                </a:solidFill>
              </a:rPr>
              <a:t>puisque le changement de paradigme dépendrait de l’adoption du nouveau paradigme par la majorité de la communauté scientifique de la discipline et non de critères clairement définis. </a:t>
            </a:r>
            <a:endParaRPr lang="fr-FR" dirty="0">
              <a:solidFill>
                <a:srgbClr val="689C9A"/>
              </a:solidFill>
            </a:endParaRPr>
          </a:p>
          <a:p>
            <a:pPr marL="114300" indent="0">
              <a:buNone/>
            </a:pPr>
            <a:r>
              <a:rPr lang="fr-FR" b="1" dirty="0"/>
              <a:t>Mais cette interprétation n’est pas partagée par l’auteur</a:t>
            </a:r>
            <a:r>
              <a:rPr lang="fr-FR" dirty="0"/>
              <a:t>. Kuhn considère en effet que tout changement de paradigme amène un meilleur paradigme et que l’évaluation de la valeur de chaque théorie ou paradigme se fait sur la base de critères tels que:</a:t>
            </a:r>
            <a:endParaRPr lang="fr-CA" dirty="0"/>
          </a:p>
          <a:p>
            <a:r>
              <a:rPr lang="fr-FR" sz="2000" dirty="0">
                <a:solidFill>
                  <a:srgbClr val="689C9A"/>
                </a:solidFill>
              </a:rPr>
              <a:t>La précision des prédictions qui en découlent</a:t>
            </a:r>
            <a:endParaRPr lang="fr-CA" sz="2000" dirty="0">
              <a:solidFill>
                <a:srgbClr val="689C9A"/>
              </a:solidFill>
            </a:endParaRPr>
          </a:p>
          <a:p>
            <a:r>
              <a:rPr lang="fr-FR" sz="2000" dirty="0">
                <a:solidFill>
                  <a:srgbClr val="689C9A"/>
                </a:solidFill>
              </a:rPr>
              <a:t>La cohérence interne</a:t>
            </a:r>
            <a:endParaRPr lang="fr-CA" sz="2000" dirty="0">
              <a:solidFill>
                <a:srgbClr val="689C9A"/>
              </a:solidFill>
            </a:endParaRPr>
          </a:p>
          <a:p>
            <a:r>
              <a:rPr lang="fr-FR" sz="2000" dirty="0">
                <a:solidFill>
                  <a:srgbClr val="689C9A"/>
                </a:solidFill>
              </a:rPr>
              <a:t>La largeur de son spectre (sa capacité à résoudre de nouveaux problèmes au-delà de ceux résolus à l’origine)</a:t>
            </a:r>
            <a:endParaRPr lang="fr-CA" sz="2000" dirty="0">
              <a:solidFill>
                <a:srgbClr val="689C9A"/>
              </a:solidFill>
            </a:endParaRPr>
          </a:p>
          <a:p>
            <a:r>
              <a:rPr lang="fr-FR" sz="2000" dirty="0">
                <a:solidFill>
                  <a:srgbClr val="689C9A"/>
                </a:solidFill>
              </a:rPr>
              <a:t>La parcimonie (la plus simple explication possible)</a:t>
            </a:r>
            <a:r>
              <a:rPr lang="fr-CA" sz="2000" dirty="0">
                <a:solidFill>
                  <a:srgbClr val="689C9A"/>
                </a:solidFill>
              </a:rPr>
              <a:t> </a:t>
            </a:r>
          </a:p>
        </p:txBody>
      </p:sp>
      <p:pic>
        <p:nvPicPr>
          <p:cNvPr id="4" name="Image 3"/>
          <p:cNvPicPr>
            <a:picLocks noChangeAspect="1"/>
          </p:cNvPicPr>
          <p:nvPr/>
        </p:nvPicPr>
        <p:blipFill>
          <a:blip r:embed="rId2"/>
          <a:stretch>
            <a:fillRect/>
          </a:stretch>
        </p:blipFill>
        <p:spPr>
          <a:xfrm>
            <a:off x="7699586" y="6769"/>
            <a:ext cx="762000" cy="762000"/>
          </a:xfrm>
          <a:prstGeom prst="rect">
            <a:avLst/>
          </a:prstGeom>
        </p:spPr>
      </p:pic>
    </p:spTree>
    <p:extLst>
      <p:ext uri="{BB962C8B-B14F-4D97-AF65-F5344CB8AC3E}">
        <p14:creationId xmlns:p14="http://schemas.microsoft.com/office/powerpoint/2010/main" val="2082140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sz="5400" dirty="0"/>
              <a:t>Imre </a:t>
            </a:r>
            <a:r>
              <a:rPr lang="fr-FR" sz="5400" dirty="0" err="1"/>
              <a:t>Lakatos</a:t>
            </a:r>
            <a:r>
              <a:rPr lang="fr-FR" sz="5400" dirty="0"/>
              <a:t> (1922-1974): synthèse et intégration</a:t>
            </a:r>
          </a:p>
        </p:txBody>
      </p:sp>
      <p:sp>
        <p:nvSpPr>
          <p:cNvPr id="3" name="Sous-titre 2"/>
          <p:cNvSpPr>
            <a:spLocks noGrp="1"/>
          </p:cNvSpPr>
          <p:nvPr>
            <p:ph type="subTitle" idx="1"/>
          </p:nvPr>
        </p:nvSpPr>
        <p:spPr/>
        <p:txBody>
          <a:bodyPr/>
          <a:lstStyle/>
          <a:p>
            <a:endParaRPr lang="fr-FR" dirty="0"/>
          </a:p>
        </p:txBody>
      </p:sp>
      <p:pic>
        <p:nvPicPr>
          <p:cNvPr id="4" name="Image 3"/>
          <p:cNvPicPr>
            <a:picLocks noChangeAspect="1"/>
          </p:cNvPicPr>
          <p:nvPr/>
        </p:nvPicPr>
        <p:blipFill>
          <a:blip r:embed="rId2"/>
          <a:stretch>
            <a:fillRect/>
          </a:stretch>
        </p:blipFill>
        <p:spPr>
          <a:xfrm>
            <a:off x="4628941" y="3826085"/>
            <a:ext cx="1308309" cy="1308309"/>
          </a:xfrm>
          <a:prstGeom prst="rect">
            <a:avLst/>
          </a:prstGeom>
        </p:spPr>
      </p:pic>
    </p:spTree>
    <p:extLst>
      <p:ext uri="{BB962C8B-B14F-4D97-AF65-F5344CB8AC3E}">
        <p14:creationId xmlns:p14="http://schemas.microsoft.com/office/powerpoint/2010/main" val="36026431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Vocabulaire philosophique</a:t>
            </a:r>
          </a:p>
        </p:txBody>
      </p:sp>
      <p:sp>
        <p:nvSpPr>
          <p:cNvPr id="3" name="Espace réservé du contenu 2"/>
          <p:cNvSpPr>
            <a:spLocks noGrp="1"/>
          </p:cNvSpPr>
          <p:nvPr>
            <p:ph idx="1"/>
          </p:nvPr>
        </p:nvSpPr>
        <p:spPr>
          <a:xfrm>
            <a:off x="457200" y="1600199"/>
            <a:ext cx="7620000" cy="5110801"/>
          </a:xfrm>
        </p:spPr>
        <p:txBody>
          <a:bodyPr>
            <a:noAutofit/>
          </a:bodyPr>
          <a:lstStyle/>
          <a:p>
            <a:pPr marL="114300" indent="0">
              <a:buNone/>
            </a:pPr>
            <a:r>
              <a:rPr lang="fr-FR" sz="2400" u="sng" dirty="0"/>
              <a:t>De l’ontologie aux méthodes de recherche</a:t>
            </a:r>
          </a:p>
          <a:p>
            <a:r>
              <a:rPr lang="fr-FR" sz="2400" b="1" dirty="0"/>
              <a:t>L’ontologie</a:t>
            </a:r>
            <a:r>
              <a:rPr lang="fr-FR" sz="2400" dirty="0"/>
              <a:t> concerne la nature de la réalité;</a:t>
            </a:r>
          </a:p>
          <a:p>
            <a:r>
              <a:rPr lang="fr-FR" sz="2400" b="1" dirty="0"/>
              <a:t>L’épistémologie</a:t>
            </a:r>
            <a:r>
              <a:rPr lang="fr-FR" sz="2400" dirty="0"/>
              <a:t> concerne la nature de la connaissance (et ses limites);</a:t>
            </a:r>
          </a:p>
          <a:p>
            <a:r>
              <a:rPr lang="fr-FR" sz="2400" b="1" dirty="0"/>
              <a:t>La méthodologie </a:t>
            </a:r>
            <a:r>
              <a:rPr lang="fr-FR" sz="2400" dirty="0"/>
              <a:t>concerne le processus général de mise à l’épreuve;</a:t>
            </a:r>
          </a:p>
          <a:p>
            <a:r>
              <a:rPr lang="fr-FR" sz="2400" b="1" dirty="0"/>
              <a:t>Les méthodes de recherche</a:t>
            </a:r>
            <a:r>
              <a:rPr lang="fr-FR" sz="2400" dirty="0"/>
              <a:t> réfèrent aux outils (physiques et conceptuels) utilisés pour investiguer les objets de recherche. </a:t>
            </a:r>
            <a:endParaRPr lang="en-US" sz="1800" dirty="0">
              <a:solidFill>
                <a:srgbClr val="2F2B20"/>
              </a:solidFill>
              <a:cs typeface="Calibri"/>
            </a:endParaRPr>
          </a:p>
        </p:txBody>
      </p:sp>
      <p:pic>
        <p:nvPicPr>
          <p:cNvPr id="6" name="Image 5"/>
          <p:cNvPicPr>
            <a:picLocks noChangeAspect="1"/>
          </p:cNvPicPr>
          <p:nvPr/>
        </p:nvPicPr>
        <p:blipFill>
          <a:blip r:embed="rId2"/>
          <a:stretch>
            <a:fillRect/>
          </a:stretch>
        </p:blipFill>
        <p:spPr>
          <a:xfrm>
            <a:off x="7692817" y="2"/>
            <a:ext cx="768768" cy="768768"/>
          </a:xfrm>
          <a:prstGeom prst="rect">
            <a:avLst/>
          </a:prstGeom>
        </p:spPr>
      </p:pic>
    </p:spTree>
    <p:extLst>
      <p:ext uri="{BB962C8B-B14F-4D97-AF65-F5344CB8AC3E}">
        <p14:creationId xmlns:p14="http://schemas.microsoft.com/office/powerpoint/2010/main" val="29962028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7959562" cy="1143000"/>
          </a:xfrm>
        </p:spPr>
        <p:txBody>
          <a:bodyPr/>
          <a:lstStyle/>
          <a:p>
            <a:r>
              <a:rPr lang="fr-FR" dirty="0"/>
              <a:t>Mise en contexte</a:t>
            </a:r>
          </a:p>
        </p:txBody>
      </p:sp>
      <p:sp>
        <p:nvSpPr>
          <p:cNvPr id="3" name="Espace réservé du contenu 2"/>
          <p:cNvSpPr>
            <a:spLocks noGrp="1"/>
          </p:cNvSpPr>
          <p:nvPr>
            <p:ph idx="1"/>
          </p:nvPr>
        </p:nvSpPr>
        <p:spPr>
          <a:xfrm>
            <a:off x="457200" y="1600199"/>
            <a:ext cx="5114115" cy="5110801"/>
          </a:xfrm>
        </p:spPr>
        <p:txBody>
          <a:bodyPr>
            <a:noAutofit/>
          </a:bodyPr>
          <a:lstStyle/>
          <a:p>
            <a:pPr marL="114300" indent="0">
              <a:buNone/>
            </a:pPr>
            <a:r>
              <a:rPr lang="fr-FR" b="1" dirty="0"/>
              <a:t>Les approches de Kuhn et de Popper semblent difficiles à concilier</a:t>
            </a:r>
            <a:r>
              <a:rPr lang="fr-FR" dirty="0"/>
              <a:t>, et les deux ont eu des impacts importants sur la science actuelle. </a:t>
            </a:r>
          </a:p>
          <a:p>
            <a:r>
              <a:rPr lang="fr-FR" sz="2000" dirty="0">
                <a:solidFill>
                  <a:srgbClr val="689C9A"/>
                </a:solidFill>
              </a:rPr>
              <a:t>Il y a donc eu des tentatives de synthèse de ces deux approches.</a:t>
            </a:r>
          </a:p>
          <a:p>
            <a:pPr marL="114300" indent="0">
              <a:buNone/>
            </a:pPr>
            <a:r>
              <a:rPr lang="fr-FR" dirty="0"/>
              <a:t>L’approche d’Imre </a:t>
            </a:r>
            <a:r>
              <a:rPr lang="fr-FR" dirty="0" err="1"/>
              <a:t>Lakatos</a:t>
            </a:r>
            <a:r>
              <a:rPr lang="fr-FR" dirty="0"/>
              <a:t> en est un exemple. </a:t>
            </a:r>
          </a:p>
          <a:p>
            <a:r>
              <a:rPr lang="fr-FR" sz="2000" dirty="0"/>
              <a:t>Son principal ouvrage, </a:t>
            </a:r>
            <a:r>
              <a:rPr lang="fr-FR" sz="2000" i="1" dirty="0"/>
              <a:t>The </a:t>
            </a:r>
            <a:r>
              <a:rPr lang="fr-FR" sz="2000" i="1" dirty="0" err="1"/>
              <a:t>Methodology</a:t>
            </a:r>
            <a:r>
              <a:rPr lang="fr-FR" sz="2000" i="1" dirty="0"/>
              <a:t> of </a:t>
            </a:r>
            <a:r>
              <a:rPr lang="fr-FR" sz="2000" i="1" dirty="0" err="1"/>
              <a:t>Scientific</a:t>
            </a:r>
            <a:r>
              <a:rPr lang="fr-FR" sz="2000" i="1" dirty="0"/>
              <a:t> </a:t>
            </a:r>
            <a:r>
              <a:rPr lang="fr-FR" sz="2000" i="1" dirty="0" err="1"/>
              <a:t>Research</a:t>
            </a:r>
            <a:r>
              <a:rPr lang="fr-FR" sz="2000" i="1" dirty="0"/>
              <a:t> Programmes</a:t>
            </a:r>
            <a:r>
              <a:rPr lang="fr-FR" sz="2000" dirty="0"/>
              <a:t>, fut publié en 1978. </a:t>
            </a:r>
            <a:endParaRPr lang="fr-CA" dirty="0"/>
          </a:p>
        </p:txBody>
      </p:sp>
      <p:pic>
        <p:nvPicPr>
          <p:cNvPr id="4" name="Image 3"/>
          <p:cNvPicPr>
            <a:picLocks noChangeAspect="1"/>
          </p:cNvPicPr>
          <p:nvPr/>
        </p:nvPicPr>
        <p:blipFill>
          <a:blip r:embed="rId2"/>
          <a:stretch>
            <a:fillRect/>
          </a:stretch>
        </p:blipFill>
        <p:spPr>
          <a:xfrm>
            <a:off x="5571315" y="1600199"/>
            <a:ext cx="3572685" cy="5257801"/>
          </a:xfrm>
          <a:prstGeom prst="rect">
            <a:avLst/>
          </a:prstGeom>
        </p:spPr>
      </p:pic>
      <p:pic>
        <p:nvPicPr>
          <p:cNvPr id="7" name="Image 6"/>
          <p:cNvPicPr>
            <a:picLocks noChangeAspect="1"/>
          </p:cNvPicPr>
          <p:nvPr/>
        </p:nvPicPr>
        <p:blipFill>
          <a:blip r:embed="rId3"/>
          <a:stretch>
            <a:fillRect/>
          </a:stretch>
        </p:blipFill>
        <p:spPr>
          <a:xfrm>
            <a:off x="7692816" y="0"/>
            <a:ext cx="768769" cy="768769"/>
          </a:xfrm>
          <a:prstGeom prst="rect">
            <a:avLst/>
          </a:prstGeom>
        </p:spPr>
      </p:pic>
    </p:spTree>
    <p:extLst>
      <p:ext uri="{BB962C8B-B14F-4D97-AF65-F5344CB8AC3E}">
        <p14:creationId xmlns:p14="http://schemas.microsoft.com/office/powerpoint/2010/main" val="2380502299"/>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7959562" cy="1143000"/>
          </a:xfrm>
        </p:spPr>
        <p:txBody>
          <a:bodyPr/>
          <a:lstStyle/>
          <a:p>
            <a:r>
              <a:rPr lang="fr-FR" dirty="0"/>
              <a:t>La notion de programme de recherche</a:t>
            </a:r>
          </a:p>
        </p:txBody>
      </p:sp>
      <p:sp>
        <p:nvSpPr>
          <p:cNvPr id="3" name="Espace réservé du contenu 2"/>
          <p:cNvSpPr>
            <a:spLocks noGrp="1"/>
          </p:cNvSpPr>
          <p:nvPr>
            <p:ph idx="1"/>
          </p:nvPr>
        </p:nvSpPr>
        <p:spPr>
          <a:xfrm>
            <a:off x="457200" y="1600199"/>
            <a:ext cx="7959562" cy="5110801"/>
          </a:xfrm>
        </p:spPr>
        <p:txBody>
          <a:bodyPr>
            <a:noAutofit/>
          </a:bodyPr>
          <a:lstStyle/>
          <a:p>
            <a:pPr marL="114300" indent="0">
              <a:buNone/>
            </a:pPr>
            <a:r>
              <a:rPr lang="fr-FR" dirty="0"/>
              <a:t>Selon </a:t>
            </a:r>
            <a:r>
              <a:rPr lang="fr-FR" dirty="0" err="1"/>
              <a:t>Lakatos</a:t>
            </a:r>
            <a:r>
              <a:rPr lang="fr-FR" dirty="0"/>
              <a:t>, toute recherche scientifique se fait à l’intérieur d’un programme de recherche. </a:t>
            </a:r>
          </a:p>
          <a:p>
            <a:r>
              <a:rPr lang="fr-FR" sz="2000" b="1" dirty="0"/>
              <a:t>Un programme de recherche a un noyau dur </a:t>
            </a:r>
            <a:r>
              <a:rPr lang="fr-FR" sz="2000" dirty="0"/>
              <a:t>de postulats théoriques entouré d’hypothèses auxiliaires. </a:t>
            </a:r>
          </a:p>
          <a:p>
            <a:r>
              <a:rPr lang="fr-FR" sz="2000" b="1" dirty="0"/>
              <a:t>Les postulats qui constituent le noyau dur ne peuvent être modifiés</a:t>
            </a:r>
            <a:r>
              <a:rPr lang="fr-FR" sz="2000" dirty="0"/>
              <a:t> sans abandonner le programme de recherche (un peu comme un paradigme </a:t>
            </a:r>
            <a:r>
              <a:rPr lang="fr-FR" sz="2000" dirty="0" err="1"/>
              <a:t>kuhnien</a:t>
            </a:r>
            <a:r>
              <a:rPr lang="fr-FR" sz="2000" dirty="0"/>
              <a:t>). </a:t>
            </a:r>
          </a:p>
          <a:p>
            <a:r>
              <a:rPr lang="fr-FR" sz="2000" b="1" dirty="0"/>
              <a:t>Les hypothèses auxiliaires</a:t>
            </a:r>
            <a:r>
              <a:rPr lang="fr-FR" sz="2000" dirty="0"/>
              <a:t>, par contre, </a:t>
            </a:r>
            <a:r>
              <a:rPr lang="fr-FR" sz="2000" b="1" dirty="0"/>
              <a:t>peuvent être modifiées </a:t>
            </a:r>
            <a:r>
              <a:rPr lang="fr-FR" sz="2000" dirty="0"/>
              <a:t>ou abandonnées dans le but de mieux décrire la réalité tout en protégeant le noyau dur. </a:t>
            </a:r>
            <a:endParaRPr lang="fr-CA" dirty="0"/>
          </a:p>
        </p:txBody>
      </p:sp>
      <p:pic>
        <p:nvPicPr>
          <p:cNvPr id="4" name="Image 3"/>
          <p:cNvPicPr>
            <a:picLocks noChangeAspect="1"/>
          </p:cNvPicPr>
          <p:nvPr/>
        </p:nvPicPr>
        <p:blipFill>
          <a:blip r:embed="rId2"/>
          <a:stretch>
            <a:fillRect/>
          </a:stretch>
        </p:blipFill>
        <p:spPr>
          <a:xfrm>
            <a:off x="7692816" y="0"/>
            <a:ext cx="768769" cy="768769"/>
          </a:xfrm>
          <a:prstGeom prst="rect">
            <a:avLst/>
          </a:prstGeom>
        </p:spPr>
      </p:pic>
    </p:spTree>
    <p:extLst>
      <p:ext uri="{BB962C8B-B14F-4D97-AF65-F5344CB8AC3E}">
        <p14:creationId xmlns:p14="http://schemas.microsoft.com/office/powerpoint/2010/main" val="29310786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7959562" cy="1143000"/>
          </a:xfrm>
        </p:spPr>
        <p:txBody>
          <a:bodyPr/>
          <a:lstStyle/>
          <a:p>
            <a:r>
              <a:rPr lang="fr-FR" dirty="0"/>
              <a:t>La notion de programme de recherche</a:t>
            </a:r>
          </a:p>
        </p:txBody>
      </p:sp>
      <p:sp>
        <p:nvSpPr>
          <p:cNvPr id="3" name="Espace réservé du contenu 2"/>
          <p:cNvSpPr>
            <a:spLocks noGrp="1"/>
          </p:cNvSpPr>
          <p:nvPr>
            <p:ph idx="1"/>
          </p:nvPr>
        </p:nvSpPr>
        <p:spPr>
          <a:xfrm>
            <a:off x="457200" y="1600199"/>
            <a:ext cx="7959562" cy="5110801"/>
          </a:xfrm>
        </p:spPr>
        <p:txBody>
          <a:bodyPr>
            <a:noAutofit/>
          </a:bodyPr>
          <a:lstStyle/>
          <a:p>
            <a:pPr marL="114300" indent="0">
              <a:buNone/>
            </a:pPr>
            <a:r>
              <a:rPr lang="fr-FR" u="sng" dirty="0"/>
              <a:t>Science adulte et science non-adulte</a:t>
            </a:r>
            <a:endParaRPr lang="fr-CA" dirty="0"/>
          </a:p>
          <a:p>
            <a:pPr marL="114300" indent="0">
              <a:buNone/>
            </a:pPr>
            <a:r>
              <a:rPr lang="fr-FR" dirty="0" err="1"/>
              <a:t>Lakatos</a:t>
            </a:r>
            <a:r>
              <a:rPr lang="fr-FR" dirty="0"/>
              <a:t> distingue la science adulte de la science non-adulte. </a:t>
            </a:r>
          </a:p>
          <a:p>
            <a:pPr marL="114300" indent="0">
              <a:buNone/>
            </a:pPr>
            <a:r>
              <a:rPr lang="fr-FR" b="1" dirty="0"/>
              <a:t>La science adulte</a:t>
            </a:r>
            <a:r>
              <a:rPr lang="fr-FR" dirty="0"/>
              <a:t> représente un programme de recherche bien développé</a:t>
            </a:r>
            <a:r>
              <a:rPr lang="mr-IN" dirty="0"/>
              <a:t>…</a:t>
            </a:r>
            <a:r>
              <a:rPr lang="fr-FR" dirty="0"/>
              <a:t> </a:t>
            </a:r>
          </a:p>
          <a:p>
            <a:r>
              <a:rPr lang="fr-FR" sz="2000" dirty="0">
                <a:solidFill>
                  <a:srgbClr val="689C9A"/>
                </a:solidFill>
              </a:rPr>
              <a:t>qui permet d’anticiper des faits non-observés; </a:t>
            </a:r>
          </a:p>
          <a:p>
            <a:r>
              <a:rPr lang="fr-FR" sz="2000" dirty="0">
                <a:solidFill>
                  <a:srgbClr val="689C9A"/>
                </a:solidFill>
              </a:rPr>
              <a:t>et des hypothèses auxiliaires nouvelles; </a:t>
            </a:r>
          </a:p>
          <a:p>
            <a:r>
              <a:rPr lang="fr-FR" sz="2000" dirty="0">
                <a:solidFill>
                  <a:srgbClr val="689C9A"/>
                </a:solidFill>
              </a:rPr>
              <a:t>(comme pour la science normale de Kuhn). </a:t>
            </a:r>
            <a:endParaRPr lang="fr-FR" dirty="0">
              <a:solidFill>
                <a:srgbClr val="689C9A"/>
              </a:solidFill>
            </a:endParaRPr>
          </a:p>
          <a:p>
            <a:pPr marL="114300" indent="0">
              <a:buNone/>
            </a:pPr>
            <a:r>
              <a:rPr lang="fr-FR" b="1" dirty="0"/>
              <a:t>La science non-adulte</a:t>
            </a:r>
            <a:r>
              <a:rPr lang="fr-FR" dirty="0"/>
              <a:t> représente un programme de recherche en développement</a:t>
            </a:r>
            <a:r>
              <a:rPr lang="mr-IN" dirty="0"/>
              <a:t>…</a:t>
            </a:r>
            <a:r>
              <a:rPr lang="fr-FR" dirty="0"/>
              <a:t> </a:t>
            </a:r>
          </a:p>
          <a:p>
            <a:r>
              <a:rPr lang="fr-FR" sz="2000" dirty="0">
                <a:solidFill>
                  <a:srgbClr val="689C9A"/>
                </a:solidFill>
              </a:rPr>
              <a:t>sans noyau dur bien défini; </a:t>
            </a:r>
          </a:p>
          <a:p>
            <a:r>
              <a:rPr lang="fr-FR" sz="2000" dirty="0">
                <a:solidFill>
                  <a:srgbClr val="689C9A"/>
                </a:solidFill>
              </a:rPr>
              <a:t>ni de grande cohérence entre ses théories; </a:t>
            </a:r>
          </a:p>
          <a:p>
            <a:r>
              <a:rPr lang="fr-FR" sz="2000" dirty="0">
                <a:solidFill>
                  <a:srgbClr val="689C9A"/>
                </a:solidFill>
              </a:rPr>
              <a:t>et avec un pouvoir prédictif limité; </a:t>
            </a:r>
            <a:endParaRPr lang="fr-CA" sz="2000" dirty="0">
              <a:solidFill>
                <a:srgbClr val="689C9A"/>
              </a:solidFill>
            </a:endParaRPr>
          </a:p>
          <a:p>
            <a:r>
              <a:rPr lang="fr-FR" sz="2000" dirty="0">
                <a:solidFill>
                  <a:srgbClr val="689C9A"/>
                </a:solidFill>
              </a:rPr>
              <a:t>(comme pour la science pré-paradigmatique de Kuhn). </a:t>
            </a:r>
          </a:p>
        </p:txBody>
      </p:sp>
      <p:pic>
        <p:nvPicPr>
          <p:cNvPr id="4" name="Image 3"/>
          <p:cNvPicPr>
            <a:picLocks noChangeAspect="1"/>
          </p:cNvPicPr>
          <p:nvPr/>
        </p:nvPicPr>
        <p:blipFill>
          <a:blip r:embed="rId2"/>
          <a:stretch>
            <a:fillRect/>
          </a:stretch>
        </p:blipFill>
        <p:spPr>
          <a:xfrm>
            <a:off x="7692816" y="0"/>
            <a:ext cx="768769" cy="768769"/>
          </a:xfrm>
          <a:prstGeom prst="rect">
            <a:avLst/>
          </a:prstGeom>
        </p:spPr>
      </p:pic>
    </p:spTree>
    <p:extLst>
      <p:ext uri="{BB962C8B-B14F-4D97-AF65-F5344CB8AC3E}">
        <p14:creationId xmlns:p14="http://schemas.microsoft.com/office/powerpoint/2010/main" val="2824778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additive="base">
                                        <p:cTn id="3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 calcmode="lin" valueType="num">
                                      <p:cBhvr additive="base">
                                        <p:cTn id="4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 calcmode="lin" valueType="num">
                                      <p:cBhvr additive="base">
                                        <p:cTn id="4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7959562" cy="1143000"/>
          </a:xfrm>
        </p:spPr>
        <p:txBody>
          <a:bodyPr/>
          <a:lstStyle/>
          <a:p>
            <a:r>
              <a:rPr lang="fr-FR" dirty="0"/>
              <a:t>La notion de programme de recherche</a:t>
            </a:r>
          </a:p>
        </p:txBody>
      </p:sp>
      <p:sp>
        <p:nvSpPr>
          <p:cNvPr id="3" name="Espace réservé du contenu 2"/>
          <p:cNvSpPr>
            <a:spLocks noGrp="1"/>
          </p:cNvSpPr>
          <p:nvPr>
            <p:ph idx="1"/>
          </p:nvPr>
        </p:nvSpPr>
        <p:spPr>
          <a:xfrm>
            <a:off x="457200" y="1600199"/>
            <a:ext cx="7959562" cy="5110801"/>
          </a:xfrm>
        </p:spPr>
        <p:txBody>
          <a:bodyPr>
            <a:noAutofit/>
          </a:bodyPr>
          <a:lstStyle/>
          <a:p>
            <a:pPr marL="114300" indent="0">
              <a:buNone/>
            </a:pPr>
            <a:r>
              <a:rPr lang="fr-FR" u="sng" dirty="0"/>
              <a:t>Programme de recherche et réfutabilité</a:t>
            </a:r>
            <a:endParaRPr lang="fr-CA" dirty="0"/>
          </a:p>
          <a:p>
            <a:pPr marL="114300" indent="0">
              <a:buNone/>
            </a:pPr>
            <a:r>
              <a:rPr lang="fr-FR" b="1" dirty="0" err="1"/>
              <a:t>Lakatos</a:t>
            </a:r>
            <a:r>
              <a:rPr lang="fr-FR" b="1" dirty="0"/>
              <a:t> reprend essentiellement le </a:t>
            </a:r>
            <a:r>
              <a:rPr lang="fr-FR" b="1" dirty="0" err="1"/>
              <a:t>réfutationnisme</a:t>
            </a:r>
            <a:r>
              <a:rPr lang="fr-FR" dirty="0"/>
              <a:t> de Popper pour expliquer comment les théories sont comparées à l’intérieur d’un programme de recherche, </a:t>
            </a:r>
            <a:r>
              <a:rPr lang="fr-FR" b="1" dirty="0"/>
              <a:t>mais y ajoute un élément</a:t>
            </a:r>
            <a:r>
              <a:rPr lang="fr-FR" dirty="0"/>
              <a:t>: </a:t>
            </a:r>
          </a:p>
          <a:p>
            <a:pPr marL="114300" indent="0">
              <a:buNone/>
            </a:pPr>
            <a:endParaRPr lang="fr-FR" dirty="0"/>
          </a:p>
          <a:p>
            <a:r>
              <a:rPr lang="fr-FR" b="1" dirty="0"/>
              <a:t>Lorsque les observations viennent invalider un des éléments </a:t>
            </a:r>
            <a:r>
              <a:rPr lang="fr-FR" dirty="0"/>
              <a:t>du noyau dur, les chercheurs vont souvent modifier une des hypothèses auxiliaires pour: </a:t>
            </a:r>
          </a:p>
          <a:p>
            <a:pPr lvl="1"/>
            <a:r>
              <a:rPr lang="fr-FR" b="1" dirty="0">
                <a:solidFill>
                  <a:srgbClr val="689C9A"/>
                </a:solidFill>
              </a:rPr>
              <a:t>expliquer cette « anomalie »; </a:t>
            </a:r>
          </a:p>
          <a:p>
            <a:pPr lvl="1"/>
            <a:r>
              <a:rPr lang="fr-FR" b="1" dirty="0">
                <a:solidFill>
                  <a:srgbClr val="689C9A"/>
                </a:solidFill>
              </a:rPr>
              <a:t>et sauver l’intégrité du noyau dur de leur programme de recherche.</a:t>
            </a:r>
            <a:r>
              <a:rPr lang="fr-CA" b="1" dirty="0">
                <a:solidFill>
                  <a:srgbClr val="689C9A"/>
                </a:solidFill>
              </a:rPr>
              <a:t> </a:t>
            </a:r>
            <a:endParaRPr lang="fr-FR" sz="1600" b="1" dirty="0">
              <a:solidFill>
                <a:srgbClr val="689C9A"/>
              </a:solidFill>
            </a:endParaRPr>
          </a:p>
        </p:txBody>
      </p:sp>
      <p:pic>
        <p:nvPicPr>
          <p:cNvPr id="4" name="Image 3"/>
          <p:cNvPicPr>
            <a:picLocks noChangeAspect="1"/>
          </p:cNvPicPr>
          <p:nvPr/>
        </p:nvPicPr>
        <p:blipFill>
          <a:blip r:embed="rId2"/>
          <a:stretch>
            <a:fillRect/>
          </a:stretch>
        </p:blipFill>
        <p:spPr>
          <a:xfrm>
            <a:off x="7692816" y="0"/>
            <a:ext cx="768769" cy="768769"/>
          </a:xfrm>
          <a:prstGeom prst="rect">
            <a:avLst/>
          </a:prstGeom>
        </p:spPr>
      </p:pic>
    </p:spTree>
    <p:extLst>
      <p:ext uri="{BB962C8B-B14F-4D97-AF65-F5344CB8AC3E}">
        <p14:creationId xmlns:p14="http://schemas.microsoft.com/office/powerpoint/2010/main" val="83422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 calcmode="lin" valueType="num">
                                      <p:cBhvr additive="base">
                                        <p:cTn id="2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7959562" cy="1143000"/>
          </a:xfrm>
        </p:spPr>
        <p:txBody>
          <a:bodyPr/>
          <a:lstStyle/>
          <a:p>
            <a:r>
              <a:rPr lang="fr-FR" dirty="0"/>
              <a:t>La notion de programme de recherche</a:t>
            </a:r>
          </a:p>
        </p:txBody>
      </p:sp>
      <p:sp>
        <p:nvSpPr>
          <p:cNvPr id="3" name="Espace réservé du contenu 2"/>
          <p:cNvSpPr>
            <a:spLocks noGrp="1"/>
          </p:cNvSpPr>
          <p:nvPr>
            <p:ph idx="1"/>
          </p:nvPr>
        </p:nvSpPr>
        <p:spPr>
          <a:xfrm>
            <a:off x="457200" y="1600199"/>
            <a:ext cx="7959562" cy="5110801"/>
          </a:xfrm>
        </p:spPr>
        <p:txBody>
          <a:bodyPr>
            <a:noAutofit/>
          </a:bodyPr>
          <a:lstStyle/>
          <a:p>
            <a:pPr marL="114300" indent="0">
              <a:buNone/>
            </a:pPr>
            <a:r>
              <a:rPr lang="fr-FR" u="sng" dirty="0"/>
              <a:t>Programme progressif vs dégénératif</a:t>
            </a:r>
            <a:endParaRPr lang="fr-CA" dirty="0"/>
          </a:p>
          <a:p>
            <a:pPr marL="114300" indent="0">
              <a:buNone/>
            </a:pPr>
            <a:r>
              <a:rPr lang="fr-FR" dirty="0"/>
              <a:t>Une autre distinction importante est entre un programme de recherche progressif et un programme dégénératif. </a:t>
            </a:r>
          </a:p>
          <a:p>
            <a:pPr marL="114300" indent="0">
              <a:buNone/>
            </a:pPr>
            <a:r>
              <a:rPr lang="fr-FR" b="1" dirty="0"/>
              <a:t>Dans un programme progressif</a:t>
            </a:r>
            <a:r>
              <a:rPr lang="fr-FR" dirty="0"/>
              <a:t>, les récents changements aux hypothèses auxiliaires amène une amélioration de la capacité prédictive et explicative du programme. </a:t>
            </a:r>
          </a:p>
          <a:p>
            <a:pPr marL="114300" indent="0">
              <a:buNone/>
            </a:pPr>
            <a:r>
              <a:rPr lang="fr-FR" b="1" dirty="0"/>
              <a:t>Dans un programme dégénératif</a:t>
            </a:r>
            <a:r>
              <a:rPr lang="fr-FR" dirty="0"/>
              <a:t>, ces changements ne servent qu’à répondre aux anomalies en adaptant la théorie pour protéger le noyau dur. </a:t>
            </a:r>
          </a:p>
          <a:p>
            <a:r>
              <a:rPr lang="fr-FR" sz="2000" dirty="0">
                <a:solidFill>
                  <a:srgbClr val="689C9A"/>
                </a:solidFill>
              </a:rPr>
              <a:t>Lorsqu’un programme ne progresse plus et qu’il commence à dégénérer, cela indique qu’il serait pertinent de développer un nouveau programme de recherche plus progressif pour le remplacer. </a:t>
            </a:r>
          </a:p>
          <a:p>
            <a:r>
              <a:rPr lang="fr-FR" sz="2000" dirty="0">
                <a:solidFill>
                  <a:srgbClr val="689C9A"/>
                </a:solidFill>
              </a:rPr>
              <a:t>Lorsqu’un tel programme est développé, il remplace l’ancien, un peu comme un changement de paradigme </a:t>
            </a:r>
            <a:r>
              <a:rPr lang="fr-FR" sz="2000" dirty="0" err="1">
                <a:solidFill>
                  <a:srgbClr val="689C9A"/>
                </a:solidFill>
              </a:rPr>
              <a:t>kuhnien</a:t>
            </a:r>
            <a:r>
              <a:rPr lang="fr-FR" sz="2000" dirty="0">
                <a:solidFill>
                  <a:srgbClr val="689C9A"/>
                </a:solidFill>
              </a:rPr>
              <a:t>. </a:t>
            </a:r>
            <a:endParaRPr lang="fr-FR" sz="1600" dirty="0">
              <a:solidFill>
                <a:srgbClr val="689C9A"/>
              </a:solidFill>
            </a:endParaRPr>
          </a:p>
        </p:txBody>
      </p:sp>
      <p:pic>
        <p:nvPicPr>
          <p:cNvPr id="4" name="Image 3"/>
          <p:cNvPicPr>
            <a:picLocks noChangeAspect="1"/>
          </p:cNvPicPr>
          <p:nvPr/>
        </p:nvPicPr>
        <p:blipFill>
          <a:blip r:embed="rId2"/>
          <a:stretch>
            <a:fillRect/>
          </a:stretch>
        </p:blipFill>
        <p:spPr>
          <a:xfrm>
            <a:off x="7692816" y="0"/>
            <a:ext cx="768769" cy="768769"/>
          </a:xfrm>
          <a:prstGeom prst="rect">
            <a:avLst/>
          </a:prstGeom>
        </p:spPr>
      </p:pic>
    </p:spTree>
    <p:extLst>
      <p:ext uri="{BB962C8B-B14F-4D97-AF65-F5344CB8AC3E}">
        <p14:creationId xmlns:p14="http://schemas.microsoft.com/office/powerpoint/2010/main" val="4133351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sz="5400" dirty="0"/>
              <a:t>Implications sexologiques</a:t>
            </a:r>
          </a:p>
        </p:txBody>
      </p:sp>
      <p:sp>
        <p:nvSpPr>
          <p:cNvPr id="3" name="Sous-titre 2"/>
          <p:cNvSpPr>
            <a:spLocks noGrp="1"/>
          </p:cNvSpPr>
          <p:nvPr>
            <p:ph type="subTitle" idx="1"/>
          </p:nvPr>
        </p:nvSpPr>
        <p:spPr/>
        <p:txBody>
          <a:bodyPr/>
          <a:lstStyle/>
          <a:p>
            <a:endParaRPr lang="fr-FR" dirty="0"/>
          </a:p>
        </p:txBody>
      </p:sp>
    </p:spTree>
    <p:extLst>
      <p:ext uri="{BB962C8B-B14F-4D97-AF65-F5344CB8AC3E}">
        <p14:creationId xmlns:p14="http://schemas.microsoft.com/office/powerpoint/2010/main" val="27571694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7959562" cy="1143000"/>
          </a:xfrm>
        </p:spPr>
        <p:txBody>
          <a:bodyPr/>
          <a:lstStyle/>
          <a:p>
            <a:r>
              <a:rPr lang="fr-FR" dirty="0"/>
              <a:t>Questions ouvertes</a:t>
            </a:r>
          </a:p>
        </p:txBody>
      </p:sp>
      <p:sp>
        <p:nvSpPr>
          <p:cNvPr id="3" name="Espace réservé du contenu 2"/>
          <p:cNvSpPr>
            <a:spLocks noGrp="1"/>
          </p:cNvSpPr>
          <p:nvPr>
            <p:ph idx="1"/>
          </p:nvPr>
        </p:nvSpPr>
        <p:spPr>
          <a:xfrm>
            <a:off x="457200" y="1600199"/>
            <a:ext cx="7959562" cy="5110801"/>
          </a:xfrm>
        </p:spPr>
        <p:txBody>
          <a:bodyPr>
            <a:noAutofit/>
          </a:bodyPr>
          <a:lstStyle/>
          <a:p>
            <a:r>
              <a:rPr lang="fr-FR" dirty="0"/>
              <a:t>Où en est la sexologie d’après vous avec les langages des épistémologistes qu’on vient de voir?</a:t>
            </a:r>
          </a:p>
          <a:p>
            <a:pPr marL="114300" indent="0">
              <a:buNone/>
            </a:pPr>
            <a:endParaRPr lang="fr-CA" dirty="0"/>
          </a:p>
          <a:p>
            <a:r>
              <a:rPr lang="fr-FR" dirty="0"/>
              <a:t>Une révolution scientifique en sexologie est-elle possible? </a:t>
            </a:r>
          </a:p>
          <a:p>
            <a:pPr marL="114300" indent="0">
              <a:buNone/>
            </a:pPr>
            <a:endParaRPr lang="fr-CA" dirty="0"/>
          </a:p>
          <a:p>
            <a:r>
              <a:rPr lang="fr-FR" dirty="0"/>
              <a:t>Quels exemples de programmes de recherche pourriez-vous identifier qui touchent la sexologie?</a:t>
            </a:r>
            <a:r>
              <a:rPr lang="fr-CA" dirty="0"/>
              <a:t> </a:t>
            </a:r>
            <a:endParaRPr lang="fr-FR" sz="1600" dirty="0"/>
          </a:p>
        </p:txBody>
      </p:sp>
    </p:spTree>
    <p:extLst>
      <p:ext uri="{BB962C8B-B14F-4D97-AF65-F5344CB8AC3E}">
        <p14:creationId xmlns:p14="http://schemas.microsoft.com/office/powerpoint/2010/main" val="1569811349"/>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Figure-1-The-interrelationship-between-the-building-blocks-of-research.png.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282" y="264517"/>
            <a:ext cx="7357535" cy="6593483"/>
          </a:xfrm>
          <a:prstGeom prst="rect">
            <a:avLst/>
          </a:prstGeom>
        </p:spPr>
      </p:pic>
      <p:pic>
        <p:nvPicPr>
          <p:cNvPr id="3" name="Image 2"/>
          <p:cNvPicPr>
            <a:picLocks noChangeAspect="1"/>
          </p:cNvPicPr>
          <p:nvPr/>
        </p:nvPicPr>
        <p:blipFill>
          <a:blip r:embed="rId3"/>
          <a:stretch>
            <a:fillRect/>
          </a:stretch>
        </p:blipFill>
        <p:spPr>
          <a:xfrm>
            <a:off x="7692817" y="2"/>
            <a:ext cx="768768" cy="768768"/>
          </a:xfrm>
          <a:prstGeom prst="rect">
            <a:avLst/>
          </a:prstGeom>
        </p:spPr>
      </p:pic>
    </p:spTree>
    <p:extLst>
      <p:ext uri="{BB962C8B-B14F-4D97-AF65-F5344CB8AC3E}">
        <p14:creationId xmlns:p14="http://schemas.microsoft.com/office/powerpoint/2010/main" val="34278725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Vocabulaire philosophique</a:t>
            </a:r>
          </a:p>
        </p:txBody>
      </p:sp>
      <p:sp>
        <p:nvSpPr>
          <p:cNvPr id="3" name="Espace réservé du contenu 2"/>
          <p:cNvSpPr>
            <a:spLocks noGrp="1"/>
          </p:cNvSpPr>
          <p:nvPr>
            <p:ph idx="1"/>
          </p:nvPr>
        </p:nvSpPr>
        <p:spPr>
          <a:xfrm>
            <a:off x="457200" y="1600199"/>
            <a:ext cx="7620000" cy="5110801"/>
          </a:xfrm>
        </p:spPr>
        <p:txBody>
          <a:bodyPr>
            <a:noAutofit/>
          </a:bodyPr>
          <a:lstStyle/>
          <a:p>
            <a:pPr marL="114300" indent="0">
              <a:buNone/>
            </a:pPr>
            <a:r>
              <a:rPr lang="fr-FR" sz="2400" u="sng" dirty="0"/>
              <a:t>L’ontologie et la nature des « réalités » objectives et subjectives: Le problème corps-esprit</a:t>
            </a:r>
          </a:p>
          <a:p>
            <a:r>
              <a:rPr lang="fr-FR" b="1" dirty="0"/>
              <a:t>Dualisme</a:t>
            </a:r>
            <a:r>
              <a:rPr lang="fr-FR" dirty="0"/>
              <a:t>: Il existe deux substances ou réalités distinctes </a:t>
            </a:r>
            <a:r>
              <a:rPr lang="fr-FR" dirty="0">
                <a:solidFill>
                  <a:schemeClr val="accent2">
                    <a:lumMod val="75000"/>
                  </a:schemeClr>
                </a:solidFill>
              </a:rPr>
              <a:t>(objectif/physique/matériel vs subjectif/expérientiel/immatériel). </a:t>
            </a:r>
          </a:p>
          <a:p>
            <a:r>
              <a:rPr lang="fr-FR" b="1" dirty="0"/>
              <a:t>Monisme</a:t>
            </a:r>
            <a:r>
              <a:rPr lang="fr-FR" dirty="0"/>
              <a:t>: Il n’existe qu’une substance (mais laquelle?)</a:t>
            </a:r>
          </a:p>
          <a:p>
            <a:pPr lvl="1"/>
            <a:r>
              <a:rPr lang="fr-FR" b="1" dirty="0"/>
              <a:t>Monisme matérialiste</a:t>
            </a:r>
            <a:r>
              <a:rPr lang="fr-FR" dirty="0"/>
              <a:t>: La réalité est complètement matérielle (ou physico-chimique). </a:t>
            </a:r>
          </a:p>
          <a:p>
            <a:pPr lvl="1"/>
            <a:r>
              <a:rPr lang="fr-FR" b="1" dirty="0"/>
              <a:t>Monisme idéaliste</a:t>
            </a:r>
            <a:r>
              <a:rPr lang="fr-FR" dirty="0"/>
              <a:t>: La réalité est complètement mentale/</a:t>
            </a:r>
            <a:r>
              <a:rPr lang="fr-FR" dirty="0" err="1"/>
              <a:t>expérentielle</a:t>
            </a:r>
            <a:r>
              <a:rPr lang="fr-FR" dirty="0"/>
              <a:t>.</a:t>
            </a:r>
          </a:p>
          <a:p>
            <a:pPr lvl="1"/>
            <a:r>
              <a:rPr lang="fr-FR" b="1" dirty="0"/>
              <a:t>Monisme neutre ou du double aspect</a:t>
            </a:r>
            <a:r>
              <a:rPr lang="fr-FR" dirty="0"/>
              <a:t>: la réalité physique et la réalité mentale sont deux aspects d’une même substance. </a:t>
            </a:r>
          </a:p>
        </p:txBody>
      </p:sp>
      <p:pic>
        <p:nvPicPr>
          <p:cNvPr id="4" name="Image 3"/>
          <p:cNvPicPr>
            <a:picLocks noChangeAspect="1"/>
          </p:cNvPicPr>
          <p:nvPr/>
        </p:nvPicPr>
        <p:blipFill>
          <a:blip r:embed="rId2"/>
          <a:stretch>
            <a:fillRect/>
          </a:stretch>
        </p:blipFill>
        <p:spPr>
          <a:xfrm>
            <a:off x="7692817" y="2"/>
            <a:ext cx="768768" cy="768768"/>
          </a:xfrm>
          <a:prstGeom prst="rect">
            <a:avLst/>
          </a:prstGeom>
        </p:spPr>
      </p:pic>
    </p:spTree>
    <p:extLst>
      <p:ext uri="{BB962C8B-B14F-4D97-AF65-F5344CB8AC3E}">
        <p14:creationId xmlns:p14="http://schemas.microsoft.com/office/powerpoint/2010/main" val="2439506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Vocabulaire philosophique</a:t>
            </a:r>
          </a:p>
        </p:txBody>
      </p:sp>
      <p:sp>
        <p:nvSpPr>
          <p:cNvPr id="3" name="Espace réservé du contenu 2"/>
          <p:cNvSpPr>
            <a:spLocks noGrp="1"/>
          </p:cNvSpPr>
          <p:nvPr>
            <p:ph idx="1"/>
          </p:nvPr>
        </p:nvSpPr>
        <p:spPr>
          <a:xfrm>
            <a:off x="457200" y="1600199"/>
            <a:ext cx="7620000" cy="5110801"/>
          </a:xfrm>
        </p:spPr>
        <p:txBody>
          <a:bodyPr>
            <a:noAutofit/>
          </a:bodyPr>
          <a:lstStyle/>
          <a:p>
            <a:pPr marL="114300" indent="0">
              <a:buNone/>
            </a:pPr>
            <a:r>
              <a:rPr lang="fr-FR" sz="2400" u="sng" dirty="0"/>
              <a:t>L’ontologie et la nature des « réalités » objectives et subjectives: Le problème corps-esprit</a:t>
            </a:r>
          </a:p>
        </p:txBody>
      </p:sp>
      <p:pic>
        <p:nvPicPr>
          <p:cNvPr id="4" name="Image 3"/>
          <p:cNvPicPr>
            <a:picLocks noChangeAspect="1"/>
          </p:cNvPicPr>
          <p:nvPr/>
        </p:nvPicPr>
        <p:blipFill>
          <a:blip r:embed="rId2"/>
          <a:stretch>
            <a:fillRect/>
          </a:stretch>
        </p:blipFill>
        <p:spPr>
          <a:xfrm>
            <a:off x="642324" y="2566658"/>
            <a:ext cx="7737091" cy="4231036"/>
          </a:xfrm>
          <a:prstGeom prst="rect">
            <a:avLst/>
          </a:prstGeom>
        </p:spPr>
      </p:pic>
      <p:pic>
        <p:nvPicPr>
          <p:cNvPr id="5" name="Image 4"/>
          <p:cNvPicPr>
            <a:picLocks noChangeAspect="1"/>
          </p:cNvPicPr>
          <p:nvPr/>
        </p:nvPicPr>
        <p:blipFill>
          <a:blip r:embed="rId3"/>
          <a:stretch>
            <a:fillRect/>
          </a:stretch>
        </p:blipFill>
        <p:spPr>
          <a:xfrm>
            <a:off x="7692817" y="2"/>
            <a:ext cx="768768" cy="768768"/>
          </a:xfrm>
          <a:prstGeom prst="rect">
            <a:avLst/>
          </a:prstGeom>
        </p:spPr>
      </p:pic>
    </p:spTree>
    <p:extLst>
      <p:ext uri="{BB962C8B-B14F-4D97-AF65-F5344CB8AC3E}">
        <p14:creationId xmlns:p14="http://schemas.microsoft.com/office/powerpoint/2010/main" val="239807736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jd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Ajdacency.thmx</Template>
  <TotalTime>12886</TotalTime>
  <Words>4956</Words>
  <Application>Microsoft Macintosh PowerPoint</Application>
  <PresentationFormat>Affichage à l'écran (4:3)</PresentationFormat>
  <Paragraphs>393</Paragraphs>
  <Slides>66</Slides>
  <Notes>1</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66</vt:i4>
      </vt:variant>
    </vt:vector>
  </HeadingPairs>
  <TitlesOfParts>
    <vt:vector size="71" baseType="lpstr">
      <vt:lpstr>Arial</vt:lpstr>
      <vt:lpstr>Calibri</vt:lpstr>
      <vt:lpstr>Cambria</vt:lpstr>
      <vt:lpstr>Mangal</vt:lpstr>
      <vt:lpstr>Ajdacency</vt:lpstr>
      <vt:lpstr>SEX1183 Épistémologie et histoire des idées sur les sexualités  Cours 2</vt:lpstr>
      <vt:lpstr>Objectifs d’aujourd’hui</vt:lpstr>
      <vt:lpstr>Plan</vt:lpstr>
      <vt:lpstr>Plan</vt:lpstr>
      <vt:lpstr>Vocabulaire philosophique</vt:lpstr>
      <vt:lpstr>Vocabulaire philosophique</vt:lpstr>
      <vt:lpstr>Présentation PowerPoint</vt:lpstr>
      <vt:lpstr>Vocabulaire philosophique</vt:lpstr>
      <vt:lpstr>Vocabulaire philosophique</vt:lpstr>
      <vt:lpstr>Les deux grandes traditions scientifiques</vt:lpstr>
      <vt:lpstr>Les deux grandes traditions</vt:lpstr>
      <vt:lpstr>Descartes (1596-1650)</vt:lpstr>
      <vt:lpstr>Descartes (1596-1650)</vt:lpstr>
      <vt:lpstr>Descartes (1596-1650)</vt:lpstr>
      <vt:lpstr>Descartes (1596-1650)</vt:lpstr>
      <vt:lpstr>La fracture épistémologique  et les deux grandes traditions</vt:lpstr>
      <vt:lpstr>Tradition épistémologique objective</vt:lpstr>
      <vt:lpstr>Tradition épistémologique objective</vt:lpstr>
      <vt:lpstr>Tradition épistémologique objective</vt:lpstr>
      <vt:lpstr>Tradition épistémologique subjective</vt:lpstr>
      <vt:lpstr>Tradition épistémologique subjective</vt:lpstr>
      <vt:lpstr>Tradition épistémologique subjective</vt:lpstr>
      <vt:lpstr>La sexologie, une terre de rencontres</vt:lpstr>
      <vt:lpstr>La méthode scientifique de la renaissance à l’entre-deux-guerres</vt:lpstr>
      <vt:lpstr>La première méthode scientifique</vt:lpstr>
      <vt:lpstr>La première méthode scientifique</vt:lpstr>
      <vt:lpstr>La première méthode scientifique</vt:lpstr>
      <vt:lpstr>Karl Popper (1902-1994) et le réfutationnisme</vt:lpstr>
      <vt:lpstr>Mise en contexte</vt:lpstr>
      <vt:lpstr>Démarcation et validité</vt:lpstr>
      <vt:lpstr>Le principe de réfutabilité</vt:lpstr>
      <vt:lpstr>Le principe de réfutabilité</vt:lpstr>
      <vt:lpstr>Le principe de réfutabilité</vt:lpstr>
      <vt:lpstr>Réfutabilité et démarcation</vt:lpstr>
      <vt:lpstr>Réfutabilité et démarcation</vt:lpstr>
      <vt:lpstr>Réfutabilité et démarcation</vt:lpstr>
      <vt:lpstr>Réfutabilité, validité et vérisimilitude</vt:lpstr>
      <vt:lpstr>Réfutabilité, validité et vérisimilitude</vt:lpstr>
      <vt:lpstr>Réfutabilité, validité et vérisimilitude</vt:lpstr>
      <vt:lpstr>Réfutabilité, évolution et progrès scientifique</vt:lpstr>
      <vt:lpstr>Réfutabilité et sciences humaines</vt:lpstr>
      <vt:lpstr>Thomas S. Kuhn (1922-1996) et les changements de paradigmes</vt:lpstr>
      <vt:lpstr>Mise en contexte</vt:lpstr>
      <vt:lpstr>Phases de la science</vt:lpstr>
      <vt:lpstr>Phases de la science</vt:lpstr>
      <vt:lpstr>Phases de la science</vt:lpstr>
      <vt:lpstr>Phases de la science</vt:lpstr>
      <vt:lpstr>Phases de la science</vt:lpstr>
      <vt:lpstr>Phases de la science</vt:lpstr>
      <vt:lpstr>Phases de la science</vt:lpstr>
      <vt:lpstr>Phases de la science</vt:lpstr>
      <vt:lpstr>Incommensurabilité des paradigmes</vt:lpstr>
      <vt:lpstr>Exemples classiques</vt:lpstr>
      <vt:lpstr>Paradigmes et sciences sociales</vt:lpstr>
      <vt:lpstr>Paradigmes et sciences sociales</vt:lpstr>
      <vt:lpstr>Paradigmes et sciences sociales</vt:lpstr>
      <vt:lpstr>Paradigmes et sexologie</vt:lpstr>
      <vt:lpstr>Kuhn, le progrès scientifique  et le relativisme</vt:lpstr>
      <vt:lpstr>Imre Lakatos (1922-1974): synthèse et intégration</vt:lpstr>
      <vt:lpstr>Mise en contexte</vt:lpstr>
      <vt:lpstr>La notion de programme de recherche</vt:lpstr>
      <vt:lpstr>La notion de programme de recherche</vt:lpstr>
      <vt:lpstr>La notion de programme de recherche</vt:lpstr>
      <vt:lpstr>La notion de programme de recherche</vt:lpstr>
      <vt:lpstr>Implications sexologiques</vt:lpstr>
      <vt:lpstr>Questions ouvertes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SEX8415 Cours 6</dc:title>
  <dc:creator>Dominic Beaulieu-Prévost</dc:creator>
  <cp:lastModifiedBy>Beaulieu-Prévost, Dominic</cp:lastModifiedBy>
  <cp:revision>805</cp:revision>
  <cp:lastPrinted>2017-09-06T15:53:48Z</cp:lastPrinted>
  <dcterms:created xsi:type="dcterms:W3CDTF">2013-03-21T00:20:36Z</dcterms:created>
  <dcterms:modified xsi:type="dcterms:W3CDTF">2020-09-13T20:51:50Z</dcterms:modified>
</cp:coreProperties>
</file>