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524" r:id="rId3"/>
    <p:sldId id="454" r:id="rId4"/>
    <p:sldId id="458" r:id="rId5"/>
    <p:sldId id="502" r:id="rId6"/>
    <p:sldId id="503" r:id="rId7"/>
    <p:sldId id="504" r:id="rId8"/>
    <p:sldId id="505" r:id="rId9"/>
    <p:sldId id="506" r:id="rId10"/>
    <p:sldId id="459" r:id="rId11"/>
    <p:sldId id="507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54" r:id="rId21"/>
    <p:sldId id="535" r:id="rId22"/>
    <p:sldId id="536" r:id="rId23"/>
    <p:sldId id="537" r:id="rId24"/>
    <p:sldId id="538" r:id="rId25"/>
    <p:sldId id="539" r:id="rId26"/>
    <p:sldId id="540" r:id="rId27"/>
    <p:sldId id="564" r:id="rId28"/>
    <p:sldId id="565" r:id="rId29"/>
    <p:sldId id="566" r:id="rId30"/>
    <p:sldId id="541" r:id="rId31"/>
    <p:sldId id="555" r:id="rId32"/>
    <p:sldId id="542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835AC-1498-374E-8462-50731025C687}" type="datetimeFigureOut">
              <a:rPr lang="fr-FR" smtClean="0"/>
              <a:t>13/09/2020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BC91-C043-7D48-B2F1-5C7519FAC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10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2B7A-3D96-7347-8AC3-FC6BBA669CA5}" type="datetimeFigureOut">
              <a:rPr lang="fr-FR" smtClean="0"/>
              <a:pPr/>
              <a:t>13/09/2020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26559-B9F6-314F-8552-28EE520460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34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6559-B9F6-314F-8552-28EE5204601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01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9/13/20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9/13/20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55526"/>
            <a:ext cx="7543800" cy="3743450"/>
          </a:xfrm>
        </p:spPr>
        <p:txBody>
          <a:bodyPr/>
          <a:lstStyle/>
          <a:p>
            <a:r>
              <a:rPr lang="fr-FR" sz="4800" dirty="0"/>
              <a:t>SEX1183</a:t>
            </a:r>
            <a:br>
              <a:rPr lang="fr-FR" sz="4800" dirty="0"/>
            </a:br>
            <a:r>
              <a:rPr lang="fr-FR" sz="4800" dirty="0"/>
              <a:t>Épistémologie et histoire des idées sur les sexualités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Cours 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Dominic Beaulieu-Prévost</a:t>
            </a:r>
          </a:p>
          <a:p>
            <a:endParaRPr lang="fr-FR" dirty="0"/>
          </a:p>
          <a:p>
            <a:r>
              <a:rPr lang="fr-FR">
                <a:solidFill>
                  <a:schemeClr val="bg1">
                    <a:lumMod val="50000"/>
                  </a:schemeClr>
                </a:solidFill>
              </a:rPr>
              <a:t>Septembre </a:t>
            </a:r>
            <a:r>
              <a:rPr lang="fr-FR"/>
              <a:t>2020, </a:t>
            </a:r>
            <a:r>
              <a:rPr lang="fr-FR" dirty="0"/>
              <a:t>UQÀM</a:t>
            </a:r>
          </a:p>
        </p:txBody>
      </p:sp>
    </p:spTree>
    <p:extLst>
      <p:ext uri="{BB962C8B-B14F-4D97-AF65-F5344CB8AC3E}">
        <p14:creationId xmlns:p14="http://schemas.microsoft.com/office/powerpoint/2010/main" val="149105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/>
              <a:t>Implications sexologiques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1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Questions ouvertes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r>
              <a:rPr lang="fr-FR" dirty="0"/>
              <a:t>Où en est la sexologie d’après vous avec les langages des épistémologistes qu’on vient de voir?</a:t>
            </a:r>
          </a:p>
          <a:p>
            <a:pPr marL="114300" indent="0">
              <a:buNone/>
            </a:pPr>
            <a:endParaRPr lang="fr-CA" dirty="0"/>
          </a:p>
          <a:p>
            <a:r>
              <a:rPr lang="fr-FR" dirty="0"/>
              <a:t>Une révolution scientifique en sexologie est-elle possible? </a:t>
            </a:r>
          </a:p>
          <a:p>
            <a:pPr marL="114300" indent="0">
              <a:buNone/>
            </a:pPr>
            <a:endParaRPr lang="fr-CA" dirty="0"/>
          </a:p>
          <a:p>
            <a:r>
              <a:rPr lang="fr-FR" dirty="0"/>
              <a:t>Quels exemples de programmes de recherche pourriez-vous identifier qui touchent la sexologie?</a:t>
            </a:r>
            <a:r>
              <a:rPr lang="fr-CA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6981134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/>
              <a:t>Les principaux courants de tradition subjective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Courte histoire de la tradition subjective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2400" dirty="0"/>
              <a:t>Structuralisme et phénoménologie </a:t>
            </a:r>
          </a:p>
          <a:p>
            <a:r>
              <a:rPr lang="fr-FR" dirty="0"/>
              <a:t>(environ de 1900 à 1970)</a:t>
            </a:r>
            <a:endParaRPr lang="fr-CA" dirty="0"/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r>
              <a:rPr lang="fr-FR" sz="2400" dirty="0"/>
              <a:t>Émergence d’une critique de l’essentialisme </a:t>
            </a:r>
          </a:p>
          <a:p>
            <a:r>
              <a:rPr lang="fr-FR" dirty="0"/>
              <a:t>(à partir des années 1940)</a:t>
            </a:r>
            <a:endParaRPr lang="fr-CA" dirty="0"/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r>
              <a:rPr lang="fr-FR" sz="2400" dirty="0"/>
              <a:t>Constructivisme social (et discours post</a:t>
            </a:r>
            <a:r>
              <a:rPr lang="fr-FR" sz="2400"/>
              <a:t>-modernes)</a:t>
            </a:r>
            <a:endParaRPr lang="fr-FR" sz="2400" dirty="0"/>
          </a:p>
          <a:p>
            <a:r>
              <a:rPr lang="fr-FR" dirty="0"/>
              <a:t>(à partir des années 1960)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61199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Structuralisme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2400" dirty="0"/>
              <a:t>Le structuralisme est un courant de pensée </a:t>
            </a:r>
            <a:r>
              <a:rPr lang="fr-FR" sz="2400" u="sng" dirty="0"/>
              <a:t>holiste</a:t>
            </a:r>
            <a:r>
              <a:rPr lang="fr-FR" sz="2400" dirty="0"/>
              <a:t> dont l’objectif est d’identifier les structures intangibles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(et le système de relations entre ces structures)</a:t>
            </a:r>
            <a:r>
              <a:rPr lang="fr-FR" sz="2400" dirty="0"/>
              <a:t> qui sous-tendent à la fois: </a:t>
            </a:r>
          </a:p>
          <a:p>
            <a:r>
              <a:rPr lang="fr-FR" sz="2400" dirty="0"/>
              <a:t>la conscience et la pensée humaine (structures mentales);  </a:t>
            </a:r>
          </a:p>
          <a:p>
            <a:r>
              <a:rPr lang="fr-FR" sz="2400" dirty="0"/>
              <a:t>la société (structures sociales). </a:t>
            </a:r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r>
              <a:rPr lang="fr-FR" sz="2400" u="sng" dirty="0"/>
              <a:t>Exemple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Freud et les structures du ça, du moi et du surmoi.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57894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Phénoménologie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2400" dirty="0"/>
              <a:t>La phénoménologie est un courant de pensée qui se concentre sur l’étude: </a:t>
            </a:r>
          </a:p>
          <a:p>
            <a:r>
              <a:rPr lang="fr-FR" dirty="0"/>
              <a:t>des phénomènes; </a:t>
            </a:r>
          </a:p>
          <a:p>
            <a:r>
              <a:rPr lang="fr-FR" dirty="0"/>
              <a:t>de l’expérience vécue; </a:t>
            </a:r>
          </a:p>
          <a:p>
            <a:r>
              <a:rPr lang="fr-FR" dirty="0"/>
              <a:t>et des contenus de la conscience;</a:t>
            </a:r>
          </a:p>
          <a:p>
            <a:pPr marL="114300" indent="0">
              <a:buNone/>
            </a:pPr>
            <a:r>
              <a:rPr lang="mr-IN" sz="2400" dirty="0"/>
              <a:t>…</a:t>
            </a:r>
            <a:r>
              <a:rPr lang="fr-FR" sz="2400" dirty="0"/>
              <a:t> et qui met le sujet </a:t>
            </a:r>
            <a:r>
              <a:rPr lang="fr-FR" sz="2400" dirty="0">
                <a:solidFill>
                  <a:srgbClr val="689C9A"/>
                </a:solidFill>
              </a:rPr>
              <a:t>(conscient et intentionnel)</a:t>
            </a:r>
            <a:r>
              <a:rPr lang="fr-FR" sz="2400" dirty="0"/>
              <a:t> au centre de sa réflexion.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80761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Essentialisme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dirty="0"/>
              <a:t>« L’essentialisme est défini de manière classique comme une croyance en une vraie essence, qui est en fait ce qu’il y a de plus irréductible, inchangeable et ainsi constitutive d’une personne ou une chose donnée ».(</a:t>
            </a:r>
            <a:r>
              <a:rPr lang="fr-FR" dirty="0" err="1"/>
              <a:t>Fuss</a:t>
            </a:r>
            <a:r>
              <a:rPr lang="fr-FR" dirty="0"/>
              <a:t> 1989) </a:t>
            </a:r>
            <a:endParaRPr lang="fr-CA" dirty="0"/>
          </a:p>
          <a:p>
            <a:pPr lvl="1"/>
            <a:r>
              <a:rPr lang="fr-FR" dirty="0"/>
              <a:t>Essence : « La nature intime d’un être ou d’une chose ».(</a:t>
            </a:r>
            <a:r>
              <a:rPr lang="fr-FR" dirty="0" err="1"/>
              <a:t>Fuss</a:t>
            </a:r>
            <a:r>
              <a:rPr lang="fr-FR" dirty="0"/>
              <a:t> 1989)</a:t>
            </a:r>
            <a:endParaRPr lang="fr-CA" dirty="0"/>
          </a:p>
          <a:p>
            <a:pPr marL="114300" indent="0">
              <a:buNone/>
            </a:pPr>
            <a:r>
              <a:rPr lang="fr-FR" dirty="0"/>
              <a:t>L’essentialisme est une croyance que certaines entités ont une essence propre qui les constitue, des propriétés nécessaires qui font qu’elles existent. </a:t>
            </a:r>
            <a:endParaRPr lang="fr-CA" dirty="0"/>
          </a:p>
          <a:p>
            <a:pPr lvl="1"/>
            <a:r>
              <a:rPr lang="fr-FR" dirty="0"/>
              <a:t>Une propriété est dite essentialisée (ou essentielle) en ce sens qu’elle n’est pas due à quoi que ce soit d’extérieur, à une influence extérieur </a:t>
            </a:r>
            <a:endParaRPr lang="fr-CA" dirty="0"/>
          </a:p>
          <a:p>
            <a:pPr lvl="1"/>
            <a:r>
              <a:rPr lang="fr-FR" dirty="0"/>
              <a:t>Est essentiel donc, ce qu’il y a de commun à une propriété, commun par essence, de par sa nature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074191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Essentialisme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fr-FR" dirty="0"/>
              <a:t>De façon générale, l’essentialisme revient à attribuer des phénomènes observés à une cause immuable et à négliger les variations possibles associées à la culture, l’histoire ou l’apprentissage.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646035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Constructivisme 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dirty="0"/>
              <a:t>Le constructivisme social est ce qui se rapproche le plus d’un paradigme ayant un fort appui dans la tradition épistémologique subjective en sciences humaines et sociales. </a:t>
            </a:r>
          </a:p>
          <a:p>
            <a:r>
              <a:rPr lang="fr-FR" dirty="0"/>
              <a:t>Il postule que « la réalité et le sens des choses ne sont pas découverts, mais bien construit, les individus construisent la réalité de manière différente, même lorsqu’ils sont en présence d’un même phénomène » (James et </a:t>
            </a:r>
            <a:r>
              <a:rPr lang="fr-FR" dirty="0" err="1"/>
              <a:t>Busher</a:t>
            </a:r>
            <a:r>
              <a:rPr lang="fr-FR" dirty="0"/>
              <a:t>, 2009). </a:t>
            </a:r>
            <a:endParaRPr lang="fr-CA" dirty="0"/>
          </a:p>
          <a:p>
            <a:pPr lvl="1"/>
            <a:r>
              <a:rPr lang="fr-FR" dirty="0"/>
              <a:t>Les concepts, significations et catégories que nous utilisons pour comprendre le monde diffèrent d’une culture à une autre et d’une époque à une autre (relativisme); </a:t>
            </a:r>
            <a:endParaRPr lang="fr-CA" dirty="0"/>
          </a:p>
          <a:p>
            <a:pPr lvl="1"/>
            <a:r>
              <a:rPr lang="fr-FR" dirty="0"/>
              <a:t>Les descriptions et explications du monde sont en elles-mêmes des actions sociales qui produisent un effet social; </a:t>
            </a:r>
            <a:endParaRPr lang="fr-CA" dirty="0"/>
          </a:p>
          <a:p>
            <a:pPr lvl="1"/>
            <a:r>
              <a:rPr lang="fr-FR" dirty="0"/>
              <a:t>Le constructivisme s’oppose à l’essentialisme.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8566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Constructivisme social et sexualité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fr-FR" sz="2400" u="sng" dirty="0"/>
              <a:t>Principaux éléments</a:t>
            </a:r>
          </a:p>
          <a:p>
            <a:pPr lvl="0"/>
            <a:r>
              <a:rPr lang="fr-FR" dirty="0"/>
              <a:t>Rejet des grandes idées universelles en ce qui concerne la sexualité;</a:t>
            </a:r>
            <a:endParaRPr lang="fr-CA" dirty="0"/>
          </a:p>
          <a:p>
            <a:pPr lvl="0"/>
            <a:r>
              <a:rPr lang="fr-FR" dirty="0"/>
              <a:t>Ce qui est considéré comme sexuel et ce que signifie la sexualité varient d’une culture à une autre;</a:t>
            </a:r>
            <a:endParaRPr lang="fr-CA" dirty="0"/>
          </a:p>
          <a:p>
            <a:pPr lvl="0"/>
            <a:r>
              <a:rPr lang="fr-FR" dirty="0"/>
              <a:t>Rien en soi n’est sexuel, il faut d’abord le nommer et le définir comme tel. </a:t>
            </a:r>
          </a:p>
          <a:p>
            <a:pPr lvl="0"/>
            <a:endParaRPr lang="fr-CA" dirty="0"/>
          </a:p>
          <a:p>
            <a:pPr marL="114300" indent="0">
              <a:buNone/>
            </a:pPr>
            <a:r>
              <a:rPr lang="fr-FR" sz="2400" dirty="0"/>
              <a:t>Objet d’étude privilégié dans la perspective constructiviste: </a:t>
            </a:r>
          </a:p>
          <a:p>
            <a:r>
              <a:rPr lang="fr-FR" dirty="0"/>
              <a:t>Les aspects sociaux et culturels de la sexualité au lieu d’étudier l’individu hors de son contexte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39220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005186" cy="5052168"/>
          </a:xfrm>
        </p:spPr>
        <p:txBody>
          <a:bodyPr>
            <a:norm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fr-FR" sz="2400" dirty="0"/>
              <a:t>Conclure les éléments du cours 2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Imre </a:t>
            </a:r>
            <a:r>
              <a:rPr lang="fr-FR" sz="2000" dirty="0" err="1">
                <a:solidFill>
                  <a:schemeClr val="accent2">
                    <a:lumMod val="75000"/>
                  </a:schemeClr>
                </a:solidFill>
              </a:rPr>
              <a:t>Lakatos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: synthèse et intégration</a:t>
            </a:r>
            <a:endParaRPr lang="fr-FR" sz="2400" dirty="0"/>
          </a:p>
          <a:p>
            <a:pPr marL="114300" indent="0">
              <a:lnSpc>
                <a:spcPct val="110000"/>
              </a:lnSpc>
              <a:buNone/>
            </a:pPr>
            <a:r>
              <a:rPr lang="fr-FR" sz="2400" dirty="0"/>
              <a:t>Thèmes du cours 3</a:t>
            </a:r>
            <a:endParaRPr lang="fr-FR" sz="2000" dirty="0"/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Brève histoire de la tradition subjective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Constructivisme social et essentialisme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Les scripts sexuels de Simon et Gagnon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96008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/>
              <a:t>Émergence d’une critique de l’essentialisme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5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Existentialisme et critique de l’essentialisme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2400" u="sng" dirty="0"/>
              <a:t>Mise en contexte</a:t>
            </a:r>
            <a:endParaRPr lang="fr-CA" sz="2400" dirty="0"/>
          </a:p>
          <a:p>
            <a:pPr marL="114300" indent="0">
              <a:buNone/>
            </a:pPr>
            <a:r>
              <a:rPr lang="fr-FR" dirty="0"/>
              <a:t>La critique de l’essentialisme prend graduellement forme avec l’émergence de l’existentialisme.</a:t>
            </a:r>
          </a:p>
          <a:p>
            <a:r>
              <a:rPr lang="fr-FR" dirty="0"/>
              <a:t>Après-guerre (1945-1965); </a:t>
            </a:r>
          </a:p>
          <a:p>
            <a:r>
              <a:rPr lang="fr-FR" dirty="0"/>
              <a:t>Grandes restructurations territoriales et identitaires; </a:t>
            </a:r>
          </a:p>
          <a:p>
            <a:r>
              <a:rPr lang="fr-FR" dirty="0"/>
              <a:t>Développement des grandes instances internationales (OMS, ONU, UNESCO, FMI,…).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309492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Existentialisme et critique de l’essentialisme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2400" u="sng" dirty="0"/>
              <a:t>L’existentialisme (à partir des années 1940)</a:t>
            </a:r>
            <a:endParaRPr lang="fr-CA" sz="2400" dirty="0"/>
          </a:p>
          <a:p>
            <a:r>
              <a:rPr lang="fr-FR" dirty="0"/>
              <a:t>L’existentialisme est un courant de pensée qui postule que l’être humain forme l’essence de sa vie par ses propres actions;</a:t>
            </a:r>
          </a:p>
          <a:p>
            <a:r>
              <a:rPr lang="fr-FR" dirty="0"/>
              <a:t>Ce courant met l’accent sur le poids de la liberté (nous sommes libres malgré nous) et sur les conséquences de cette liberté; </a:t>
            </a:r>
          </a:p>
          <a:p>
            <a:r>
              <a:rPr lang="fr-FR" dirty="0"/>
              <a:t>Jean-Paul Sartres et Simone De Beauvoir son deux représentants importants. </a:t>
            </a:r>
          </a:p>
          <a:p>
            <a:pPr marL="114300" indent="0">
              <a:buNone/>
            </a:pPr>
            <a:r>
              <a:rPr lang="fr-FR" dirty="0"/>
              <a:t>Ce courant s’oppose directement à l’essentialisme.</a:t>
            </a:r>
            <a:endParaRPr lang="fr-CA" dirty="0"/>
          </a:p>
          <a:p>
            <a:pPr lvl="0"/>
            <a:r>
              <a:rPr lang="fr-FR" dirty="0"/>
              <a:t>L’existence précède l’essence (Sartres)</a:t>
            </a:r>
            <a:endParaRPr lang="fr-CA" dirty="0"/>
          </a:p>
          <a:p>
            <a:pPr lvl="0"/>
            <a:r>
              <a:rPr lang="fr-FR" dirty="0"/>
              <a:t>On ne nait pas femme, on le devient (De Beauvoir). </a:t>
            </a:r>
            <a:endParaRPr lang="fr-CA" dirty="0"/>
          </a:p>
          <a:p>
            <a:r>
              <a:rPr lang="fr-FR" dirty="0"/>
              <a:t>La critique des discours essentialistes, commencée en partie par les existentialistes continuera avec les auteurs associés au constructivisme social.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5592759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Qui est essentialiste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2400" dirty="0"/>
              <a:t>Plus souvent observé comme une accusation qu’une appropriation. </a:t>
            </a:r>
            <a:endParaRPr lang="fr-CA" sz="2400" dirty="0"/>
          </a:p>
          <a:p>
            <a:r>
              <a:rPr lang="fr-FR" dirty="0"/>
              <a:t>Appropriation peu fréquente en recherche scientifique. </a:t>
            </a:r>
            <a:endParaRPr lang="fr-CA" dirty="0"/>
          </a:p>
          <a:p>
            <a:r>
              <a:rPr lang="fr-FR" dirty="0"/>
              <a:t>Plus souvent assumé en contexte de discours religieux, par contre. </a:t>
            </a:r>
            <a:endParaRPr lang="fr-CA" dirty="0"/>
          </a:p>
          <a:p>
            <a:r>
              <a:rPr lang="fr-FR" dirty="0"/>
              <a:t>Les accusations d’essentialisme sont parfois associé à des accusations de racisme, d’eugénisme et/ou  de discrimination identitaire (ex: discrimination homophobe).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66169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Qui est essentialiste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dirty="0"/>
              <a:t>Dans un texte pseudo-raciste et dérangeant, Lynn (2000) arrive à cette conclusion</a:t>
            </a:r>
          </a:p>
          <a:p>
            <a:pPr lvl="1"/>
            <a:r>
              <a:rPr lang="fr-FR" dirty="0"/>
              <a:t>On observe une plus grande propension au multi partenariat sexuel et une plus grande fréquence de rapports sexuels chez les Noirs dû à une plus forte libido qui est causée par un taux plus élevé de testostérone</a:t>
            </a:r>
          </a:p>
          <a:p>
            <a:pPr lvl="1"/>
            <a:endParaRPr lang="fr-FR" dirty="0"/>
          </a:p>
          <a:p>
            <a:pPr marL="411480" lvl="1" indent="0">
              <a:buNone/>
            </a:pPr>
            <a:r>
              <a:rPr lang="fr-FR" dirty="0"/>
              <a:t>Cette conclusion s’inscrit dans quelle perspective? Pourquoi? </a:t>
            </a:r>
          </a:p>
        </p:txBody>
      </p:sp>
    </p:spTree>
    <p:extLst>
      <p:ext uri="{BB962C8B-B14F-4D97-AF65-F5344CB8AC3E}">
        <p14:creationId xmlns:p14="http://schemas.microsoft.com/office/powerpoint/2010/main" val="269497720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Les formes de l’essentialisme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L’essentialisme religieux</a:t>
            </a:r>
            <a:endParaRPr lang="fr-CA" dirty="0"/>
          </a:p>
          <a:p>
            <a:r>
              <a:rPr lang="fr-FR" dirty="0"/>
              <a:t>Nature humaine, loi naturelle/l’ordre des choses, le sacré, la tradition</a:t>
            </a:r>
          </a:p>
          <a:p>
            <a:endParaRPr lang="fr-CA" dirty="0"/>
          </a:p>
          <a:p>
            <a:pPr marL="114300" indent="0">
              <a:buNone/>
            </a:pPr>
            <a:r>
              <a:rPr lang="fr-FR" u="sng" dirty="0"/>
              <a:t>L’essentialisme naturaliste </a:t>
            </a:r>
            <a:endParaRPr lang="fr-CA" dirty="0"/>
          </a:p>
          <a:p>
            <a:r>
              <a:rPr lang="fr-FR" dirty="0"/>
              <a:t>Pulsion, instinct, nature; nature humaine, l’inné, l’ordre naturel, </a:t>
            </a:r>
            <a:r>
              <a:rPr lang="fr-FR" dirty="0" err="1"/>
              <a:t>réductionisme</a:t>
            </a:r>
            <a:r>
              <a:rPr lang="fr-FR" dirty="0"/>
              <a:t> à une fonction biologique, </a:t>
            </a:r>
            <a:r>
              <a:rPr lang="fr-FR" dirty="0" err="1"/>
              <a:t>biologisation</a:t>
            </a:r>
            <a:r>
              <a:rPr lang="fr-FR" dirty="0"/>
              <a:t> du discours (ex: amalgame genre/sexe)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600175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Essentialisme et sexualité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Exemples sexologiques</a:t>
            </a:r>
          </a:p>
          <a:p>
            <a:r>
              <a:rPr lang="fr-FR" dirty="0"/>
              <a:t>Réduction de l’expression de la sexualité à une fonction biologique (ex: reproduction);</a:t>
            </a:r>
            <a:endParaRPr lang="fr-CA" dirty="0"/>
          </a:p>
          <a:p>
            <a:r>
              <a:rPr lang="fr-FR" dirty="0"/>
              <a:t>Expliquer les différences </a:t>
            </a:r>
            <a:r>
              <a:rPr lang="fr-FR" dirty="0" err="1"/>
              <a:t>Hs</a:t>
            </a:r>
            <a:r>
              <a:rPr lang="fr-FR" dirty="0"/>
              <a:t>/</a:t>
            </a:r>
            <a:r>
              <a:rPr lang="fr-FR" dirty="0" err="1"/>
              <a:t>Fs</a:t>
            </a:r>
            <a:r>
              <a:rPr lang="fr-FR" dirty="0"/>
              <a:t> comme le résultat de causes immuables (sélection naturelle et sexuelle, acte divin, Mars et Vénus, génétique);</a:t>
            </a:r>
            <a:endParaRPr lang="fr-CA" dirty="0"/>
          </a:p>
          <a:p>
            <a:r>
              <a:rPr lang="fr-FR" dirty="0"/>
              <a:t>L’universalité de l’instinct et de la pulsion sexuelle;</a:t>
            </a:r>
            <a:endParaRPr lang="fr-CA" dirty="0"/>
          </a:p>
          <a:p>
            <a:r>
              <a:rPr lang="fr-FR" dirty="0"/>
              <a:t>L’intuition féminine;</a:t>
            </a:r>
            <a:endParaRPr lang="fr-CA" dirty="0"/>
          </a:p>
          <a:p>
            <a:r>
              <a:rPr lang="fr-FR" dirty="0"/>
              <a:t>Le discours chrétien contre le mariage des personnes de même sexe (loi naturelle, aspect sacré du mariage).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2282706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Essentialisme et sexualité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Exemples sexologiques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257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0825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Essentialisme et sexualité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Exemples sexologiques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3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521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Essentialisme 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Exemples sexologiques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46546"/>
            <a:ext cx="5026449" cy="68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097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10801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fr-FR" sz="2400" u="sng" dirty="0">
                <a:latin typeface="Calibri"/>
                <a:cs typeface="Calibri"/>
              </a:rPr>
              <a:t>Matériel associé</a:t>
            </a:r>
          </a:p>
          <a:p>
            <a:pPr>
              <a:lnSpc>
                <a:spcPct val="120000"/>
              </a:lnSpc>
            </a:pPr>
            <a:r>
              <a:rPr lang="fr-FR" sz="2400" u="sng" dirty="0">
                <a:latin typeface="Calibri"/>
                <a:cs typeface="Calibri"/>
              </a:rPr>
              <a:t>Texte</a:t>
            </a:r>
            <a:r>
              <a:rPr lang="fr-FR" sz="2400" dirty="0">
                <a:latin typeface="Calibri"/>
                <a:cs typeface="Calibri"/>
              </a:rPr>
              <a:t> : En quête de science; Les constructions sociales de la sexualité</a:t>
            </a:r>
            <a:r>
              <a:rPr lang="fr-FR" sz="2400" dirty="0"/>
              <a:t>.</a:t>
            </a:r>
            <a:r>
              <a:rPr lang="fr-FR" sz="2400" dirty="0">
                <a:latin typeface="Calibri"/>
                <a:cs typeface="Calibri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sz="2400" u="sng" dirty="0">
                <a:latin typeface="Calibri"/>
                <a:cs typeface="Calibri"/>
              </a:rPr>
              <a:t>Entrées du </a:t>
            </a:r>
            <a:r>
              <a:rPr lang="fr-FR" sz="2400" u="sng" dirty="0" err="1">
                <a:latin typeface="Calibri"/>
                <a:cs typeface="Calibri"/>
              </a:rPr>
              <a:t>SexoWiki</a:t>
            </a:r>
            <a:r>
              <a:rPr lang="fr-FR" sz="2400" dirty="0">
                <a:latin typeface="Calibri"/>
                <a:cs typeface="Calibri"/>
              </a:rPr>
              <a:t> (aucune)</a:t>
            </a:r>
          </a:p>
          <a:p>
            <a:pPr marL="114300" indent="0">
              <a:lnSpc>
                <a:spcPct val="120000"/>
              </a:lnSpc>
              <a:buNone/>
            </a:pP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573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Essentialisme et sexualité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Essentialisme et diversité sexuelle: une relation complexe</a:t>
            </a:r>
            <a:endParaRPr lang="fr-CA" dirty="0"/>
          </a:p>
          <a:p>
            <a:pPr marL="114300" indent="0">
              <a:buNone/>
            </a:pPr>
            <a:r>
              <a:rPr lang="fr-FR" dirty="0"/>
              <a:t>Quelle est la cause de l’homosexualité?</a:t>
            </a:r>
            <a:endParaRPr lang="fr-CA" dirty="0"/>
          </a:p>
          <a:p>
            <a:r>
              <a:rPr lang="fr-FR" dirty="0"/>
              <a:t>Les mouvements des droits des minorités sexuelles on, en partie, misé sur une essentialisation (et une naturalisation) de la question. </a:t>
            </a:r>
          </a:p>
          <a:p>
            <a:r>
              <a:rPr lang="fr-FR" dirty="0"/>
              <a:t>L’acceptation sociale des homosexuels s’est entre autres appuyée sur l’idée que c’était une disposition innée et naturelle (courante dans le règne animal), et non acquise. </a:t>
            </a:r>
          </a:p>
          <a:p>
            <a:r>
              <a:rPr lang="fr-FR" dirty="0"/>
              <a:t>Mais l’idée d’un « gène gai » (qu’on est d’ailleurs loin d’avoir trouvé) impliquerait aussi la possibilité d’avortements sélectifs pour éviter d’avoir un enfant avec ce « potentiel inné » (eugénisme).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170190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/>
              <a:t>La théorie des scripts sexuels de Simon et Gagnon (1973)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Une des premières théorie sexologique basée sur le constructivisme social</a:t>
            </a:r>
          </a:p>
        </p:txBody>
      </p:sp>
    </p:spTree>
    <p:extLst>
      <p:ext uri="{BB962C8B-B14F-4D97-AF65-F5344CB8AC3E}">
        <p14:creationId xmlns:p14="http://schemas.microsoft.com/office/powerpoint/2010/main" val="17495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Par William Simon et John Gagnon (1973)</a:t>
            </a:r>
          </a:p>
          <a:p>
            <a:pPr marL="800100" lvl="1" indent="-434975"/>
            <a:r>
              <a:rPr lang="fr-FR" altLang="fr-FR" sz="2200" dirty="0">
                <a:ea typeface="ＭＳ Ｐゴシック" charset="-128"/>
              </a:rPr>
              <a:t>Aussi bonifiée par </a:t>
            </a:r>
            <a:r>
              <a:rPr lang="fr-FR" altLang="fr-FR" sz="2200" dirty="0" err="1">
                <a:ea typeface="ＭＳ Ｐゴシック" charset="-128"/>
              </a:rPr>
              <a:t>Bozon</a:t>
            </a:r>
            <a:r>
              <a:rPr lang="fr-FR" altLang="fr-FR" sz="2200" dirty="0">
                <a:ea typeface="ＭＳ Ｐゴシック" charset="-128"/>
              </a:rPr>
              <a:t> (2005) et Gagnon (2008)</a:t>
            </a:r>
          </a:p>
          <a:p>
            <a:pPr marL="0" indent="0">
              <a:buNone/>
            </a:pPr>
            <a:endParaRPr lang="fr-FR" altLang="fr-FR" sz="2400" dirty="0"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Premier essai adoptant une vision constructiviste de la sexualité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La sexualité n’est pas naturelle ou animale;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La sexualité n’est pas qu’une réaction biologique;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La sexualité n’est pas que pulsion ou libido;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Le désir ne vient pas d’un instinct de procréation;</a:t>
            </a:r>
          </a:p>
          <a:p>
            <a:pPr marL="777875" lvl="1" indent="-457200"/>
            <a:r>
              <a:rPr lang="fr-FR" altLang="fr-FR" sz="2200">
                <a:ea typeface="ＭＳ Ｐゴシック" charset="-128"/>
              </a:rPr>
              <a:t>C’est un </a:t>
            </a:r>
            <a:r>
              <a:rPr lang="fr-FR" altLang="fr-FR" sz="2200" dirty="0">
                <a:ea typeface="ＭＳ Ｐゴシック" charset="-128"/>
              </a:rPr>
              <a:t>fait social </a:t>
            </a:r>
            <a:r>
              <a:rPr lang="fr-FR" altLang="fr-FR" sz="2200" dirty="0" err="1">
                <a:ea typeface="ＭＳ Ｐゴシック" charset="-128"/>
              </a:rPr>
              <a:t>scripté</a:t>
            </a:r>
            <a:r>
              <a:rPr lang="fr-FR" altLang="fr-FR" sz="2200" dirty="0">
                <a:ea typeface="ＭＳ Ｐゴシック" charset="-128"/>
              </a:rPr>
              <a:t>. </a:t>
            </a:r>
          </a:p>
          <a:p>
            <a:pPr marL="457200" indent="-457200"/>
            <a:endParaRPr lang="fr-FR" altLang="fr-FR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82435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Adaptation de la théorie des scripts issue de la psychologie cognitive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Le monde social = un théâtre</a:t>
            </a:r>
          </a:p>
          <a:p>
            <a:pPr marL="320675" lvl="1" indent="0">
              <a:buNone/>
            </a:pPr>
            <a:r>
              <a:rPr lang="fr-FR" altLang="fr-FR" sz="2200" dirty="0">
                <a:ea typeface="ＭＳ Ｐゴシック" charset="-128"/>
              </a:rPr>
              <a:t>	(</a:t>
            </a:r>
            <a:r>
              <a:rPr lang="fr-FR" altLang="fr-FR" sz="2200" i="1" dirty="0">
                <a:ea typeface="ＭＳ Ｐゴシック" charset="-128"/>
              </a:rPr>
              <a:t>actions, scènes, acteurs, scénarios, buts et décors</a:t>
            </a:r>
            <a:r>
              <a:rPr lang="fr-FR" altLang="fr-FR" sz="2200" dirty="0">
                <a:ea typeface="ＭＳ Ｐゴシック" charset="-128"/>
              </a:rPr>
              <a:t>)</a:t>
            </a:r>
          </a:p>
          <a:p>
            <a:pPr marL="457200" indent="-457200">
              <a:buNone/>
            </a:pPr>
            <a:endParaRPr lang="fr-FR" altLang="ja-JP" sz="2400" dirty="0">
              <a:ea typeface="ＭＳ Ｐ明朝" charset="-128"/>
            </a:endParaRPr>
          </a:p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Toutes nos expériences sexuelles sont construites comme des scripts</a:t>
            </a:r>
          </a:p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Apprentissages sociaux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Pas nécessairement règles et interdits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Imprégnation d’une multitude de récits</a:t>
            </a:r>
          </a:p>
          <a:p>
            <a:pPr marL="777875" lvl="1" indent="-457200"/>
            <a:r>
              <a:rPr lang="fr-FR" altLang="fr-FR" sz="2200" dirty="0">
                <a:ea typeface="ＭＳ Ｐゴシック" charset="-128"/>
              </a:rPr>
              <a:t>Intériorisation des modes de fonctionnement </a:t>
            </a:r>
          </a:p>
          <a:p>
            <a:pPr marL="595313" lvl="2" indent="0">
              <a:buNone/>
            </a:pPr>
            <a:r>
              <a:rPr lang="fr-FR" altLang="fr-FR" sz="2200" dirty="0">
                <a:ea typeface="ＭＳ Ｐゴシック" charset="-128"/>
              </a:rPr>
              <a:t>	(</a:t>
            </a:r>
            <a:r>
              <a:rPr lang="fr-FR" altLang="fr-FR" sz="2200" i="1" dirty="0">
                <a:ea typeface="ＭＳ Ｐゴシック" charset="-128"/>
              </a:rPr>
              <a:t>quoi faire, quand, avec qui et dans quel cadre</a:t>
            </a:r>
            <a:r>
              <a:rPr lang="fr-FR" altLang="fr-FR" sz="2200" dirty="0">
                <a:ea typeface="ＭＳ Ｐゴシック" charset="-128"/>
              </a:rPr>
              <a:t>)</a:t>
            </a:r>
          </a:p>
          <a:p>
            <a:pPr marL="457200" indent="-457200"/>
            <a:endParaRPr lang="fr-FR" altLang="fr-FR" sz="2400" dirty="0">
              <a:ea typeface="ＭＳ Ｐゴシック" charset="-128"/>
            </a:endParaRPr>
          </a:p>
          <a:p>
            <a:pPr marL="320675" lvl="1" indent="0">
              <a:buNone/>
            </a:pPr>
            <a:endParaRPr lang="fr-FR" altLang="fr-FR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20630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Condition de possibilité de la sexualité</a:t>
            </a:r>
          </a:p>
          <a:p>
            <a:pPr indent="-342900"/>
            <a:r>
              <a:rPr lang="fr-FR" altLang="fr-FR" dirty="0">
                <a:ea typeface="ＭＳ Ｐゴシック" charset="-128"/>
              </a:rPr>
              <a:t>Hors des scripts, pas excitation ou de disponibilité sexuelle</a:t>
            </a:r>
          </a:p>
          <a:p>
            <a:pPr marL="0" indent="0">
              <a:buNone/>
            </a:pPr>
            <a:endParaRPr lang="fr-FR" altLang="fr-FR" sz="2400" dirty="0"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Le désir ne vient pas de nulle part</a:t>
            </a:r>
          </a:p>
          <a:p>
            <a:pPr indent="-342900"/>
            <a:r>
              <a:rPr lang="fr-FR" altLang="fr-FR" dirty="0">
                <a:ea typeface="ＭＳ Ｐゴシック" charset="-128"/>
              </a:rPr>
              <a:t>Il vient plutôt de séquence d’un scénario, un bout de fantasme</a:t>
            </a:r>
          </a:p>
          <a:p>
            <a:pPr marL="0" indent="0">
              <a:buNone/>
            </a:pPr>
            <a:endParaRPr lang="fr-FR" altLang="fr-FR" sz="2400" dirty="0">
              <a:ea typeface="ＭＳ Ｐゴシック" charset="-128"/>
            </a:endParaRPr>
          </a:p>
          <a:p>
            <a:pPr marL="0" indent="0">
              <a:buNone/>
            </a:pPr>
            <a:r>
              <a:rPr lang="fr-FR" altLang="fr-FR" sz="2400" dirty="0">
                <a:ea typeface="ＭＳ Ｐゴシック" charset="-128"/>
              </a:rPr>
              <a:t>Trois niveaux de scripts : </a:t>
            </a:r>
          </a:p>
          <a:p>
            <a:pPr indent="-342900"/>
            <a:r>
              <a:rPr lang="fr-FR" altLang="fr-FR" dirty="0">
                <a:ea typeface="ＭＳ Ｐゴシック" charset="-128"/>
              </a:rPr>
              <a:t>Intrapsychique; </a:t>
            </a:r>
          </a:p>
          <a:p>
            <a:pPr indent="-342900"/>
            <a:r>
              <a:rPr lang="fr-FR" altLang="fr-FR" dirty="0">
                <a:ea typeface="ＭＳ Ｐゴシック" charset="-128"/>
              </a:rPr>
              <a:t>Interpersonnel; </a:t>
            </a:r>
          </a:p>
          <a:p>
            <a:pPr indent="-342900"/>
            <a:r>
              <a:rPr lang="fr-FR" altLang="fr-FR" dirty="0">
                <a:ea typeface="ＭＳ Ｐゴシック" charset="-128"/>
              </a:rPr>
              <a:t>Culturel.</a:t>
            </a:r>
          </a:p>
          <a:p>
            <a:pPr marL="0" indent="0">
              <a:buNone/>
            </a:pPr>
            <a:endParaRPr lang="fr-FR" altLang="fr-FR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07379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fr-FR" altLang="fr-FR" sz="2400" u="sng" dirty="0">
                <a:ea typeface="ＭＳ Ｐゴシック" charset="-128"/>
              </a:rPr>
              <a:t>Scripts intrapsychiques</a:t>
            </a:r>
          </a:p>
          <a:p>
            <a:pPr marL="457200" indent="-457200">
              <a:buFont typeface="Impact" charset="0"/>
              <a:buAutoNum type="arabicPeriod"/>
            </a:pPr>
            <a:r>
              <a:rPr lang="fr-FR" altLang="fr-FR" dirty="0">
                <a:ea typeface="ＭＳ Ｐゴシック" charset="-128"/>
              </a:rPr>
              <a:t>Utilisent des éléments d’origines diverses</a:t>
            </a:r>
          </a:p>
          <a:p>
            <a:pPr lvl="1"/>
            <a:r>
              <a:rPr lang="fr-FR" altLang="fr-FR" dirty="0">
                <a:solidFill>
                  <a:srgbClr val="689C9A"/>
                </a:solidFill>
                <a:ea typeface="ＭＳ Ｐゴシック" charset="-128"/>
              </a:rPr>
              <a:t>Éléments symboliques fragmentaires</a:t>
            </a:r>
          </a:p>
          <a:p>
            <a:pPr lvl="1"/>
            <a:r>
              <a:rPr lang="fr-FR" altLang="fr-FR" dirty="0">
                <a:solidFill>
                  <a:srgbClr val="689C9A"/>
                </a:solidFill>
                <a:ea typeface="ＭＳ Ｐゴシック" charset="-128"/>
              </a:rPr>
              <a:t>Scénarios culturels</a:t>
            </a:r>
          </a:p>
          <a:p>
            <a:pPr lvl="1"/>
            <a:r>
              <a:rPr lang="fr-FR" altLang="fr-FR" dirty="0">
                <a:solidFill>
                  <a:srgbClr val="689C9A"/>
                </a:solidFill>
                <a:ea typeface="ＭＳ Ｐゴシック" charset="-128"/>
              </a:rPr>
              <a:t>Éléments d’expérience personnelle</a:t>
            </a:r>
          </a:p>
          <a:p>
            <a:pPr marL="457200" indent="-457200">
              <a:buFont typeface="Impact" charset="0"/>
              <a:buAutoNum type="arabicPeriod"/>
            </a:pPr>
            <a:r>
              <a:rPr lang="fr-FR" altLang="fr-FR" dirty="0">
                <a:ea typeface="ＭＳ Ｐゴシック" charset="-128"/>
              </a:rPr>
              <a:t>Organisent en schèmes cognitifs structurés </a:t>
            </a:r>
          </a:p>
          <a:p>
            <a:pPr lvl="1"/>
            <a:r>
              <a:rPr lang="fr-FR" altLang="fr-FR" dirty="0">
                <a:solidFill>
                  <a:srgbClr val="689C9A"/>
                </a:solidFill>
                <a:ea typeface="ＭＳ Ｐゴシック" charset="-128"/>
              </a:rPr>
              <a:t>Séquences narratives, de plan ou de fantasme</a:t>
            </a:r>
          </a:p>
          <a:p>
            <a:pPr marL="457200" indent="-457200">
              <a:buFont typeface="Impact" charset="0"/>
              <a:buAutoNum type="arabicPeriod"/>
            </a:pPr>
            <a:r>
              <a:rPr lang="fr-FR" altLang="fr-FR" dirty="0">
                <a:ea typeface="ＭＳ Ｐゴシック" charset="-128"/>
              </a:rPr>
              <a:t>Coordonnent la vie mentale et le comportement social</a:t>
            </a:r>
          </a:p>
          <a:p>
            <a:pPr marL="457200" indent="-457200">
              <a:buFont typeface="Impact" charset="0"/>
              <a:buAutoNum type="arabicPeriod"/>
            </a:pPr>
            <a:r>
              <a:rPr lang="fr-FR" altLang="fr-FR" dirty="0">
                <a:ea typeface="ＭＳ Ｐゴシック" charset="-128"/>
              </a:rPr>
              <a:t>Opèrent la reconnaissance des situations sexuelles</a:t>
            </a:r>
          </a:p>
          <a:p>
            <a:pPr marL="457200" indent="-457200"/>
            <a:endParaRPr lang="fr-FR" altLang="fr-FR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63995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fr-FR" altLang="fr-FR" sz="2400" u="sng" dirty="0">
                <a:ea typeface="ＭＳ Ｐゴシック" charset="-128"/>
              </a:rPr>
              <a:t>Scripts interpersonnels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dirty="0">
                <a:ea typeface="ＭＳ Ｐゴシック" charset="-128"/>
              </a:rPr>
              <a:t>Sont présents lors d’interactions entre partenaires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dirty="0">
                <a:ea typeface="ＭＳ Ｐゴシック" charset="-128"/>
              </a:rPr>
              <a:t>Se composent de séquences ritualisées d’actes</a:t>
            </a:r>
          </a:p>
          <a:p>
            <a:pPr lvl="1">
              <a:buFont typeface="Arial"/>
              <a:buChar char="•"/>
            </a:pPr>
            <a:r>
              <a:rPr lang="fr-FR" altLang="fr-FR" sz="2200" i="1" dirty="0">
                <a:solidFill>
                  <a:srgbClr val="689C9A"/>
                </a:solidFill>
                <a:ea typeface="ＭＳ Ｐゴシック" charset="-128"/>
              </a:rPr>
              <a:t>mise en place, déroulement et entretien des rencontres</a:t>
            </a:r>
            <a:r>
              <a:rPr lang="fr-FR" altLang="fr-FR" sz="2200" dirty="0">
                <a:solidFill>
                  <a:srgbClr val="689C9A"/>
                </a:solidFill>
                <a:ea typeface="ＭＳ Ｐゴシック" charset="-128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dirty="0">
                <a:ea typeface="ＭＳ Ｐゴシック" charset="-128"/>
              </a:rPr>
              <a:t>Provoquent l’excitation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dirty="0">
                <a:ea typeface="ＭＳ Ｐゴシック" charset="-128"/>
              </a:rPr>
              <a:t>Coordonnent la réalisation pratique des rapports sexuels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dirty="0">
                <a:ea typeface="ＭＳ Ｐゴシック" charset="-128"/>
              </a:rPr>
              <a:t>Interface où les partenaires se réajustent à leurs scripts intrapsychiques</a:t>
            </a:r>
          </a:p>
        </p:txBody>
      </p:sp>
    </p:spTree>
    <p:extLst>
      <p:ext uri="{BB962C8B-B14F-4D97-AF65-F5344CB8AC3E}">
        <p14:creationId xmlns:p14="http://schemas.microsoft.com/office/powerpoint/2010/main" val="219435800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fr-FR" altLang="fr-FR" sz="2400" u="sng" dirty="0">
                <a:ea typeface="ＭＳ Ｐゴシック" charset="-128"/>
              </a:rPr>
              <a:t>Scripts culturels</a:t>
            </a:r>
          </a:p>
          <a:p>
            <a:pPr marL="0" indent="0">
              <a:buNone/>
            </a:pPr>
            <a:r>
              <a:rPr lang="fr-FR" altLang="fr-FR" dirty="0">
                <a:ea typeface="ＭＳ Ｐゴシック" charset="-128"/>
              </a:rPr>
              <a:t>L’idée émerge des études sur la pornographie</a:t>
            </a:r>
          </a:p>
          <a:p>
            <a:pPr marL="777875" lvl="1" indent="-457200"/>
            <a:r>
              <a:rPr lang="fr-FR" altLang="fr-FR" dirty="0">
                <a:ea typeface="ＭＳ Ｐゴシック" charset="-128"/>
              </a:rPr>
              <a:t>« une très grande variété d’indices sociaux qui informent les lecteurs et les spectateurs qu’ils sont “autorisés” à être excités ou à s’imaginer être en situation sexuelle avec “certains types de personnes”… » (Gagnon 2008, p. 81). </a:t>
            </a:r>
            <a:endParaRPr lang="fr-FR" altLang="ja-JP" dirty="0">
              <a:ea typeface="ＭＳ Ｐゴシック" charset="-128"/>
            </a:endParaRPr>
          </a:p>
          <a:p>
            <a:pPr marL="777875" lvl="1" indent="-457200"/>
            <a:r>
              <a:rPr lang="fr-FR" altLang="fr-FR" dirty="0">
                <a:ea typeface="ＭＳ Ｐゴシック" charset="-128"/>
              </a:rPr>
              <a:t>Qui est </a:t>
            </a:r>
            <a:r>
              <a:rPr lang="fr-FR" altLang="fr-FR" dirty="0" err="1">
                <a:ea typeface="ＭＳ Ｐゴシック" charset="-128"/>
              </a:rPr>
              <a:t>érotisable</a:t>
            </a:r>
            <a:r>
              <a:rPr lang="fr-FR" altLang="fr-FR" dirty="0">
                <a:ea typeface="ＭＳ Ｐゴシック" charset="-128"/>
              </a:rPr>
              <a:t> ?</a:t>
            </a:r>
          </a:p>
          <a:p>
            <a:pPr marL="777875" lvl="1" indent="-457200"/>
            <a:r>
              <a:rPr lang="fr-FR" altLang="fr-FR" dirty="0">
                <a:ea typeface="ＭＳ Ｐゴシック" charset="-128"/>
              </a:rPr>
              <a:t>Puis-je être </a:t>
            </a:r>
            <a:r>
              <a:rPr lang="fr-FR" altLang="fr-FR" dirty="0" err="1">
                <a:ea typeface="ＭＳ Ｐゴシック" charset="-128"/>
              </a:rPr>
              <a:t>érotisable</a:t>
            </a:r>
            <a:r>
              <a:rPr lang="fr-FR" altLang="fr-FR" dirty="0">
                <a:ea typeface="ＭＳ Ｐゴシック" charset="-128"/>
              </a:rPr>
              <a:t> ?</a:t>
            </a:r>
            <a:r>
              <a:rPr lang="fr-CA" altLang="fr-FR" dirty="0">
                <a:ea typeface="ＭＳ Ｐゴシック" charset="-128"/>
              </a:rPr>
              <a:t> </a:t>
            </a:r>
          </a:p>
          <a:p>
            <a:pPr marL="777875" lvl="1" indent="-457200"/>
            <a:r>
              <a:rPr lang="fr-FR" altLang="fr-FR" dirty="0">
                <a:ea typeface="ＭＳ Ｐゴシック" charset="-128"/>
              </a:rPr>
              <a:t>Quoi faire lors de la relation sexuelle</a:t>
            </a:r>
            <a:r>
              <a:rPr lang="fr-CA" altLang="fr-FR" dirty="0">
                <a:ea typeface="ＭＳ Ｐゴシック" charset="-128"/>
              </a:rPr>
              <a:t> ?</a:t>
            </a:r>
          </a:p>
          <a:p>
            <a:pPr marL="777875" lvl="1" indent="-457200"/>
            <a:r>
              <a:rPr lang="fr-CA" altLang="fr-FR" dirty="0">
                <a:ea typeface="ＭＳ Ｐゴシック" charset="-128"/>
              </a:rPr>
              <a:t>Dans q</a:t>
            </a:r>
            <a:r>
              <a:rPr lang="fr-FR" altLang="fr-FR" dirty="0" err="1">
                <a:ea typeface="ＭＳ Ｐゴシック" charset="-128"/>
              </a:rPr>
              <a:t>uel</a:t>
            </a:r>
            <a:r>
              <a:rPr lang="fr-FR" altLang="fr-FR" dirty="0">
                <a:ea typeface="ＭＳ Ｐゴシック" charset="-128"/>
              </a:rPr>
              <a:t> cadre puis-je laisser le désir naître</a:t>
            </a:r>
            <a:r>
              <a:rPr lang="fr-CA" altLang="fr-FR" dirty="0">
                <a:ea typeface="ＭＳ Ｐゴシック" charset="-128"/>
              </a:rPr>
              <a:t> ? </a:t>
            </a:r>
          </a:p>
          <a:p>
            <a:pPr marL="0" indent="0">
              <a:buNone/>
            </a:pPr>
            <a:r>
              <a:rPr lang="fr-FR" altLang="fr-FR" dirty="0">
                <a:ea typeface="ＭＳ Ｐゴシック" charset="-128"/>
              </a:rPr>
              <a:t>Sources de ces scripts</a:t>
            </a:r>
          </a:p>
          <a:p>
            <a:pPr indent="-342900"/>
            <a:r>
              <a:rPr lang="fr-FR" altLang="fr-FR" sz="2000" dirty="0">
                <a:ea typeface="ＭＳ Ｐゴシック" charset="-128"/>
              </a:rPr>
              <a:t>Médias sociaux, cinéma, romans, télévision, arts visuels, récits des pairs, des parents, des professeurs…</a:t>
            </a:r>
            <a:endParaRPr lang="fr-FR" altLang="fr-FR" dirty="0">
              <a:ea typeface="ＭＳ Ｐゴシック" charset="-128"/>
            </a:endParaRPr>
          </a:p>
          <a:p>
            <a:pPr marL="457200" indent="-457200"/>
            <a:endParaRPr lang="fr-FR" altLang="fr-FR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35800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fr-FR" altLang="fr-FR" sz="2400" u="sng" dirty="0">
                <a:ea typeface="ＭＳ Ｐゴシック" charset="-128"/>
              </a:rPr>
              <a:t>Scripts culturels</a:t>
            </a:r>
          </a:p>
          <a:p>
            <a:pPr marL="457200" indent="-457200">
              <a:buNone/>
            </a:pPr>
            <a:r>
              <a:rPr lang="fr-FR" altLang="fr-FR" dirty="0">
                <a:ea typeface="ＭＳ Ｐゴシック" charset="-128"/>
              </a:rPr>
              <a:t>Prescriptions collectives de ce qui est possible et impossible sexuellement </a:t>
            </a:r>
          </a:p>
          <a:p>
            <a:pPr lvl="1"/>
            <a:r>
              <a:rPr lang="fr-FR" altLang="fr-FR" dirty="0">
                <a:ea typeface="ＭＳ Ｐゴシック" charset="-128"/>
              </a:rPr>
              <a:t>Pas de simples normes ou règles;</a:t>
            </a:r>
          </a:p>
          <a:p>
            <a:pPr lvl="1"/>
            <a:r>
              <a:rPr lang="fr-FR" altLang="fr-FR" dirty="0">
                <a:ea typeface="ＭＳ Ｐゴシック" charset="-128"/>
              </a:rPr>
              <a:t>Récits (ex. œuvres culturelles) pas toujours sexuels ou exclusivement sexuels;</a:t>
            </a:r>
          </a:p>
          <a:p>
            <a:pPr lvl="1"/>
            <a:r>
              <a:rPr lang="fr-FR" altLang="fr-FR" dirty="0">
                <a:ea typeface="ＭＳ Ｐゴシック" charset="-128"/>
              </a:rPr>
              <a:t>Constituent la toile de fond de toutes sexualités;</a:t>
            </a:r>
          </a:p>
          <a:p>
            <a:pPr lvl="1"/>
            <a:r>
              <a:rPr lang="fr-FR" altLang="fr-FR" dirty="0">
                <a:ea typeface="ＭＳ Ｐゴシック" charset="-128"/>
              </a:rPr>
              <a:t>Mais sont toujours interprétés par le sujet.</a:t>
            </a:r>
            <a:endParaRPr lang="fr-FR" altLang="fr-FR" sz="2200" dirty="0">
              <a:ea typeface="ＭＳ Ｐゴシック" charset="-128"/>
            </a:endParaRPr>
          </a:p>
          <a:p>
            <a:pPr marL="457200" indent="-457200"/>
            <a:endParaRPr lang="fr-FR" altLang="fr-FR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28853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fr-FR" altLang="fr-FR" sz="2400" u="sng" dirty="0">
                <a:ea typeface="ＭＳ Ｐゴシック" charset="-128"/>
              </a:rPr>
              <a:t>Les trois niveaux de scripts toujours </a:t>
            </a:r>
            <a:r>
              <a:rPr lang="fr-FR" altLang="fr-FR" sz="2400" u="sng" dirty="0" err="1">
                <a:ea typeface="ＭＳ Ｐゴシック" charset="-128"/>
              </a:rPr>
              <a:t>interreliés</a:t>
            </a:r>
            <a:endParaRPr lang="fr-FR" altLang="fr-FR" sz="2400" u="sng" dirty="0">
              <a:ea typeface="ＭＳ Ｐゴシック" charset="-128"/>
            </a:endParaRPr>
          </a:p>
          <a:p>
            <a:pPr lvl="1"/>
            <a:r>
              <a:rPr lang="fr-FR" altLang="fr-FR" sz="2200" dirty="0">
                <a:ea typeface="ＭＳ Ｐゴシック" charset="-128"/>
              </a:rPr>
              <a:t>Les scripts intrapsychique reformulent les scénarios culturels</a:t>
            </a:r>
          </a:p>
          <a:p>
            <a:pPr lvl="1"/>
            <a:r>
              <a:rPr lang="fr-FR" altLang="fr-FR" sz="2200" dirty="0">
                <a:ea typeface="ＭＳ Ｐゴシック" charset="-128"/>
              </a:rPr>
              <a:t>Les scripts interpersonnels intègrent les scripts intrapsychiques et culturels</a:t>
            </a:r>
          </a:p>
          <a:p>
            <a:pPr lvl="1"/>
            <a:r>
              <a:rPr lang="fr-FR" altLang="fr-FR" sz="2200" dirty="0">
                <a:ea typeface="ＭＳ Ｐゴシック" charset="-128"/>
              </a:rPr>
              <a:t>Scénarios culturels doivent être interprétés</a:t>
            </a:r>
            <a:r>
              <a:rPr lang="fr-FR" altLang="fr-FR" sz="2400" dirty="0">
                <a:ea typeface="ＭＳ Ｐゴシック" charset="-128"/>
              </a:rPr>
              <a:t> </a:t>
            </a:r>
          </a:p>
          <a:p>
            <a:pPr lvl="2"/>
            <a:r>
              <a:rPr lang="fr-FR" altLang="fr-FR" dirty="0">
                <a:ea typeface="ＭＳ Ｐゴシック" charset="-128"/>
              </a:rPr>
              <a:t>au plan intrapsychique </a:t>
            </a:r>
          </a:p>
          <a:p>
            <a:pPr lvl="2"/>
            <a:r>
              <a:rPr lang="fr-FR" altLang="fr-FR" dirty="0">
                <a:ea typeface="ＭＳ Ｐゴシック" charset="-128"/>
              </a:rPr>
              <a:t>puis interpersonnel au moment des négociations</a:t>
            </a:r>
          </a:p>
          <a:p>
            <a:pPr lvl="1"/>
            <a:r>
              <a:rPr lang="fr-FR" altLang="fr-FR" sz="2200" b="1" i="1" dirty="0">
                <a:ea typeface="ＭＳ Ｐゴシック" charset="-128"/>
              </a:rPr>
              <a:t>Pas d’interface directe entre les scénarios culturels et l’interaction</a:t>
            </a:r>
          </a:p>
        </p:txBody>
      </p:sp>
    </p:spTree>
    <p:extLst>
      <p:ext uri="{BB962C8B-B14F-4D97-AF65-F5344CB8AC3E}">
        <p14:creationId xmlns:p14="http://schemas.microsoft.com/office/powerpoint/2010/main" val="9182885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/>
              <a:t>Imre </a:t>
            </a:r>
            <a:r>
              <a:rPr lang="fr-FR" sz="5400" dirty="0" err="1"/>
              <a:t>Lakatos</a:t>
            </a:r>
            <a:r>
              <a:rPr lang="fr-FR" sz="5400" dirty="0"/>
              <a:t> (1922-1974): synthèse et intégration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941" y="3826085"/>
            <a:ext cx="1308309" cy="13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théorie des scripts sexuels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fr-FR" altLang="fr-FR" sz="2400" u="sng" dirty="0">
                <a:ea typeface="ＭＳ Ｐゴシック" charset="-128"/>
              </a:rPr>
              <a:t>Les scripts évoluent dans le temps et les cultures</a:t>
            </a:r>
            <a:endParaRPr lang="fr-FR" altLang="fr-FR" u="sng" dirty="0">
              <a:ea typeface="ＭＳ Ｐゴシック" charset="-128"/>
            </a:endParaRPr>
          </a:p>
          <a:p>
            <a:pPr marL="457200" indent="-457200">
              <a:buNone/>
            </a:pPr>
            <a:r>
              <a:rPr lang="fr-FR" altLang="fr-FR" dirty="0">
                <a:ea typeface="ＭＳ Ｐゴシック" charset="-128"/>
              </a:rPr>
              <a:t>Contextes traditionnels :</a:t>
            </a:r>
          </a:p>
          <a:p>
            <a:pPr marL="663575" lvl="1" indent="-342900"/>
            <a:r>
              <a:rPr lang="fr-FR" altLang="fr-FR" dirty="0">
                <a:ea typeface="ＭＳ Ｐゴシック" charset="-128"/>
              </a:rPr>
              <a:t>Scénarios culturels limités</a:t>
            </a:r>
          </a:p>
          <a:p>
            <a:pPr marL="663575" lvl="1" indent="-342900"/>
            <a:r>
              <a:rPr lang="fr-FR" altLang="fr-FR" dirty="0">
                <a:ea typeface="ＭＳ Ｐゴシック" charset="-128"/>
              </a:rPr>
              <a:t>Improvisation individuelle limitée </a:t>
            </a:r>
            <a:endParaRPr lang="fr-FR" altLang="fr-FR" sz="2200" dirty="0">
              <a:ea typeface="ＭＳ Ｐゴシック" charset="-128"/>
            </a:endParaRPr>
          </a:p>
          <a:p>
            <a:pPr marL="457200" indent="-457200">
              <a:buNone/>
            </a:pPr>
            <a:endParaRPr lang="fr-FR" altLang="fr-FR" dirty="0">
              <a:ea typeface="ＭＳ Ｐゴシック" charset="-128"/>
            </a:endParaRPr>
          </a:p>
          <a:p>
            <a:pPr marL="457200" indent="-457200">
              <a:buNone/>
            </a:pPr>
            <a:r>
              <a:rPr lang="fr-FR" altLang="fr-FR" dirty="0">
                <a:ea typeface="ＭＳ Ｐゴシック" charset="-128"/>
              </a:rPr>
              <a:t>Contextes plus contemporains (post-modernes) :</a:t>
            </a:r>
          </a:p>
          <a:p>
            <a:pPr marL="663575" lvl="1" indent="-342900"/>
            <a:r>
              <a:rPr lang="fr-FR" altLang="fr-FR" dirty="0">
                <a:ea typeface="ＭＳ Ｐゴシック" charset="-128"/>
              </a:rPr>
              <a:t>Diversité de scénarios</a:t>
            </a:r>
          </a:p>
          <a:p>
            <a:pPr marL="663575" lvl="1" indent="-342900"/>
            <a:r>
              <a:rPr lang="fr-FR" altLang="fr-FR" dirty="0">
                <a:ea typeface="ＭＳ Ｐゴシック" charset="-128"/>
              </a:rPr>
              <a:t>Part plus importante de l’improvisation et des scripts intrapsychiques</a:t>
            </a:r>
            <a:endParaRPr lang="fr-FR" altLang="fr-FR" sz="2200" dirty="0">
              <a:ea typeface="ＭＳ Ｐゴシック" charset="-128"/>
            </a:endParaRPr>
          </a:p>
          <a:p>
            <a:pPr marL="457200" indent="-457200">
              <a:buNone/>
            </a:pPr>
            <a:endParaRPr lang="fr-FR" altLang="fr-FR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3069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5114115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b="1" dirty="0"/>
              <a:t>Les approches de Kuhn et de Popper semblent difficiles à concilier</a:t>
            </a:r>
            <a:r>
              <a:rPr lang="fr-FR" dirty="0"/>
              <a:t>, et les deux ont eu des impacts importants sur la science actuelle.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Il y a donc eu des tentatives de synthèse de ces deux approches.</a:t>
            </a:r>
          </a:p>
          <a:p>
            <a:pPr marL="114300" indent="0">
              <a:buNone/>
            </a:pPr>
            <a:r>
              <a:rPr lang="fr-FR" dirty="0"/>
              <a:t>L’approche d’Imre </a:t>
            </a:r>
            <a:r>
              <a:rPr lang="fr-FR" dirty="0" err="1"/>
              <a:t>Lakatos</a:t>
            </a:r>
            <a:r>
              <a:rPr lang="fr-FR" dirty="0"/>
              <a:t> en est un exemple. </a:t>
            </a:r>
          </a:p>
          <a:p>
            <a:r>
              <a:rPr lang="fr-FR" sz="2000" dirty="0"/>
              <a:t>Son principal ouvrage, </a:t>
            </a:r>
            <a:r>
              <a:rPr lang="fr-FR" sz="2000" i="1" dirty="0"/>
              <a:t>The </a:t>
            </a:r>
            <a:r>
              <a:rPr lang="fr-FR" sz="2000" i="1" dirty="0" err="1"/>
              <a:t>Methodology</a:t>
            </a:r>
            <a:r>
              <a:rPr lang="fr-FR" sz="2000" i="1" dirty="0"/>
              <a:t> of </a:t>
            </a:r>
            <a:r>
              <a:rPr lang="fr-FR" sz="2000" i="1" dirty="0" err="1"/>
              <a:t>Scientific</a:t>
            </a:r>
            <a:r>
              <a:rPr lang="fr-FR" sz="2000" i="1" dirty="0"/>
              <a:t> </a:t>
            </a:r>
            <a:r>
              <a:rPr lang="fr-FR" sz="2000" i="1" dirty="0" err="1"/>
              <a:t>Research</a:t>
            </a:r>
            <a:r>
              <a:rPr lang="fr-FR" sz="2000" i="1" dirty="0"/>
              <a:t> Programmes</a:t>
            </a:r>
            <a:r>
              <a:rPr lang="fr-FR" sz="2000" dirty="0"/>
              <a:t>, fut publié en 1978. 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315" y="1600199"/>
            <a:ext cx="3572685" cy="52578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816" y="0"/>
            <a:ext cx="768769" cy="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022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notion de programme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dirty="0"/>
              <a:t>Selon </a:t>
            </a:r>
            <a:r>
              <a:rPr lang="fr-FR" dirty="0" err="1"/>
              <a:t>Lakatos</a:t>
            </a:r>
            <a:r>
              <a:rPr lang="fr-FR" dirty="0"/>
              <a:t>, toute recherche scientifique se fait à l’intérieur d’un programme de recherche. </a:t>
            </a:r>
          </a:p>
          <a:p>
            <a:r>
              <a:rPr lang="fr-FR" sz="2000" b="1" dirty="0"/>
              <a:t>Un programme de recherche a un noyau dur </a:t>
            </a:r>
            <a:r>
              <a:rPr lang="fr-FR" sz="2000" dirty="0"/>
              <a:t>de postulats théoriques entouré d’hypothèses auxiliaires. </a:t>
            </a:r>
          </a:p>
          <a:p>
            <a:r>
              <a:rPr lang="fr-FR" sz="2000" b="1" dirty="0"/>
              <a:t>Les postulats qui constituent le noyau dur ne peuvent être modifiés</a:t>
            </a:r>
            <a:r>
              <a:rPr lang="fr-FR" sz="2000" dirty="0"/>
              <a:t> sans abandonner le programme de recherche (un peu comme un paradigme </a:t>
            </a:r>
            <a:r>
              <a:rPr lang="fr-FR" sz="2000" dirty="0" err="1"/>
              <a:t>kuhnien</a:t>
            </a:r>
            <a:r>
              <a:rPr lang="fr-FR" sz="2000" dirty="0"/>
              <a:t>). </a:t>
            </a:r>
          </a:p>
          <a:p>
            <a:r>
              <a:rPr lang="fr-FR" sz="2000" b="1" dirty="0"/>
              <a:t>Les hypothèses auxiliaires</a:t>
            </a:r>
            <a:r>
              <a:rPr lang="fr-FR" sz="2000" dirty="0"/>
              <a:t>, par contre, </a:t>
            </a:r>
            <a:r>
              <a:rPr lang="fr-FR" sz="2000" b="1" dirty="0"/>
              <a:t>peuvent être modifiées </a:t>
            </a:r>
            <a:r>
              <a:rPr lang="fr-FR" sz="2000" dirty="0"/>
              <a:t>ou abandonnées dans le but de mieux décrire la réalité tout en protégeant le noyau dur. 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816" y="0"/>
            <a:ext cx="768769" cy="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7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notion de programme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Science adulte et science non-adulte</a:t>
            </a:r>
            <a:endParaRPr lang="fr-CA" dirty="0"/>
          </a:p>
          <a:p>
            <a:pPr marL="114300" indent="0">
              <a:buNone/>
            </a:pPr>
            <a:r>
              <a:rPr lang="fr-FR" dirty="0" err="1"/>
              <a:t>Lakatos</a:t>
            </a:r>
            <a:r>
              <a:rPr lang="fr-FR" dirty="0"/>
              <a:t> distingue la science adulte de la science non-adulte. </a:t>
            </a:r>
          </a:p>
          <a:p>
            <a:pPr marL="114300" indent="0">
              <a:buNone/>
            </a:pPr>
            <a:r>
              <a:rPr lang="fr-FR" b="1" dirty="0"/>
              <a:t>La science adulte</a:t>
            </a:r>
            <a:r>
              <a:rPr lang="fr-FR" dirty="0"/>
              <a:t> représente un programme de recherche bien développé</a:t>
            </a:r>
            <a:r>
              <a:rPr lang="mr-IN" dirty="0"/>
              <a:t>…</a:t>
            </a:r>
            <a:r>
              <a:rPr lang="fr-FR" dirty="0"/>
              <a:t>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qui permet d’anticiper des faits non-observés;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et des hypothèses auxiliaires nouvelles;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(comme pour la science normale de Kuhn). </a:t>
            </a:r>
            <a:endParaRPr lang="fr-FR" dirty="0">
              <a:solidFill>
                <a:srgbClr val="689C9A"/>
              </a:solidFill>
            </a:endParaRPr>
          </a:p>
          <a:p>
            <a:pPr marL="114300" indent="0">
              <a:buNone/>
            </a:pPr>
            <a:r>
              <a:rPr lang="fr-FR" b="1" dirty="0"/>
              <a:t>La science non-adulte</a:t>
            </a:r>
            <a:r>
              <a:rPr lang="fr-FR" dirty="0"/>
              <a:t> représente un programme de recherche en développement</a:t>
            </a:r>
            <a:r>
              <a:rPr lang="mr-IN" dirty="0"/>
              <a:t>…</a:t>
            </a:r>
            <a:r>
              <a:rPr lang="fr-FR" dirty="0"/>
              <a:t>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sans noyau dur bien défini;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ni de grande cohérence entre ses théories;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et avec un pouvoir prédictif limité; </a:t>
            </a:r>
            <a:endParaRPr lang="fr-CA" sz="2000" dirty="0">
              <a:solidFill>
                <a:srgbClr val="689C9A"/>
              </a:solidFill>
            </a:endParaRPr>
          </a:p>
          <a:p>
            <a:r>
              <a:rPr lang="fr-FR" sz="2000" dirty="0">
                <a:solidFill>
                  <a:srgbClr val="689C9A"/>
                </a:solidFill>
              </a:rPr>
              <a:t>(comme pour la science pré-paradigmatique de Kuhn).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816" y="0"/>
            <a:ext cx="768769" cy="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notion de programme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Programme de recherche et réfutabilité</a:t>
            </a:r>
            <a:endParaRPr lang="fr-CA" dirty="0"/>
          </a:p>
          <a:p>
            <a:pPr marL="114300" indent="0">
              <a:buNone/>
            </a:pPr>
            <a:r>
              <a:rPr lang="fr-FR" b="1" dirty="0" err="1"/>
              <a:t>Lakatos</a:t>
            </a:r>
            <a:r>
              <a:rPr lang="fr-FR" b="1" dirty="0"/>
              <a:t> reprend essentiellement le </a:t>
            </a:r>
            <a:r>
              <a:rPr lang="fr-FR" b="1" dirty="0" err="1"/>
              <a:t>réfutationnisme</a:t>
            </a:r>
            <a:r>
              <a:rPr lang="fr-FR" dirty="0"/>
              <a:t> de Popper pour expliquer comment les théories sont comparées à l’intérieur d’un programme de recherche, </a:t>
            </a:r>
            <a:r>
              <a:rPr lang="fr-FR" b="1" dirty="0"/>
              <a:t>mais y ajoute un élément</a:t>
            </a:r>
            <a:r>
              <a:rPr lang="fr-FR" dirty="0"/>
              <a:t>: 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b="1" dirty="0"/>
              <a:t>Lorsque les observations viennent invalider un des éléments </a:t>
            </a:r>
            <a:r>
              <a:rPr lang="fr-FR" dirty="0"/>
              <a:t>du noyau dur, les chercheurs vont souvent modifier une des hypothèses auxiliaires pour: </a:t>
            </a:r>
          </a:p>
          <a:p>
            <a:pPr lvl="1"/>
            <a:r>
              <a:rPr lang="fr-FR" b="1" dirty="0">
                <a:solidFill>
                  <a:srgbClr val="689C9A"/>
                </a:solidFill>
              </a:rPr>
              <a:t>expliquer cette « anomalie »; </a:t>
            </a:r>
          </a:p>
          <a:p>
            <a:pPr lvl="1"/>
            <a:r>
              <a:rPr lang="fr-FR" b="1" dirty="0">
                <a:solidFill>
                  <a:srgbClr val="689C9A"/>
                </a:solidFill>
              </a:rPr>
              <a:t>et sauver l’intégrité du noyau dur de leur programme de recherche.</a:t>
            </a:r>
            <a:r>
              <a:rPr lang="fr-CA" b="1" dirty="0">
                <a:solidFill>
                  <a:srgbClr val="689C9A"/>
                </a:solidFill>
              </a:rPr>
              <a:t> </a:t>
            </a:r>
            <a:endParaRPr lang="fr-FR" sz="1600" b="1" dirty="0">
              <a:solidFill>
                <a:srgbClr val="689C9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816" y="0"/>
            <a:ext cx="768769" cy="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9562" cy="1143000"/>
          </a:xfrm>
        </p:spPr>
        <p:txBody>
          <a:bodyPr/>
          <a:lstStyle/>
          <a:p>
            <a:r>
              <a:rPr lang="fr-FR" dirty="0"/>
              <a:t>La notion de programme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959562" cy="5110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u="sng" dirty="0"/>
              <a:t>Programme progressif vs dégénératif</a:t>
            </a:r>
            <a:endParaRPr lang="fr-CA" dirty="0"/>
          </a:p>
          <a:p>
            <a:pPr marL="114300" indent="0">
              <a:buNone/>
            </a:pPr>
            <a:r>
              <a:rPr lang="fr-FR" dirty="0"/>
              <a:t>Une autre distinction importante est entre un programme de recherche progressif et un programme dégénératif. </a:t>
            </a:r>
          </a:p>
          <a:p>
            <a:pPr marL="114300" indent="0">
              <a:buNone/>
            </a:pPr>
            <a:r>
              <a:rPr lang="fr-FR" b="1" dirty="0"/>
              <a:t>Dans un programme progressif</a:t>
            </a:r>
            <a:r>
              <a:rPr lang="fr-FR" dirty="0"/>
              <a:t>, les récents changements aux hypothèses auxiliaires amène une amélioration de la capacité prédictive et explicative du programme. </a:t>
            </a:r>
          </a:p>
          <a:p>
            <a:pPr marL="114300" indent="0">
              <a:buNone/>
            </a:pPr>
            <a:r>
              <a:rPr lang="fr-FR" b="1" dirty="0"/>
              <a:t>Dans un programme dégénératif</a:t>
            </a:r>
            <a:r>
              <a:rPr lang="fr-FR" dirty="0"/>
              <a:t>, ces changements ne servent qu’à répondre aux anomalies en adaptant la théorie pour protéger le noyau dur.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Lorsqu’un programme ne progresse plus et qu’il commence à dégénérer, cela indique qu’il serait pertinent de développer un nouveau programme de recherche plus progressif pour le remplacer. </a:t>
            </a:r>
          </a:p>
          <a:p>
            <a:r>
              <a:rPr lang="fr-FR" sz="2000" dirty="0">
                <a:solidFill>
                  <a:srgbClr val="689C9A"/>
                </a:solidFill>
              </a:rPr>
              <a:t>Lorsqu’un tel programme est développé, il remplace l’ancien, un peu comme un changement de paradigme </a:t>
            </a:r>
            <a:r>
              <a:rPr lang="fr-FR" sz="2000" dirty="0" err="1">
                <a:solidFill>
                  <a:srgbClr val="689C9A"/>
                </a:solidFill>
              </a:rPr>
              <a:t>kuhnien</a:t>
            </a:r>
            <a:r>
              <a:rPr lang="fr-FR" sz="2000" dirty="0">
                <a:solidFill>
                  <a:srgbClr val="689C9A"/>
                </a:solidFill>
              </a:rPr>
              <a:t>. </a:t>
            </a:r>
            <a:endParaRPr lang="fr-FR" sz="1600" dirty="0">
              <a:solidFill>
                <a:srgbClr val="689C9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816" y="0"/>
            <a:ext cx="768769" cy="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13339</TotalTime>
  <Words>2235</Words>
  <Application>Microsoft Macintosh PowerPoint</Application>
  <PresentationFormat>Affichage à l'écran (4:3)</PresentationFormat>
  <Paragraphs>241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ＭＳ Ｐゴシック</vt:lpstr>
      <vt:lpstr>ＭＳ Ｐ明朝</vt:lpstr>
      <vt:lpstr>Arial</vt:lpstr>
      <vt:lpstr>Calibri</vt:lpstr>
      <vt:lpstr>Cambria</vt:lpstr>
      <vt:lpstr>Impact</vt:lpstr>
      <vt:lpstr>Mangal</vt:lpstr>
      <vt:lpstr>Ajdacency</vt:lpstr>
      <vt:lpstr>SEX1183 Épistémologie et histoire des idées sur les sexualités  Cours 3</vt:lpstr>
      <vt:lpstr>Plan</vt:lpstr>
      <vt:lpstr>Plan</vt:lpstr>
      <vt:lpstr>Imre Lakatos (1922-1974): synthèse et intégration</vt:lpstr>
      <vt:lpstr>Mise en contexte</vt:lpstr>
      <vt:lpstr>La notion de programme de recherche</vt:lpstr>
      <vt:lpstr>La notion de programme de recherche</vt:lpstr>
      <vt:lpstr>La notion de programme de recherche</vt:lpstr>
      <vt:lpstr>La notion de programme de recherche</vt:lpstr>
      <vt:lpstr>Implications sexologiques</vt:lpstr>
      <vt:lpstr>Questions ouvertes</vt:lpstr>
      <vt:lpstr>Les principaux courants de tradition subjective</vt:lpstr>
      <vt:lpstr>Courte histoire de la tradition subjective</vt:lpstr>
      <vt:lpstr>Structuralisme</vt:lpstr>
      <vt:lpstr>Phénoménologie</vt:lpstr>
      <vt:lpstr>Essentialisme</vt:lpstr>
      <vt:lpstr>Essentialisme</vt:lpstr>
      <vt:lpstr>Constructivisme social</vt:lpstr>
      <vt:lpstr>Constructivisme social et sexualité</vt:lpstr>
      <vt:lpstr>Émergence d’une critique de l’essentialisme</vt:lpstr>
      <vt:lpstr>Existentialisme et critique de l’essentialisme </vt:lpstr>
      <vt:lpstr>Existentialisme et critique de l’essentialisme </vt:lpstr>
      <vt:lpstr>Qui est essentialiste</vt:lpstr>
      <vt:lpstr>Qui est essentialiste</vt:lpstr>
      <vt:lpstr>Les formes de l’essentialisme</vt:lpstr>
      <vt:lpstr>Essentialisme et sexualité</vt:lpstr>
      <vt:lpstr>Essentialisme et sexualité</vt:lpstr>
      <vt:lpstr>Essentialisme et sexualité</vt:lpstr>
      <vt:lpstr>Essentialisme e</vt:lpstr>
      <vt:lpstr>Essentialisme et sexualité</vt:lpstr>
      <vt:lpstr>La théorie des scripts sexuels de Simon et Gagnon (1973)</vt:lpstr>
      <vt:lpstr>La théorie des scripts sexuels</vt:lpstr>
      <vt:lpstr>La théorie des scripts sexuels</vt:lpstr>
      <vt:lpstr>La théorie des scripts sexuels</vt:lpstr>
      <vt:lpstr>La théorie des scripts sexuels</vt:lpstr>
      <vt:lpstr>La théorie des scripts sexuels</vt:lpstr>
      <vt:lpstr>La théorie des scripts sexuels</vt:lpstr>
      <vt:lpstr>La théorie des scripts sexuels</vt:lpstr>
      <vt:lpstr>La théorie des scripts sexuels</vt:lpstr>
      <vt:lpstr>La théorie des scripts sexuels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SEX8415 Cours 6</dc:title>
  <dc:creator>Dominic Beaulieu-Prévost</dc:creator>
  <cp:lastModifiedBy>Beaulieu-Prévost, Dominic</cp:lastModifiedBy>
  <cp:revision>842</cp:revision>
  <cp:lastPrinted>2019-09-18T04:55:17Z</cp:lastPrinted>
  <dcterms:created xsi:type="dcterms:W3CDTF">2013-03-21T00:20:36Z</dcterms:created>
  <dcterms:modified xsi:type="dcterms:W3CDTF">2020-09-14T03:04:03Z</dcterms:modified>
</cp:coreProperties>
</file>