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84"/>
  </p:notesMasterIdLst>
  <p:handoutMasterIdLst>
    <p:handoutMasterId r:id="rId85"/>
  </p:handoutMasterIdLst>
  <p:sldIdLst>
    <p:sldId id="256" r:id="rId2"/>
    <p:sldId id="540" r:id="rId3"/>
    <p:sldId id="543" r:id="rId4"/>
    <p:sldId id="563" r:id="rId5"/>
    <p:sldId id="569" r:id="rId6"/>
    <p:sldId id="571" r:id="rId7"/>
    <p:sldId id="572" r:id="rId8"/>
    <p:sldId id="566" r:id="rId9"/>
    <p:sldId id="567" r:id="rId10"/>
    <p:sldId id="568" r:id="rId11"/>
    <p:sldId id="573" r:id="rId12"/>
    <p:sldId id="574" r:id="rId13"/>
    <p:sldId id="575" r:id="rId14"/>
    <p:sldId id="576" r:id="rId15"/>
    <p:sldId id="577" r:id="rId16"/>
    <p:sldId id="578" r:id="rId17"/>
    <p:sldId id="579" r:id="rId18"/>
    <p:sldId id="565" r:id="rId19"/>
    <p:sldId id="564" r:id="rId20"/>
    <p:sldId id="545" r:id="rId21"/>
    <p:sldId id="546" r:id="rId22"/>
    <p:sldId id="547" r:id="rId23"/>
    <p:sldId id="580" r:id="rId24"/>
    <p:sldId id="548" r:id="rId25"/>
    <p:sldId id="549" r:id="rId26"/>
    <p:sldId id="550" r:id="rId27"/>
    <p:sldId id="551" r:id="rId28"/>
    <p:sldId id="553" r:id="rId29"/>
    <p:sldId id="554" r:id="rId30"/>
    <p:sldId id="525" r:id="rId31"/>
    <p:sldId id="487" r:id="rId32"/>
    <p:sldId id="488" r:id="rId33"/>
    <p:sldId id="526" r:id="rId34"/>
    <p:sldId id="527" r:id="rId35"/>
    <p:sldId id="528" r:id="rId36"/>
    <p:sldId id="529" r:id="rId37"/>
    <p:sldId id="530" r:id="rId38"/>
    <p:sldId id="581" r:id="rId39"/>
    <p:sldId id="541" r:id="rId40"/>
    <p:sldId id="542" r:id="rId41"/>
    <p:sldId id="539" r:id="rId42"/>
    <p:sldId id="531" r:id="rId43"/>
    <p:sldId id="532" r:id="rId44"/>
    <p:sldId id="614" r:id="rId45"/>
    <p:sldId id="535" r:id="rId46"/>
    <p:sldId id="534" r:id="rId47"/>
    <p:sldId id="533" r:id="rId48"/>
    <p:sldId id="536" r:id="rId49"/>
    <p:sldId id="537" r:id="rId50"/>
    <p:sldId id="538" r:id="rId51"/>
    <p:sldId id="555" r:id="rId52"/>
    <p:sldId id="588" r:id="rId53"/>
    <p:sldId id="611" r:id="rId54"/>
    <p:sldId id="589" r:id="rId55"/>
    <p:sldId id="590" r:id="rId56"/>
    <p:sldId id="591" r:id="rId57"/>
    <p:sldId id="592" r:id="rId58"/>
    <p:sldId id="593" r:id="rId59"/>
    <p:sldId id="584" r:id="rId60"/>
    <p:sldId id="586" r:id="rId61"/>
    <p:sldId id="582" r:id="rId62"/>
    <p:sldId id="585" r:id="rId63"/>
    <p:sldId id="587" r:id="rId64"/>
    <p:sldId id="594" r:id="rId65"/>
    <p:sldId id="595" r:id="rId66"/>
    <p:sldId id="596" r:id="rId67"/>
    <p:sldId id="597" r:id="rId68"/>
    <p:sldId id="598" r:id="rId69"/>
    <p:sldId id="599" r:id="rId70"/>
    <p:sldId id="600" r:id="rId71"/>
    <p:sldId id="601" r:id="rId72"/>
    <p:sldId id="602" r:id="rId73"/>
    <p:sldId id="603" r:id="rId74"/>
    <p:sldId id="604" r:id="rId75"/>
    <p:sldId id="605" r:id="rId76"/>
    <p:sldId id="606" r:id="rId77"/>
    <p:sldId id="612" r:id="rId78"/>
    <p:sldId id="607" r:id="rId79"/>
    <p:sldId id="613" r:id="rId80"/>
    <p:sldId id="608" r:id="rId81"/>
    <p:sldId id="609" r:id="rId82"/>
    <p:sldId id="610"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autoAdjust="0"/>
    <p:restoredTop sz="68309" autoAdjust="0"/>
  </p:normalViewPr>
  <p:slideViewPr>
    <p:cSldViewPr snapToGrid="0" snapToObjects="1">
      <p:cViewPr varScale="1">
        <p:scale>
          <a:sx n="87" d="100"/>
          <a:sy n="87" d="100"/>
        </p:scale>
        <p:origin x="157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57835AC-1498-374E-8462-50731025C687}" type="datetimeFigureOut">
              <a:rPr lang="fr-FR" smtClean="0"/>
              <a:t>29/09/2020</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9B0BC91-C043-7D48-B2F1-5C7519FAC421}" type="slidenum">
              <a:rPr lang="fr-FR" smtClean="0"/>
              <a:t>‹N°›</a:t>
            </a:fld>
            <a:endParaRPr lang="fr-FR"/>
          </a:p>
        </p:txBody>
      </p:sp>
    </p:spTree>
    <p:extLst>
      <p:ext uri="{BB962C8B-B14F-4D97-AF65-F5344CB8AC3E}">
        <p14:creationId xmlns:p14="http://schemas.microsoft.com/office/powerpoint/2010/main" val="2540105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C322B7A-3D96-7347-8AC3-FC6BBA669CA5}" type="datetimeFigureOut">
              <a:rPr lang="fr-FR" smtClean="0"/>
              <a:pPr/>
              <a:t>29/09/2020</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B826559-B9F6-314F-8552-28EE52046014}" type="slidenum">
              <a:rPr lang="fr-FR" smtClean="0"/>
              <a:pPr/>
              <a:t>‹N°›</a:t>
            </a:fld>
            <a:endParaRPr lang="fr-FR"/>
          </a:p>
        </p:txBody>
      </p:sp>
    </p:spTree>
    <p:extLst>
      <p:ext uri="{BB962C8B-B14F-4D97-AF65-F5344CB8AC3E}">
        <p14:creationId xmlns:p14="http://schemas.microsoft.com/office/powerpoint/2010/main" val="2233349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826559-B9F6-314F-8552-28EE52046014}" type="slidenum">
              <a:rPr lang="fr-FR" smtClean="0"/>
              <a:pPr/>
              <a:t>2</a:t>
            </a:fld>
            <a:endParaRPr lang="fr-FR"/>
          </a:p>
        </p:txBody>
      </p:sp>
    </p:spTree>
    <p:extLst>
      <p:ext uri="{BB962C8B-B14F-4D97-AF65-F5344CB8AC3E}">
        <p14:creationId xmlns:p14="http://schemas.microsoft.com/office/powerpoint/2010/main" val="156921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93813" y="206375"/>
            <a:ext cx="4186237" cy="3138488"/>
          </a:xfrm>
        </p:spPr>
      </p:sp>
      <p:sp>
        <p:nvSpPr>
          <p:cNvPr id="3" name="Espace réservé des commentaires 2"/>
          <p:cNvSpPr>
            <a:spLocks noGrp="1"/>
          </p:cNvSpPr>
          <p:nvPr>
            <p:ph type="body" idx="1"/>
          </p:nvPr>
        </p:nvSpPr>
        <p:spPr>
          <a:xfrm>
            <a:off x="329126" y="3679279"/>
            <a:ext cx="6385059" cy="4700575"/>
          </a:xfrm>
        </p:spPr>
        <p:txBody>
          <a:bodyPr>
            <a:normAutofit lnSpcReduction="10000"/>
          </a:bodyPr>
          <a:lstStyle/>
          <a:p>
            <a:endParaRPr lang="fr-CA"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56</a:t>
            </a:fld>
            <a:endParaRPr lang="fr-CA"/>
          </a:p>
        </p:txBody>
      </p:sp>
    </p:spTree>
    <p:extLst>
      <p:ext uri="{BB962C8B-B14F-4D97-AF65-F5344CB8AC3E}">
        <p14:creationId xmlns:p14="http://schemas.microsoft.com/office/powerpoint/2010/main" val="58751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57</a:t>
            </a:fld>
            <a:endParaRPr lang="fr-CA"/>
          </a:p>
        </p:txBody>
      </p:sp>
    </p:spTree>
    <p:extLst>
      <p:ext uri="{BB962C8B-B14F-4D97-AF65-F5344CB8AC3E}">
        <p14:creationId xmlns:p14="http://schemas.microsoft.com/office/powerpoint/2010/main" val="105020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31774">
              <a:defRPr/>
            </a:pPr>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58</a:t>
            </a:fld>
            <a:endParaRPr lang="fr-CA"/>
          </a:p>
        </p:txBody>
      </p:sp>
    </p:spTree>
    <p:extLst>
      <p:ext uri="{BB962C8B-B14F-4D97-AF65-F5344CB8AC3E}">
        <p14:creationId xmlns:p14="http://schemas.microsoft.com/office/powerpoint/2010/main" val="87772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64</a:t>
            </a:fld>
            <a:endParaRPr lang="fr-CA"/>
          </a:p>
        </p:txBody>
      </p:sp>
    </p:spTree>
    <p:extLst>
      <p:ext uri="{BB962C8B-B14F-4D97-AF65-F5344CB8AC3E}">
        <p14:creationId xmlns:p14="http://schemas.microsoft.com/office/powerpoint/2010/main" val="427352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65</a:t>
            </a:fld>
            <a:endParaRPr lang="fr-CA"/>
          </a:p>
        </p:txBody>
      </p:sp>
    </p:spTree>
    <p:extLst>
      <p:ext uri="{BB962C8B-B14F-4D97-AF65-F5344CB8AC3E}">
        <p14:creationId xmlns:p14="http://schemas.microsoft.com/office/powerpoint/2010/main" val="427352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66</a:t>
            </a:fld>
            <a:endParaRPr lang="fr-CA"/>
          </a:p>
        </p:txBody>
      </p:sp>
    </p:spTree>
    <p:extLst>
      <p:ext uri="{BB962C8B-B14F-4D97-AF65-F5344CB8AC3E}">
        <p14:creationId xmlns:p14="http://schemas.microsoft.com/office/powerpoint/2010/main" val="169232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67</a:t>
            </a:fld>
            <a:endParaRPr lang="fr-CA"/>
          </a:p>
        </p:txBody>
      </p:sp>
    </p:spTree>
    <p:extLst>
      <p:ext uri="{BB962C8B-B14F-4D97-AF65-F5344CB8AC3E}">
        <p14:creationId xmlns:p14="http://schemas.microsoft.com/office/powerpoint/2010/main" val="161955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68</a:t>
            </a:fld>
            <a:endParaRPr lang="fr-CA"/>
          </a:p>
        </p:txBody>
      </p:sp>
    </p:spTree>
    <p:extLst>
      <p:ext uri="{BB962C8B-B14F-4D97-AF65-F5344CB8AC3E}">
        <p14:creationId xmlns:p14="http://schemas.microsoft.com/office/powerpoint/2010/main" val="58624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69</a:t>
            </a:fld>
            <a:endParaRPr lang="fr-CA"/>
          </a:p>
        </p:txBody>
      </p:sp>
    </p:spTree>
    <p:extLst>
      <p:ext uri="{BB962C8B-B14F-4D97-AF65-F5344CB8AC3E}">
        <p14:creationId xmlns:p14="http://schemas.microsoft.com/office/powerpoint/2010/main" val="42928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70</a:t>
            </a:fld>
            <a:endParaRPr lang="fr-CA"/>
          </a:p>
        </p:txBody>
      </p:sp>
    </p:spTree>
    <p:extLst>
      <p:ext uri="{BB962C8B-B14F-4D97-AF65-F5344CB8AC3E}">
        <p14:creationId xmlns:p14="http://schemas.microsoft.com/office/powerpoint/2010/main" val="202796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826559-B9F6-314F-8552-28EE52046014}" type="slidenum">
              <a:rPr lang="fr-FR" smtClean="0"/>
              <a:pPr/>
              <a:t>37</a:t>
            </a:fld>
            <a:endParaRPr lang="fr-FR"/>
          </a:p>
        </p:txBody>
      </p:sp>
    </p:spTree>
    <p:extLst>
      <p:ext uri="{BB962C8B-B14F-4D97-AF65-F5344CB8AC3E}">
        <p14:creationId xmlns:p14="http://schemas.microsoft.com/office/powerpoint/2010/main" val="51053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71</a:t>
            </a:fld>
            <a:endParaRPr lang="fr-CA"/>
          </a:p>
        </p:txBody>
      </p:sp>
    </p:spTree>
    <p:extLst>
      <p:ext uri="{BB962C8B-B14F-4D97-AF65-F5344CB8AC3E}">
        <p14:creationId xmlns:p14="http://schemas.microsoft.com/office/powerpoint/2010/main" val="153565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4708" indent="-174708">
              <a:buFontTx/>
              <a:buChar char="-"/>
            </a:pPr>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72</a:t>
            </a:fld>
            <a:endParaRPr lang="fr-CA"/>
          </a:p>
        </p:txBody>
      </p:sp>
    </p:spTree>
    <p:extLst>
      <p:ext uri="{BB962C8B-B14F-4D97-AF65-F5344CB8AC3E}">
        <p14:creationId xmlns:p14="http://schemas.microsoft.com/office/powerpoint/2010/main" val="174240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73</a:t>
            </a:fld>
            <a:endParaRPr lang="fr-CA"/>
          </a:p>
        </p:txBody>
      </p:sp>
    </p:spTree>
    <p:extLst>
      <p:ext uri="{BB962C8B-B14F-4D97-AF65-F5344CB8AC3E}">
        <p14:creationId xmlns:p14="http://schemas.microsoft.com/office/powerpoint/2010/main" val="136293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74</a:t>
            </a:fld>
            <a:endParaRPr lang="fr-CA"/>
          </a:p>
        </p:txBody>
      </p:sp>
    </p:spTree>
    <p:extLst>
      <p:ext uri="{BB962C8B-B14F-4D97-AF65-F5344CB8AC3E}">
        <p14:creationId xmlns:p14="http://schemas.microsoft.com/office/powerpoint/2010/main" val="173080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75</a:t>
            </a:fld>
            <a:endParaRPr lang="fr-CA"/>
          </a:p>
        </p:txBody>
      </p:sp>
    </p:spTree>
    <p:extLst>
      <p:ext uri="{BB962C8B-B14F-4D97-AF65-F5344CB8AC3E}">
        <p14:creationId xmlns:p14="http://schemas.microsoft.com/office/powerpoint/2010/main" val="4273523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76</a:t>
            </a:fld>
            <a:endParaRPr lang="fr-CA"/>
          </a:p>
        </p:txBody>
      </p:sp>
    </p:spTree>
    <p:extLst>
      <p:ext uri="{BB962C8B-B14F-4D97-AF65-F5344CB8AC3E}">
        <p14:creationId xmlns:p14="http://schemas.microsoft.com/office/powerpoint/2010/main" val="1322210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77</a:t>
            </a:fld>
            <a:endParaRPr lang="fr-CA"/>
          </a:p>
        </p:txBody>
      </p:sp>
    </p:spTree>
    <p:extLst>
      <p:ext uri="{BB962C8B-B14F-4D97-AF65-F5344CB8AC3E}">
        <p14:creationId xmlns:p14="http://schemas.microsoft.com/office/powerpoint/2010/main" val="132221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78</a:t>
            </a:fld>
            <a:endParaRPr lang="fr-CA"/>
          </a:p>
        </p:txBody>
      </p:sp>
    </p:spTree>
    <p:extLst>
      <p:ext uri="{BB962C8B-B14F-4D97-AF65-F5344CB8AC3E}">
        <p14:creationId xmlns:p14="http://schemas.microsoft.com/office/powerpoint/2010/main" val="1322210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79</a:t>
            </a:fld>
            <a:endParaRPr lang="fr-CA"/>
          </a:p>
        </p:txBody>
      </p:sp>
    </p:spTree>
    <p:extLst>
      <p:ext uri="{BB962C8B-B14F-4D97-AF65-F5344CB8AC3E}">
        <p14:creationId xmlns:p14="http://schemas.microsoft.com/office/powerpoint/2010/main" val="1322210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80</a:t>
            </a:fld>
            <a:endParaRPr lang="fr-CA"/>
          </a:p>
        </p:txBody>
      </p:sp>
    </p:spTree>
    <p:extLst>
      <p:ext uri="{BB962C8B-B14F-4D97-AF65-F5344CB8AC3E}">
        <p14:creationId xmlns:p14="http://schemas.microsoft.com/office/powerpoint/2010/main" val="174240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826559-B9F6-314F-8552-28EE52046014}" type="slidenum">
              <a:rPr lang="fr-FR" smtClean="0"/>
              <a:pPr/>
              <a:t>38</a:t>
            </a:fld>
            <a:endParaRPr lang="fr-FR"/>
          </a:p>
        </p:txBody>
      </p:sp>
    </p:spTree>
    <p:extLst>
      <p:ext uri="{BB962C8B-B14F-4D97-AF65-F5344CB8AC3E}">
        <p14:creationId xmlns:p14="http://schemas.microsoft.com/office/powerpoint/2010/main" val="510531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81</a:t>
            </a:fld>
            <a:endParaRPr lang="fr-CA"/>
          </a:p>
        </p:txBody>
      </p:sp>
    </p:spTree>
    <p:extLst>
      <p:ext uri="{BB962C8B-B14F-4D97-AF65-F5344CB8AC3E}">
        <p14:creationId xmlns:p14="http://schemas.microsoft.com/office/powerpoint/2010/main" val="616021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82</a:t>
            </a:fld>
            <a:endParaRPr lang="fr-CA"/>
          </a:p>
        </p:txBody>
      </p:sp>
    </p:spTree>
    <p:extLst>
      <p:ext uri="{BB962C8B-B14F-4D97-AF65-F5344CB8AC3E}">
        <p14:creationId xmlns:p14="http://schemas.microsoft.com/office/powerpoint/2010/main" val="174240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826559-B9F6-314F-8552-28EE52046014}" type="slidenum">
              <a:rPr lang="fr-FR" smtClean="0"/>
              <a:pPr/>
              <a:t>39</a:t>
            </a:fld>
            <a:endParaRPr lang="fr-FR"/>
          </a:p>
        </p:txBody>
      </p:sp>
    </p:spTree>
    <p:extLst>
      <p:ext uri="{BB962C8B-B14F-4D97-AF65-F5344CB8AC3E}">
        <p14:creationId xmlns:p14="http://schemas.microsoft.com/office/powerpoint/2010/main" val="51053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826559-B9F6-314F-8552-28EE52046014}" type="slidenum">
              <a:rPr lang="fr-FR" smtClean="0"/>
              <a:pPr/>
              <a:t>40</a:t>
            </a:fld>
            <a:endParaRPr lang="fr-FR"/>
          </a:p>
        </p:txBody>
      </p:sp>
    </p:spTree>
    <p:extLst>
      <p:ext uri="{BB962C8B-B14F-4D97-AF65-F5344CB8AC3E}">
        <p14:creationId xmlns:p14="http://schemas.microsoft.com/office/powerpoint/2010/main" val="5105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52</a:t>
            </a:fld>
            <a:endParaRPr lang="fr-CA"/>
          </a:p>
        </p:txBody>
      </p:sp>
    </p:spTree>
    <p:extLst>
      <p:ext uri="{BB962C8B-B14F-4D97-AF65-F5344CB8AC3E}">
        <p14:creationId xmlns:p14="http://schemas.microsoft.com/office/powerpoint/2010/main" val="33711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53</a:t>
            </a:fld>
            <a:endParaRPr lang="fr-CA"/>
          </a:p>
        </p:txBody>
      </p:sp>
    </p:spTree>
    <p:extLst>
      <p:ext uri="{BB962C8B-B14F-4D97-AF65-F5344CB8AC3E}">
        <p14:creationId xmlns:p14="http://schemas.microsoft.com/office/powerpoint/2010/main" val="33711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endParaRPr lang="fr-FR"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54</a:t>
            </a:fld>
            <a:endParaRPr lang="fr-CA"/>
          </a:p>
        </p:txBody>
      </p:sp>
    </p:spTree>
    <p:extLst>
      <p:ext uri="{BB962C8B-B14F-4D97-AF65-F5344CB8AC3E}">
        <p14:creationId xmlns:p14="http://schemas.microsoft.com/office/powerpoint/2010/main" val="197720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93813" y="206375"/>
            <a:ext cx="4186237" cy="3138488"/>
          </a:xfrm>
        </p:spPr>
      </p:sp>
      <p:sp>
        <p:nvSpPr>
          <p:cNvPr id="3" name="Espace réservé des commentaires 2"/>
          <p:cNvSpPr>
            <a:spLocks noGrp="1"/>
          </p:cNvSpPr>
          <p:nvPr>
            <p:ph type="body" idx="1"/>
          </p:nvPr>
        </p:nvSpPr>
        <p:spPr>
          <a:xfrm>
            <a:off x="329126" y="3679279"/>
            <a:ext cx="6385059" cy="4700575"/>
          </a:xfrm>
        </p:spPr>
        <p:txBody>
          <a:bodyPr/>
          <a:lstStyle/>
          <a:p>
            <a:endParaRPr lang="fr-CA" dirty="0"/>
          </a:p>
        </p:txBody>
      </p:sp>
      <p:sp>
        <p:nvSpPr>
          <p:cNvPr id="4" name="Espace réservé du numéro de diapositive 3"/>
          <p:cNvSpPr>
            <a:spLocks noGrp="1"/>
          </p:cNvSpPr>
          <p:nvPr>
            <p:ph type="sldNum" sz="quarter" idx="10"/>
          </p:nvPr>
        </p:nvSpPr>
        <p:spPr/>
        <p:txBody>
          <a:bodyPr/>
          <a:lstStyle/>
          <a:p>
            <a:fld id="{7736A805-AC76-AA48-B390-87360571B4AE}" type="slidenum">
              <a:rPr lang="fr-CA" smtClean="0"/>
              <a:t>55</a:t>
            </a:fld>
            <a:endParaRPr lang="fr-CA"/>
          </a:p>
        </p:txBody>
      </p:sp>
    </p:spTree>
    <p:extLst>
      <p:ext uri="{BB962C8B-B14F-4D97-AF65-F5344CB8AC3E}">
        <p14:creationId xmlns:p14="http://schemas.microsoft.com/office/powerpoint/2010/main" val="140649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CA"/>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CA"/>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lang="en-US"/>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CA"/>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63A9A7CB-BEE6-4F99-898E-913F06E8E125}" type="datetime1">
              <a:rPr lang="en-US" smtClean="0"/>
              <a:pPr/>
              <a:t>9/29/20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CA"/>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BEE1B38-C5EB-4D66-9137-0AFE9CDEDE8F}" type="datetime1">
              <a:rPr lang="en-US" smtClean="0"/>
              <a:pPr/>
              <a:t>9/29/20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CA"/>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8" name="Date Placeholder 7"/>
          <p:cNvSpPr>
            <a:spLocks noGrp="1"/>
          </p:cNvSpPr>
          <p:nvPr>
            <p:ph type="dt" sz="half" idx="10"/>
          </p:nvPr>
        </p:nvSpPr>
        <p:spPr/>
        <p:txBody>
          <a:bodyPr/>
          <a:lstStyle/>
          <a:p>
            <a:fld id="{327B613C-1AD7-49D3-885D-F654C5CDBAA6}" type="datetime1">
              <a:rPr lang="en-US" smtClean="0"/>
              <a:pPr/>
              <a:t>9/29/20</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CA"/>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9/29/20</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rchive.org/details/b204423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sexarchive.info/GESUND/ARCHIV/LIBRO.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archive.org/details/bub_gb_YXthDNr69RQ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55526"/>
            <a:ext cx="7543800" cy="3743450"/>
          </a:xfrm>
        </p:spPr>
        <p:txBody>
          <a:bodyPr/>
          <a:lstStyle/>
          <a:p>
            <a:r>
              <a:rPr lang="fr-FR" sz="4800" dirty="0"/>
              <a:t>SEX1183</a:t>
            </a:r>
            <a:br>
              <a:rPr lang="fr-FR" sz="4800" dirty="0"/>
            </a:br>
            <a:r>
              <a:rPr lang="fr-FR" sz="4800" dirty="0"/>
              <a:t>Épistémologie et histoire des idées sur les sexualités</a:t>
            </a:r>
            <a:br>
              <a:rPr lang="fr-FR" sz="4800" dirty="0"/>
            </a:br>
            <a:br>
              <a:rPr lang="fr-FR" sz="4800" dirty="0"/>
            </a:br>
            <a:r>
              <a:rPr lang="fr-FR" sz="4800" dirty="0"/>
              <a:t>Cours 4 </a:t>
            </a:r>
          </a:p>
        </p:txBody>
      </p:sp>
      <p:sp>
        <p:nvSpPr>
          <p:cNvPr id="3" name="Sous-titre 2"/>
          <p:cNvSpPr>
            <a:spLocks noGrp="1"/>
          </p:cNvSpPr>
          <p:nvPr>
            <p:ph type="subTitle" idx="1"/>
          </p:nvPr>
        </p:nvSpPr>
        <p:spPr/>
        <p:txBody>
          <a:bodyPr>
            <a:normAutofit lnSpcReduction="10000"/>
          </a:bodyPr>
          <a:lstStyle/>
          <a:p>
            <a:r>
              <a:rPr lang="fr-FR" dirty="0">
                <a:solidFill>
                  <a:schemeClr val="bg1">
                    <a:lumMod val="50000"/>
                  </a:schemeClr>
                </a:solidFill>
              </a:rPr>
              <a:t>Dominic Beaulieu-Prévost</a:t>
            </a:r>
          </a:p>
          <a:p>
            <a:endParaRPr lang="fr-FR" dirty="0"/>
          </a:p>
          <a:p>
            <a:r>
              <a:rPr lang="fr-FR" dirty="0">
                <a:solidFill>
                  <a:schemeClr val="bg1">
                    <a:lumMod val="50000"/>
                  </a:schemeClr>
                </a:solidFill>
              </a:rPr>
              <a:t>Septembre </a:t>
            </a:r>
            <a:r>
              <a:rPr lang="fr-FR" dirty="0"/>
              <a:t>2020, UQÀM</a:t>
            </a:r>
          </a:p>
        </p:txBody>
      </p:sp>
    </p:spTree>
    <p:extLst>
      <p:ext uri="{BB962C8B-B14F-4D97-AF65-F5344CB8AC3E}">
        <p14:creationId xmlns:p14="http://schemas.microsoft.com/office/powerpoint/2010/main" val="149105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Métaphores biologiques du désir sexuel</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Le désir sexuel était plus souvent expliqué en termes biologiques/physiologiques qui s’appliquent à toutes et tous qu’en termes d’identité ou de spécificité individuelle. </a:t>
            </a:r>
            <a:endParaRPr lang="fr-CA" dirty="0"/>
          </a:p>
          <a:p>
            <a:r>
              <a:rPr lang="fr-FR" sz="2000" dirty="0"/>
              <a:t>Par exemple, un traité sur l’usage du fouet pour stimuler le désir sexuel de 1718 explique que l’usage du fouet active le sang, ce qui provoque une réaction physiologique d’excitation  (Phillips et </a:t>
            </a:r>
            <a:r>
              <a:rPr lang="fr-FR" sz="2000" dirty="0" err="1"/>
              <a:t>Reay</a:t>
            </a:r>
            <a:r>
              <a:rPr lang="fr-FR" sz="2000" dirty="0"/>
              <a:t>, 2011). </a:t>
            </a:r>
            <a:endParaRPr lang="fr-CA" sz="2000" dirty="0"/>
          </a:p>
          <a:p>
            <a:r>
              <a:rPr lang="fr-FR" sz="2000" dirty="0"/>
              <a:t>L’usage du fouet pouvait donc être vu comme un traitement possible pour améliorer le désir sexuel (et même la fertilité chez la femme, si on considère que son orgasme est nécessaire à la conception). </a:t>
            </a:r>
            <a:endParaRPr lang="fr-CA" sz="2000" dirty="0"/>
          </a:p>
          <a:p>
            <a:r>
              <a:rPr lang="fr-FR" sz="2000" dirty="0"/>
              <a:t>Cette vision biologique est à contraster à des descriptions du masochisme, une perversion sexuelle, à partir du 19e siècle.  </a:t>
            </a:r>
            <a:endParaRPr lang="fr-CA" dirty="0"/>
          </a:p>
          <a:p>
            <a:pPr marL="114300" indent="0">
              <a:buNone/>
            </a:pPr>
            <a:r>
              <a:rPr lang="fr-FR" dirty="0"/>
              <a:t>Ce contraste de perceptions peut se résumer à la différence entre </a:t>
            </a:r>
          </a:p>
          <a:p>
            <a:r>
              <a:rPr lang="fr-FR" sz="2000" dirty="0"/>
              <a:t>un acte physique et un acte psychologique, ou </a:t>
            </a:r>
          </a:p>
          <a:p>
            <a:r>
              <a:rPr lang="fr-FR" sz="2000" dirty="0"/>
              <a:t>un traitement médical et une identité. </a:t>
            </a:r>
            <a:endParaRPr lang="fr-CA" sz="2000" dirty="0"/>
          </a:p>
        </p:txBody>
      </p:sp>
    </p:spTree>
    <p:extLst>
      <p:ext uri="{BB962C8B-B14F-4D97-AF65-F5344CB8AC3E}">
        <p14:creationId xmlns:p14="http://schemas.microsoft.com/office/powerpoint/2010/main" val="1718955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deux grands types de théories du corps humain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Un sexe / deux semences</a:t>
            </a:r>
            <a:r>
              <a:rPr lang="fr-CA" dirty="0"/>
              <a:t> (Laqueur, 1992)</a:t>
            </a:r>
            <a:endParaRPr lang="fr-CA" u="sng" dirty="0"/>
          </a:p>
          <a:p>
            <a:r>
              <a:rPr lang="fr-FR" sz="2000" dirty="0"/>
              <a:t>Ce type de théorie était plus fréquent avant le 18</a:t>
            </a:r>
            <a:r>
              <a:rPr lang="fr-FR" sz="2000" baseline="30000" dirty="0"/>
              <a:t>e</a:t>
            </a:r>
            <a:r>
              <a:rPr lang="fr-FR" sz="2000" dirty="0"/>
              <a:t> siècle. </a:t>
            </a:r>
            <a:endParaRPr lang="fr-CA" sz="2000" dirty="0"/>
          </a:p>
          <a:p>
            <a:r>
              <a:rPr lang="fr-FR" sz="2000" dirty="0"/>
              <a:t>Selon cette théorie du corps humain, la femme est un homme avec des organes génitaux inversés (vagin/pénis, ovaires/testicules). Les deux sont donc vus comme étant fonctionnellement similaires (un sexe). </a:t>
            </a:r>
            <a:endParaRPr lang="fr-CA" sz="2000" dirty="0"/>
          </a:p>
          <a:p>
            <a:r>
              <a:rPr lang="fr-FR" sz="2000" dirty="0"/>
              <a:t>Cela implique que la femme a aussi une semence et que les deux semences doivent être « éjaculées » pour qu’il y ait conception (deux semences). </a:t>
            </a:r>
          </a:p>
          <a:p>
            <a:r>
              <a:rPr lang="fr-FR" sz="2000" dirty="0"/>
              <a:t>L’idée des deux semences a entre autres été inspirée de Galien (philosophe grec du 2</a:t>
            </a:r>
            <a:r>
              <a:rPr lang="fr-FR" sz="2000" baseline="30000" dirty="0"/>
              <a:t>e</a:t>
            </a:r>
            <a:r>
              <a:rPr lang="fr-FR" sz="2000" dirty="0"/>
              <a:t> siècle). </a:t>
            </a:r>
            <a:endParaRPr lang="fr-CA" sz="2000" dirty="0"/>
          </a:p>
        </p:txBody>
      </p:sp>
    </p:spTree>
    <p:extLst>
      <p:ext uri="{BB962C8B-B14F-4D97-AF65-F5344CB8AC3E}">
        <p14:creationId xmlns:p14="http://schemas.microsoft.com/office/powerpoint/2010/main" val="405573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deux grands types de théories du corps humain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Un sexe / deux semences</a:t>
            </a:r>
            <a:r>
              <a:rPr lang="fr-CA" dirty="0"/>
              <a:t> (Laqueur, 1992)</a:t>
            </a:r>
            <a:endParaRPr lang="fr-CA" sz="2000" dirty="0"/>
          </a:p>
          <a:p>
            <a:r>
              <a:rPr lang="fr-FR" sz="2000" dirty="0"/>
              <a:t>Un corollaire de cette compréhension est qu’il est considéré nécessaire que la femme ait un orgasme pour qu’il y ait conception! </a:t>
            </a:r>
          </a:p>
          <a:p>
            <a:r>
              <a:rPr lang="fr-FR" sz="2000" dirty="0"/>
              <a:t>Un autre corollaire est que si une femme est </a:t>
            </a:r>
            <a:br>
              <a:rPr lang="fr-FR" sz="2000" dirty="0"/>
            </a:br>
            <a:r>
              <a:rPr lang="fr-FR" sz="2000" dirty="0"/>
              <a:t>enceinte, c’est parce que la relation sexuelle était </a:t>
            </a:r>
            <a:br>
              <a:rPr lang="fr-FR" sz="2000" dirty="0"/>
            </a:br>
            <a:r>
              <a:rPr lang="fr-FR" sz="2000" dirty="0"/>
              <a:t>consentante… </a:t>
            </a:r>
          </a:p>
          <a:p>
            <a:endParaRPr lang="fr-CA" sz="2000" dirty="0"/>
          </a:p>
          <a:p>
            <a:pPr marL="114300" indent="0">
              <a:buNone/>
            </a:pPr>
            <a:r>
              <a:rPr lang="fr-FR" sz="2000" dirty="0"/>
              <a:t>La femme est quand même présentée comme un être </a:t>
            </a:r>
            <a:br>
              <a:rPr lang="fr-FR" sz="2000" dirty="0"/>
            </a:br>
            <a:r>
              <a:rPr lang="fr-FR" sz="2000" dirty="0"/>
              <a:t>imparfait. </a:t>
            </a:r>
          </a:p>
          <a:p>
            <a:r>
              <a:rPr lang="fr-FR" sz="2000" dirty="0"/>
              <a:t>Ex : Selon Galien, un manque de chaleur vitale ont </a:t>
            </a:r>
            <a:br>
              <a:rPr lang="fr-FR" sz="2000" dirty="0"/>
            </a:br>
            <a:r>
              <a:rPr lang="fr-FR" sz="2000" dirty="0"/>
              <a:t>amené leurs organes génitaux à rester à l’intérieur.</a:t>
            </a:r>
          </a:p>
          <a:p>
            <a:endParaRPr lang="fr-FR" sz="2000" dirty="0"/>
          </a:p>
          <a:p>
            <a:pPr marL="114300" indent="0">
              <a:buNone/>
            </a:pPr>
            <a:r>
              <a:rPr lang="fr-FR" sz="2000" dirty="0"/>
              <a:t>Ci-contre: illustration de 1634 présentant l’organe </a:t>
            </a:r>
            <a:br>
              <a:rPr lang="fr-FR" sz="2000" dirty="0"/>
            </a:br>
            <a:r>
              <a:rPr lang="fr-FR" sz="2000" dirty="0"/>
              <a:t>féminin comme un scrotum inversé et </a:t>
            </a:r>
            <a:br>
              <a:rPr lang="fr-FR" sz="2000" dirty="0"/>
            </a:br>
            <a:r>
              <a:rPr lang="fr-FR" sz="2000" dirty="0"/>
              <a:t>sous-développé. </a:t>
            </a:r>
            <a:endParaRPr lang="fr-CA" sz="2000" dirty="0"/>
          </a:p>
        </p:txBody>
      </p:sp>
      <p:pic>
        <p:nvPicPr>
          <p:cNvPr id="4" name="Image 3"/>
          <p:cNvPicPr>
            <a:picLocks noChangeAspect="1"/>
          </p:cNvPicPr>
          <p:nvPr/>
        </p:nvPicPr>
        <p:blipFill>
          <a:blip r:embed="rId2"/>
          <a:stretch>
            <a:fillRect/>
          </a:stretch>
        </p:blipFill>
        <p:spPr>
          <a:xfrm>
            <a:off x="6259760" y="2757405"/>
            <a:ext cx="2884239" cy="4100595"/>
          </a:xfrm>
          <a:prstGeom prst="rect">
            <a:avLst/>
          </a:prstGeom>
        </p:spPr>
      </p:pic>
    </p:spTree>
    <p:extLst>
      <p:ext uri="{BB962C8B-B14F-4D97-AF65-F5344CB8AC3E}">
        <p14:creationId xmlns:p14="http://schemas.microsoft.com/office/powerpoint/2010/main" val="13164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deux grands types de théories du corps humain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Deux sexes / une semence</a:t>
            </a:r>
            <a:r>
              <a:rPr lang="fr-CA" dirty="0"/>
              <a:t> (Laqueur, 1992)</a:t>
            </a:r>
          </a:p>
          <a:p>
            <a:r>
              <a:rPr lang="fr-FR" sz="2000" dirty="0"/>
              <a:t>Ce type de théorie était plus fréquent à partir de la fin du 18</a:t>
            </a:r>
            <a:r>
              <a:rPr lang="fr-FR" sz="2000" baseline="30000" dirty="0"/>
              <a:t>e</a:t>
            </a:r>
            <a:r>
              <a:rPr lang="fr-FR" sz="2000" dirty="0"/>
              <a:t> siècle. </a:t>
            </a:r>
            <a:endParaRPr lang="fr-CA" sz="2000" dirty="0"/>
          </a:p>
          <a:p>
            <a:r>
              <a:rPr lang="fr-FR" sz="2000" dirty="0"/>
              <a:t>Selon cette autre théorie du corps humain, l’homme et la femme étaient de nature fondamentalement différente (parallèle avec la naturalisation des discours). </a:t>
            </a:r>
            <a:endParaRPr lang="fr-CA" sz="2000" dirty="0"/>
          </a:p>
          <a:p>
            <a:r>
              <a:rPr lang="fr-FR" sz="2000" dirty="0"/>
              <a:t>La femme était principalement un réceptacle au service du principe actif masculin. </a:t>
            </a:r>
            <a:endParaRPr lang="fr-CA" sz="2000" dirty="0"/>
          </a:p>
          <a:p>
            <a:r>
              <a:rPr lang="fr-FR" sz="2000" dirty="0"/>
              <a:t>Un corollaire important de cette compréhension était que l’orgasme de la femme n’était pas considéré comme nécessaire à la conception. </a:t>
            </a:r>
            <a:endParaRPr lang="fr-CA" sz="2000" dirty="0"/>
          </a:p>
          <a:p>
            <a:r>
              <a:rPr lang="fr-FR" sz="2000" dirty="0"/>
              <a:t>Ces idées ont entre autres été inspirées par Aristote, qui croyait que le sperme de l’homme constitue le principe actif et que la femme fournit la matière (ou principe passif) qui sera transformée en bébé par le sperme. </a:t>
            </a:r>
            <a:endParaRPr lang="fr-CA" sz="2000" dirty="0"/>
          </a:p>
          <a:p>
            <a:pPr lvl="1"/>
            <a:r>
              <a:rPr lang="fr-FR" sz="1800" dirty="0"/>
              <a:t>Certains de ces contemporains considéraient même que la femme n’était qu’un réceptacle permettant au sperme de se transformer en bébé. </a:t>
            </a:r>
            <a:endParaRPr lang="fr-CA" sz="1800" dirty="0"/>
          </a:p>
        </p:txBody>
      </p:sp>
    </p:spTree>
    <p:extLst>
      <p:ext uri="{BB962C8B-B14F-4D97-AF65-F5344CB8AC3E}">
        <p14:creationId xmlns:p14="http://schemas.microsoft.com/office/powerpoint/2010/main" val="24920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Brève histoire de la masturbation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Selon Galien la masturbation est considérée comme une thérapie</a:t>
            </a:r>
            <a:endParaRPr lang="fr-CA" dirty="0"/>
          </a:p>
          <a:p>
            <a:pPr marL="114300" indent="0">
              <a:buNone/>
            </a:pPr>
            <a:r>
              <a:rPr lang="fr-CA" dirty="0"/>
              <a:t>Pour les hommes</a:t>
            </a:r>
          </a:p>
          <a:p>
            <a:pPr lvl="1"/>
            <a:r>
              <a:rPr lang="fr-CA" dirty="0"/>
              <a:t>Même les hommes modérés consentent à la masturbation pour soigner les troubles liés à l’excès de fluide corporels.</a:t>
            </a:r>
          </a:p>
          <a:p>
            <a:pPr marL="114300" indent="0">
              <a:buNone/>
            </a:pPr>
            <a:r>
              <a:rPr lang="fr-CA" dirty="0"/>
              <a:t>Pour les femmes</a:t>
            </a:r>
          </a:p>
          <a:p>
            <a:pPr lvl="1"/>
            <a:r>
              <a:rPr lang="fr-CA" dirty="0"/>
              <a:t>La femme est froide, la masturbation sert à la réchauffer et afin de provoquer des « convulsions s’accompagnant en même temps de douleurs et de plaisir, suivies de l’émission d’un sperme trouble et abondant. Dès lors, elle sera libérée de tout mal qu’elle a ressenti »</a:t>
            </a:r>
          </a:p>
          <a:p>
            <a:pPr marL="114300" indent="0">
              <a:buNone/>
            </a:pPr>
            <a:endParaRPr lang="fr-CA" dirty="0"/>
          </a:p>
        </p:txBody>
      </p:sp>
    </p:spTree>
    <p:extLst>
      <p:ext uri="{BB962C8B-B14F-4D97-AF65-F5344CB8AC3E}">
        <p14:creationId xmlns:p14="http://schemas.microsoft.com/office/powerpoint/2010/main" val="655043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Brève histoire de la masturbation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Dans la Torah (Ancien Testament) : le péché d’</a:t>
            </a:r>
            <a:r>
              <a:rPr lang="fr-CA" u="sng" dirty="0" err="1"/>
              <a:t>Onan</a:t>
            </a:r>
            <a:endParaRPr lang="fr-CA" u="sng" dirty="0"/>
          </a:p>
          <a:p>
            <a:r>
              <a:rPr lang="fr-CA" sz="2000" dirty="0"/>
              <a:t>« Alors Juda dit à </a:t>
            </a:r>
            <a:r>
              <a:rPr lang="fr-CA" sz="2000" dirty="0" err="1"/>
              <a:t>Onân</a:t>
            </a:r>
            <a:r>
              <a:rPr lang="fr-CA" sz="2000" dirty="0"/>
              <a:t> : Va vers la femme de ton frère, remplis avec elle ton devoir de beau-frère et assure une postérité à ton frère. Cependant </a:t>
            </a:r>
            <a:r>
              <a:rPr lang="fr-CA" sz="2000" dirty="0" err="1"/>
              <a:t>Onân</a:t>
            </a:r>
            <a:r>
              <a:rPr lang="fr-CA" sz="2000" dirty="0"/>
              <a:t> savait que la postérité ne serait pas sienne et, chaque fois qu'il s'unissait à la femme de son frère, il laissait perdre à terre pour ne pas donner une postérité à son frère. Ce qu'il faisait déplut à Yahvé, qui le fit mourir lui aussi. » Extrait du chapitre 38 de la </a:t>
            </a:r>
            <a:r>
              <a:rPr lang="fr-CA" sz="2000" dirty="0" err="1"/>
              <a:t>Génèse</a:t>
            </a:r>
            <a:r>
              <a:rPr lang="fr-CA" sz="2000" dirty="0"/>
              <a:t>.</a:t>
            </a:r>
          </a:p>
          <a:p>
            <a:pPr marL="114300" indent="0">
              <a:buNone/>
            </a:pPr>
            <a:endParaRPr lang="fr-CA" dirty="0"/>
          </a:p>
          <a:p>
            <a:pPr marL="114300" indent="0">
              <a:buNone/>
            </a:pPr>
            <a:r>
              <a:rPr lang="fr-CA" dirty="0"/>
              <a:t>Au XVIIIe siècle, le terme d’onanisme a été inventé à partir de cet extrait pour décrire un acte mortellement puni par Dieu et assimilé à la masturbation.</a:t>
            </a:r>
          </a:p>
          <a:p>
            <a:r>
              <a:rPr lang="fr-CA" sz="2000" dirty="0"/>
              <a:t>Selon plusieurs exégètes il s’agit d’un abus d’interprétation: le crime est de refuser d’assurer une descendance à son frère aîné.</a:t>
            </a:r>
          </a:p>
        </p:txBody>
      </p:sp>
    </p:spTree>
    <p:extLst>
      <p:ext uri="{BB962C8B-B14F-4D97-AF65-F5344CB8AC3E}">
        <p14:creationId xmlns:p14="http://schemas.microsoft.com/office/powerpoint/2010/main" val="34906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Brève histoire de la masturbation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Vers la fin de la renaissance</a:t>
            </a:r>
          </a:p>
          <a:p>
            <a:r>
              <a:rPr lang="fr-CA" sz="2000" dirty="0"/>
              <a:t>Déclin des idées de Galien sur la médecine, perd en crédibilité</a:t>
            </a:r>
          </a:p>
          <a:p>
            <a:r>
              <a:rPr lang="fr-CA" sz="2000" dirty="0"/>
              <a:t>La médecine devient plus en phase avec la religion pour documenter non plus les bienfait, mais les méfaits de la masturbation.</a:t>
            </a:r>
          </a:p>
          <a:p>
            <a:r>
              <a:rPr lang="fr-CA" sz="2000" dirty="0"/>
              <a:t>Par exemple, </a:t>
            </a:r>
            <a:r>
              <a:rPr lang="fr-CA" sz="2000" dirty="0" err="1"/>
              <a:t>Ettmüller</a:t>
            </a:r>
            <a:r>
              <a:rPr lang="fr-CA" sz="2000" dirty="0"/>
              <a:t>, médecin allemand, professeur à </a:t>
            </a:r>
            <a:r>
              <a:rPr lang="fr-CA" sz="2000" dirty="0" err="1"/>
              <a:t>Leopzig</a:t>
            </a:r>
            <a:r>
              <a:rPr lang="fr-CA" sz="2000" dirty="0"/>
              <a:t>, vers 1670 liste </a:t>
            </a:r>
            <a:r>
              <a:rPr lang="fr-CA" sz="2000" dirty="0" err="1"/>
              <a:t>parmis</a:t>
            </a:r>
            <a:r>
              <a:rPr lang="fr-CA" sz="2000" dirty="0"/>
              <a:t> d’autre causes de la gonorrhée, l’« abominable masturbation »</a:t>
            </a:r>
          </a:p>
        </p:txBody>
      </p:sp>
    </p:spTree>
    <p:extLst>
      <p:ext uri="{BB962C8B-B14F-4D97-AF65-F5344CB8AC3E}">
        <p14:creationId xmlns:p14="http://schemas.microsoft.com/office/powerpoint/2010/main" val="17617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Brève histoire de la masturbation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Vers la fin de la renaissance</a:t>
            </a:r>
            <a:endParaRPr lang="fr-CA" sz="2000" dirty="0"/>
          </a:p>
          <a:p>
            <a:pPr marL="114300" indent="0">
              <a:buNone/>
            </a:pPr>
            <a:r>
              <a:rPr lang="fr-CA" sz="2000" dirty="0"/>
              <a:t>Premier best-seller sur la masturbation: la publication anonyme </a:t>
            </a:r>
            <a:r>
              <a:rPr lang="fr-CA" sz="2000" i="1" dirty="0">
                <a:hlinkClick r:id="rId2"/>
              </a:rPr>
              <a:t>Onania, or The heinous sin of self-pollution, and all its frightful consequences in both sexes considered, with spiritual and physical advice</a:t>
            </a:r>
            <a:r>
              <a:rPr lang="fr-CA" sz="2000" dirty="0"/>
              <a:t>, 1718.</a:t>
            </a:r>
          </a:p>
          <a:p>
            <a:pPr marL="617220" lvl="1" indent="-342900">
              <a:buFont typeface="+mj-lt"/>
              <a:buAutoNum type="arabicPeriod"/>
            </a:pPr>
            <a:r>
              <a:rPr lang="fr-CA" u="sng" dirty="0"/>
              <a:t>Conséquences morales</a:t>
            </a:r>
            <a:r>
              <a:rPr lang="fr-CA" dirty="0"/>
              <a:t>: la masturbation est un péché contre nature qui « pervertit et détruit la nature ». Celui qui se masturbe « travaille à la destruction de son espèce [</a:t>
            </a:r>
            <a:r>
              <a:rPr lang="mr-IN" dirty="0"/>
              <a:t>…</a:t>
            </a:r>
            <a:r>
              <a:rPr lang="fr-CA" dirty="0"/>
              <a:t> et] de la Création elle-même»</a:t>
            </a:r>
          </a:p>
          <a:p>
            <a:pPr marL="617220" lvl="1" indent="-342900">
              <a:buFont typeface="+mj-lt"/>
              <a:buAutoNum type="arabicPeriod"/>
            </a:pPr>
            <a:r>
              <a:rPr lang="fr-CA" u="sng" dirty="0"/>
              <a:t>Conséquences médicales</a:t>
            </a:r>
            <a:r>
              <a:rPr lang="fr-CA" dirty="0"/>
              <a:t>: cause la gonorrhée, l’impuissance, les ulcère, les convulsion, l’épilepsie, la consomption, empêche la croissance, épuisement, « la masturbation privant leur corps [des jeunes garçons et filles] de son humidité vitale et réparatrice, devenus secs et émaciés, ont été conduits à la tombe. »  </a:t>
            </a:r>
          </a:p>
        </p:txBody>
      </p:sp>
    </p:spTree>
    <p:extLst>
      <p:ext uri="{BB962C8B-B14F-4D97-AF65-F5344CB8AC3E}">
        <p14:creationId xmlns:p14="http://schemas.microsoft.com/office/powerpoint/2010/main" val="26659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a:t>Samuel-Auguste Tissot (1728-1797)</a:t>
            </a:r>
          </a:p>
        </p:txBody>
      </p:sp>
      <p:sp>
        <p:nvSpPr>
          <p:cNvPr id="3" name="Sous-titre 2"/>
          <p:cNvSpPr>
            <a:spLocks noGrp="1"/>
          </p:cNvSpPr>
          <p:nvPr>
            <p:ph type="subTitle" idx="1"/>
          </p:nvPr>
        </p:nvSpPr>
        <p:spPr/>
        <p:txBody>
          <a:bodyPr/>
          <a:lstStyle/>
          <a:p>
            <a:r>
              <a:rPr lang="fr-FR" dirty="0"/>
              <a:t>Ou </a:t>
            </a:r>
            <a:r>
              <a:rPr lang="mr-IN" dirty="0"/>
              <a:t>–</a:t>
            </a:r>
            <a:r>
              <a:rPr lang="fr-CA" dirty="0"/>
              <a:t> La médicalisation de la masturbation</a:t>
            </a:r>
            <a:r>
              <a:rPr lang="fr-FR" dirty="0"/>
              <a:t> </a:t>
            </a:r>
          </a:p>
        </p:txBody>
      </p:sp>
    </p:spTree>
    <p:extLst>
      <p:ext uri="{BB962C8B-B14F-4D97-AF65-F5344CB8AC3E}">
        <p14:creationId xmlns:p14="http://schemas.microsoft.com/office/powerpoint/2010/main" val="444270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L’essentiel</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Ses principaux ouvrages</a:t>
            </a:r>
          </a:p>
          <a:p>
            <a:r>
              <a:rPr lang="fr-FR" sz="2000" i="1" dirty="0"/>
              <a:t>L’onanisme</a:t>
            </a:r>
            <a:r>
              <a:rPr lang="fr-FR" sz="2000" dirty="0"/>
              <a:t>, publié en 1760.</a:t>
            </a:r>
          </a:p>
          <a:p>
            <a:r>
              <a:rPr lang="fr-FR" sz="2000" i="1" dirty="0"/>
              <a:t>Avis au peuple sur sa santé</a:t>
            </a:r>
            <a:r>
              <a:rPr lang="fr-FR" sz="2000" dirty="0"/>
              <a:t>, publié en 1760. </a:t>
            </a:r>
            <a:endParaRPr lang="fr-CA" sz="2000" i="1" dirty="0"/>
          </a:p>
          <a:p>
            <a:pPr marL="114300" indent="0">
              <a:buNone/>
            </a:pPr>
            <a:endParaRPr lang="fr-FR" u="sng" dirty="0"/>
          </a:p>
          <a:p>
            <a:pPr marL="114300" indent="0">
              <a:buNone/>
            </a:pPr>
            <a:r>
              <a:rPr lang="fr-FR" u="sng" dirty="0"/>
              <a:t>Éléments biographiques</a:t>
            </a:r>
          </a:p>
          <a:p>
            <a:r>
              <a:rPr lang="fr-FR" sz="2000" dirty="0"/>
              <a:t>Médecin Suisse, de religion calviniste </a:t>
            </a:r>
            <a:br>
              <a:rPr lang="fr-FR" sz="2000" dirty="0"/>
            </a:br>
            <a:r>
              <a:rPr lang="fr-FR" sz="2000" dirty="0"/>
              <a:t>(chrétien protestant) qui a vécu au siècle des </a:t>
            </a:r>
            <a:br>
              <a:rPr lang="fr-FR" sz="2000" dirty="0"/>
            </a:br>
            <a:r>
              <a:rPr lang="fr-FR" sz="2000" dirty="0"/>
              <a:t>lumières. </a:t>
            </a:r>
            <a:endParaRPr lang="fr-CA" u="sng" dirty="0"/>
          </a:p>
          <a:p>
            <a:r>
              <a:rPr lang="fr-FR" sz="2000" dirty="0"/>
              <a:t>Son traité sur les dangers de la masturbation </a:t>
            </a:r>
            <a:br>
              <a:rPr lang="fr-FR" sz="2000" dirty="0"/>
            </a:br>
            <a:r>
              <a:rPr lang="fr-FR" sz="2000" dirty="0"/>
              <a:t>influencera la médecine occidentale pendant plus </a:t>
            </a:r>
            <a:br>
              <a:rPr lang="fr-FR" sz="2000" dirty="0"/>
            </a:br>
            <a:r>
              <a:rPr lang="fr-FR" sz="2000" dirty="0"/>
              <a:t>d’un siècle.   </a:t>
            </a:r>
          </a:p>
          <a:p>
            <a:pPr marL="114300" indent="0">
              <a:buNone/>
            </a:pPr>
            <a:endParaRPr lang="fr-CA" sz="2000" dirty="0"/>
          </a:p>
        </p:txBody>
      </p:sp>
      <p:pic>
        <p:nvPicPr>
          <p:cNvPr id="4" name="Image 3"/>
          <p:cNvPicPr>
            <a:picLocks noChangeAspect="1"/>
          </p:cNvPicPr>
          <p:nvPr/>
        </p:nvPicPr>
        <p:blipFill>
          <a:blip r:embed="rId2"/>
          <a:stretch>
            <a:fillRect/>
          </a:stretch>
        </p:blipFill>
        <p:spPr>
          <a:xfrm>
            <a:off x="6394824" y="2718064"/>
            <a:ext cx="2749176" cy="4139936"/>
          </a:xfrm>
          <a:prstGeom prst="rect">
            <a:avLst/>
          </a:prstGeom>
        </p:spPr>
      </p:pic>
    </p:spTree>
    <p:extLst>
      <p:ext uri="{BB962C8B-B14F-4D97-AF65-F5344CB8AC3E}">
        <p14:creationId xmlns:p14="http://schemas.microsoft.com/office/powerpoint/2010/main" val="20250084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Élément de réflexion</a:t>
            </a:r>
            <a:r>
              <a:rPr lang="mr-IN" dirty="0"/>
              <a:t>…</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gn="ctr">
              <a:buNone/>
            </a:pPr>
            <a:r>
              <a:rPr lang="fr-CA" sz="4400" i="1" dirty="0" err="1">
                <a:latin typeface="+mj-lt"/>
              </a:rPr>
              <a:t>Being</a:t>
            </a:r>
            <a:r>
              <a:rPr lang="fr-CA" sz="4400" i="1" dirty="0">
                <a:latin typeface="+mj-lt"/>
              </a:rPr>
              <a:t> </a:t>
            </a:r>
            <a:r>
              <a:rPr lang="fr-CA" sz="4400" i="1" dirty="0" err="1">
                <a:latin typeface="+mj-lt"/>
              </a:rPr>
              <a:t>born</a:t>
            </a:r>
            <a:r>
              <a:rPr lang="fr-CA" sz="4400" i="1" dirty="0">
                <a:latin typeface="+mj-lt"/>
              </a:rPr>
              <a:t> </a:t>
            </a:r>
            <a:r>
              <a:rPr lang="fr-CA" sz="4400" i="1" dirty="0" err="1">
                <a:latin typeface="+mj-lt"/>
              </a:rPr>
              <a:t>female</a:t>
            </a:r>
            <a:r>
              <a:rPr lang="fr-CA" sz="4400" i="1" dirty="0">
                <a:latin typeface="+mj-lt"/>
              </a:rPr>
              <a:t> </a:t>
            </a:r>
            <a:br>
              <a:rPr lang="fr-CA" sz="4400" i="1" dirty="0">
                <a:latin typeface="+mj-lt"/>
              </a:rPr>
            </a:br>
            <a:r>
              <a:rPr lang="fr-CA" sz="4400" i="1" dirty="0">
                <a:latin typeface="+mj-lt"/>
              </a:rPr>
              <a:t>has </a:t>
            </a:r>
            <a:r>
              <a:rPr lang="fr-CA" sz="4400" i="1" dirty="0" err="1">
                <a:latin typeface="+mj-lt"/>
              </a:rPr>
              <a:t>throughout</a:t>
            </a:r>
            <a:r>
              <a:rPr lang="fr-CA" sz="4400" i="1" dirty="0">
                <a:latin typeface="+mj-lt"/>
              </a:rPr>
              <a:t> </a:t>
            </a:r>
            <a:r>
              <a:rPr lang="fr-CA" sz="4400" i="1" dirty="0" err="1">
                <a:latin typeface="+mj-lt"/>
              </a:rPr>
              <a:t>history</a:t>
            </a:r>
            <a:r>
              <a:rPr lang="fr-CA" sz="4400" i="1" dirty="0">
                <a:latin typeface="+mj-lt"/>
              </a:rPr>
              <a:t> </a:t>
            </a:r>
            <a:br>
              <a:rPr lang="fr-CA" sz="4400" i="1" dirty="0">
                <a:latin typeface="+mj-lt"/>
              </a:rPr>
            </a:br>
            <a:r>
              <a:rPr lang="fr-CA" sz="4400" i="1" dirty="0">
                <a:latin typeface="+mj-lt"/>
              </a:rPr>
              <a:t>been a </a:t>
            </a:r>
            <a:r>
              <a:rPr lang="fr-CA" sz="4400" i="1" dirty="0" err="1">
                <a:latin typeface="+mj-lt"/>
              </a:rPr>
              <a:t>bad</a:t>
            </a:r>
            <a:r>
              <a:rPr lang="fr-CA" sz="4400" i="1" dirty="0">
                <a:latin typeface="+mj-lt"/>
              </a:rPr>
              <a:t> </a:t>
            </a:r>
            <a:r>
              <a:rPr lang="fr-CA" sz="4400" i="1" dirty="0" err="1">
                <a:latin typeface="+mj-lt"/>
              </a:rPr>
              <a:t>career</a:t>
            </a:r>
            <a:r>
              <a:rPr lang="fr-CA" sz="4400" i="1" dirty="0">
                <a:latin typeface="+mj-lt"/>
              </a:rPr>
              <a:t> move </a:t>
            </a:r>
            <a:br>
              <a:rPr lang="fr-CA" sz="4400" i="1" dirty="0">
                <a:latin typeface="+mj-lt"/>
              </a:rPr>
            </a:br>
            <a:r>
              <a:rPr lang="fr-CA" sz="4400" i="1" dirty="0">
                <a:latin typeface="+mj-lt"/>
              </a:rPr>
              <a:t>for babies</a:t>
            </a:r>
            <a:r>
              <a:rPr lang="fr-CA" sz="4400" dirty="0">
                <a:latin typeface="+mj-lt"/>
              </a:rPr>
              <a:t> </a:t>
            </a:r>
          </a:p>
          <a:p>
            <a:endParaRPr lang="fr-CA" dirty="0"/>
          </a:p>
          <a:p>
            <a:r>
              <a:rPr lang="fr-CA" dirty="0"/>
              <a:t>Heather </a:t>
            </a:r>
            <a:r>
              <a:rPr lang="fr-CA" dirty="0" err="1"/>
              <a:t>Mallick</a:t>
            </a:r>
            <a:r>
              <a:rPr lang="fr-CA" dirty="0"/>
              <a:t>, </a:t>
            </a:r>
            <a:r>
              <a:rPr lang="fr-CA" dirty="0" err="1"/>
              <a:t>columniste</a:t>
            </a:r>
            <a:r>
              <a:rPr lang="fr-CA" dirty="0"/>
              <a:t> au </a:t>
            </a:r>
            <a:r>
              <a:rPr lang="fr-CA" i="1" dirty="0"/>
              <a:t>The Star</a:t>
            </a:r>
            <a:r>
              <a:rPr lang="fr-CA" dirty="0"/>
              <a:t> </a:t>
            </a:r>
            <a:br>
              <a:rPr lang="fr-CA" dirty="0"/>
            </a:br>
            <a:r>
              <a:rPr lang="fr-CA" dirty="0"/>
              <a:t>(1</a:t>
            </a:r>
            <a:r>
              <a:rPr lang="fr-CA" baseline="30000" dirty="0"/>
              <a:t>er</a:t>
            </a:r>
            <a:r>
              <a:rPr lang="fr-CA" dirty="0"/>
              <a:t> juin, 2016)</a:t>
            </a:r>
          </a:p>
          <a:p>
            <a:r>
              <a:rPr lang="fr-CA" dirty="0"/>
              <a:t>Que peut-on voir d’implicite dans ce commentaire?</a:t>
            </a:r>
          </a:p>
          <a:p>
            <a:endParaRPr lang="fr-CA" dirty="0"/>
          </a:p>
        </p:txBody>
      </p:sp>
    </p:spTree>
    <p:extLst>
      <p:ext uri="{BB962C8B-B14F-4D97-AF65-F5344CB8AC3E}">
        <p14:creationId xmlns:p14="http://schemas.microsoft.com/office/powerpoint/2010/main" val="1581977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L’essentiel</a:t>
            </a:r>
          </a:p>
        </p:txBody>
      </p:sp>
      <p:sp>
        <p:nvSpPr>
          <p:cNvPr id="3" name="Espace réservé du contenu 2"/>
          <p:cNvSpPr>
            <a:spLocks noGrp="1"/>
          </p:cNvSpPr>
          <p:nvPr>
            <p:ph idx="1"/>
          </p:nvPr>
        </p:nvSpPr>
        <p:spPr/>
        <p:txBody>
          <a:bodyPr>
            <a:normAutofit/>
          </a:bodyPr>
          <a:lstStyle/>
          <a:p>
            <a:pPr marL="114300" indent="0">
              <a:buNone/>
            </a:pPr>
            <a:r>
              <a:rPr lang="fr-FR" dirty="0"/>
              <a:t>Considéré comme initiateur de la lutte contre la masturbation suite à la découverte du </a:t>
            </a:r>
            <a:r>
              <a:rPr lang="fr-FR" dirty="0" err="1"/>
              <a:t>spermatozo</a:t>
            </a:r>
            <a:r>
              <a:rPr lang="fr-CA" dirty="0" err="1"/>
              <a:t>ïde</a:t>
            </a:r>
            <a:r>
              <a:rPr lang="fr-CA" dirty="0"/>
              <a:t> par Anton van Leeuwenhoek (1677) </a:t>
            </a:r>
            <a:r>
              <a:rPr lang="fr-CA" sz="1600" dirty="0"/>
              <a:t>(</a:t>
            </a:r>
            <a:r>
              <a:rPr lang="fr-CA" sz="1600" dirty="0" err="1"/>
              <a:t>Androutsos</a:t>
            </a:r>
            <a:r>
              <a:rPr lang="fr-CA" sz="1600" dirty="0"/>
              <a:t>, 2005)</a:t>
            </a:r>
          </a:p>
          <a:p>
            <a:pPr lvl="1"/>
            <a:r>
              <a:rPr lang="fr-CA" dirty="0"/>
              <a:t>Masturbation = contre la préservation de la vie </a:t>
            </a:r>
            <a:br>
              <a:rPr lang="fr-CA" dirty="0"/>
            </a:br>
            <a:r>
              <a:rPr lang="fr-CA" sz="1200" dirty="0"/>
              <a:t>(</a:t>
            </a:r>
            <a:r>
              <a:rPr lang="fr-CA" sz="1200" dirty="0" err="1"/>
              <a:t>Androutsos</a:t>
            </a:r>
            <a:r>
              <a:rPr lang="fr-CA" sz="1200" dirty="0"/>
              <a:t>, 2005) </a:t>
            </a:r>
          </a:p>
          <a:p>
            <a:pPr marL="114300" indent="0">
              <a:buNone/>
            </a:pPr>
            <a:endParaRPr lang="fr-CA" dirty="0"/>
          </a:p>
          <a:p>
            <a:pPr marL="114300" indent="0">
              <a:buNone/>
            </a:pPr>
            <a:r>
              <a:rPr lang="fr-CA" dirty="0"/>
              <a:t>Début de l’intervention des médecins sur la </a:t>
            </a:r>
            <a:br>
              <a:rPr lang="fr-CA" dirty="0"/>
            </a:br>
            <a:r>
              <a:rPr lang="fr-CA" dirty="0"/>
              <a:t>sexualité humaine </a:t>
            </a:r>
            <a:r>
              <a:rPr lang="fr-CA" sz="1600" dirty="0"/>
              <a:t>(</a:t>
            </a:r>
            <a:r>
              <a:rPr lang="fr-CA" sz="1600" dirty="0" err="1"/>
              <a:t>Schultheiss</a:t>
            </a:r>
            <a:r>
              <a:rPr lang="fr-CA" sz="1600" dirty="0"/>
              <a:t> &amp; </a:t>
            </a:r>
            <a:r>
              <a:rPr lang="fr-CA" sz="1600" dirty="0" err="1"/>
              <a:t>Glina</a:t>
            </a:r>
            <a:r>
              <a:rPr lang="fr-CA" sz="1600" dirty="0"/>
              <a:t>, 2010)</a:t>
            </a:r>
          </a:p>
          <a:p>
            <a:pPr lvl="1"/>
            <a:r>
              <a:rPr lang="fr-CA" dirty="0"/>
              <a:t>Passage d’un péché à une maladie qu’il faut </a:t>
            </a:r>
            <a:br>
              <a:rPr lang="fr-CA" dirty="0"/>
            </a:br>
            <a:r>
              <a:rPr lang="fr-CA" dirty="0"/>
              <a:t>traiter </a:t>
            </a:r>
            <a:r>
              <a:rPr lang="fr-CA" sz="1600" dirty="0"/>
              <a:t>(</a:t>
            </a:r>
            <a:r>
              <a:rPr lang="fr-CA" sz="1600" dirty="0" err="1"/>
              <a:t>Dupras</a:t>
            </a:r>
            <a:r>
              <a:rPr lang="fr-CA" sz="1600" dirty="0"/>
              <a:t>, 1997) </a:t>
            </a:r>
          </a:p>
          <a:p>
            <a:pPr lvl="1"/>
            <a:r>
              <a:rPr lang="fr-CA" dirty="0"/>
              <a:t>Appropriation d’un péché par la médecine, </a:t>
            </a:r>
            <a:br>
              <a:rPr lang="fr-CA" dirty="0"/>
            </a:br>
            <a:r>
              <a:rPr lang="fr-CA" dirty="0"/>
              <a:t>transformation morale et lexicale,</a:t>
            </a:r>
            <a:br>
              <a:rPr lang="fr-CA" dirty="0"/>
            </a:br>
            <a:r>
              <a:rPr lang="fr-CA" dirty="0"/>
              <a:t>acte </a:t>
            </a:r>
            <a:r>
              <a:rPr lang="fr-CA" dirty="0" err="1"/>
              <a:t>anti-hygiénique</a:t>
            </a:r>
            <a:r>
              <a:rPr lang="fr-CA" dirty="0"/>
              <a:t>  </a:t>
            </a:r>
            <a:r>
              <a:rPr lang="fr-CA" sz="1600" dirty="0"/>
              <a:t>(Carol, 2002)</a:t>
            </a:r>
          </a:p>
          <a:p>
            <a:pPr lvl="1"/>
            <a:r>
              <a:rPr lang="fr-CA" dirty="0"/>
              <a:t>Forme de laïcisation de la masturbation </a:t>
            </a:r>
            <a:r>
              <a:rPr lang="fr-CA" sz="1600" dirty="0"/>
              <a:t>(Carol, 2002)</a:t>
            </a:r>
          </a:p>
          <a:p>
            <a:pPr marL="411480" lvl="1" indent="0">
              <a:buNone/>
            </a:pPr>
            <a:endParaRPr lang="fr-FR" dirty="0"/>
          </a:p>
        </p:txBody>
      </p:sp>
      <p:pic>
        <p:nvPicPr>
          <p:cNvPr id="4" name="Image 3"/>
          <p:cNvPicPr>
            <a:picLocks noChangeAspect="1"/>
          </p:cNvPicPr>
          <p:nvPr/>
        </p:nvPicPr>
        <p:blipFill>
          <a:blip r:embed="rId2"/>
          <a:stretch>
            <a:fillRect/>
          </a:stretch>
        </p:blipFill>
        <p:spPr>
          <a:xfrm>
            <a:off x="6394824" y="2718064"/>
            <a:ext cx="2749176" cy="4139936"/>
          </a:xfrm>
          <a:prstGeom prst="rect">
            <a:avLst/>
          </a:prstGeom>
        </p:spPr>
      </p:pic>
    </p:spTree>
    <p:extLst>
      <p:ext uri="{BB962C8B-B14F-4D97-AF65-F5344CB8AC3E}">
        <p14:creationId xmlns:p14="http://schemas.microsoft.com/office/powerpoint/2010/main" val="13683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L’onanisme </a:t>
            </a:r>
          </a:p>
        </p:txBody>
      </p:sp>
      <p:sp>
        <p:nvSpPr>
          <p:cNvPr id="3" name="Espace réservé du contenu 2"/>
          <p:cNvSpPr>
            <a:spLocks noGrp="1"/>
          </p:cNvSpPr>
          <p:nvPr>
            <p:ph idx="1"/>
          </p:nvPr>
        </p:nvSpPr>
        <p:spPr/>
        <p:txBody>
          <a:bodyPr/>
          <a:lstStyle/>
          <a:p>
            <a:pPr marL="114300" indent="0">
              <a:buNone/>
            </a:pPr>
            <a:r>
              <a:rPr lang="fr-FR" dirty="0"/>
              <a:t>L’onanisme ou Dissertation physique sur les maladies produites par la masturbation (1760) </a:t>
            </a:r>
          </a:p>
          <a:p>
            <a:pPr lvl="1"/>
            <a:r>
              <a:rPr lang="fr-FR" dirty="0"/>
              <a:t>Traité vu comme la 1</a:t>
            </a:r>
            <a:r>
              <a:rPr lang="fr-FR" baseline="30000" dirty="0"/>
              <a:t>ère</a:t>
            </a:r>
            <a:r>
              <a:rPr lang="fr-FR" dirty="0"/>
              <a:t> étude scientifique de </a:t>
            </a:r>
            <a:br>
              <a:rPr lang="fr-FR" dirty="0"/>
            </a:br>
            <a:r>
              <a:rPr lang="fr-FR" dirty="0"/>
              <a:t>la masturbation. </a:t>
            </a:r>
          </a:p>
          <a:p>
            <a:pPr lvl="1"/>
            <a:r>
              <a:rPr lang="fr-FR" dirty="0"/>
              <a:t>Contours d’un discours médical scientifique </a:t>
            </a:r>
            <a:br>
              <a:rPr lang="fr-FR" dirty="0"/>
            </a:br>
            <a:r>
              <a:rPr lang="fr-FR" sz="1600" dirty="0"/>
              <a:t>(</a:t>
            </a:r>
            <a:r>
              <a:rPr lang="fr-FR" sz="1600" dirty="0" err="1"/>
              <a:t>Dupras</a:t>
            </a:r>
            <a:r>
              <a:rPr lang="fr-FR" sz="1600" dirty="0"/>
              <a:t>, 1993)</a:t>
            </a:r>
          </a:p>
          <a:p>
            <a:pPr lvl="2"/>
            <a:r>
              <a:rPr lang="fr-FR" sz="2000" dirty="0"/>
              <a:t>Présente la « maladie »</a:t>
            </a:r>
          </a:p>
          <a:p>
            <a:pPr lvl="3"/>
            <a:r>
              <a:rPr lang="fr-FR" sz="1800" dirty="0"/>
              <a:t>Ses formes et ses complications</a:t>
            </a:r>
          </a:p>
          <a:p>
            <a:pPr lvl="2"/>
            <a:r>
              <a:rPr lang="fr-FR" sz="2000" dirty="0"/>
              <a:t>Trouve une cause à la « maladie »</a:t>
            </a:r>
          </a:p>
          <a:p>
            <a:pPr lvl="3"/>
            <a:r>
              <a:rPr lang="fr-FR" sz="1800" dirty="0"/>
              <a:t>La perte de liquide séminale </a:t>
            </a:r>
          </a:p>
          <a:p>
            <a:pPr lvl="2"/>
            <a:r>
              <a:rPr lang="fr-FR" sz="2000" dirty="0"/>
              <a:t>Propose un traitement </a:t>
            </a:r>
            <a:endParaRPr lang="fr-FR" dirty="0"/>
          </a:p>
        </p:txBody>
      </p:sp>
      <p:pic>
        <p:nvPicPr>
          <p:cNvPr id="4" name="Image 3"/>
          <p:cNvPicPr>
            <a:picLocks noChangeAspect="1"/>
          </p:cNvPicPr>
          <p:nvPr/>
        </p:nvPicPr>
        <p:blipFill>
          <a:blip r:embed="rId2"/>
          <a:stretch>
            <a:fillRect/>
          </a:stretch>
        </p:blipFill>
        <p:spPr>
          <a:xfrm>
            <a:off x="5969000" y="2247900"/>
            <a:ext cx="3175000" cy="4610100"/>
          </a:xfrm>
          <a:prstGeom prst="rect">
            <a:avLst/>
          </a:prstGeom>
        </p:spPr>
      </p:pic>
    </p:spTree>
    <p:extLst>
      <p:ext uri="{BB962C8B-B14F-4D97-AF65-F5344CB8AC3E}">
        <p14:creationId xmlns:p14="http://schemas.microsoft.com/office/powerpoint/2010/main" val="3542173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Argumentaire présenté </a:t>
            </a:r>
          </a:p>
        </p:txBody>
      </p:sp>
      <p:sp>
        <p:nvSpPr>
          <p:cNvPr id="3" name="Espace réservé du contenu 2"/>
          <p:cNvSpPr>
            <a:spLocks noGrp="1"/>
          </p:cNvSpPr>
          <p:nvPr>
            <p:ph idx="1"/>
          </p:nvPr>
        </p:nvSpPr>
        <p:spPr>
          <a:xfrm>
            <a:off x="457200" y="1600199"/>
            <a:ext cx="7620000" cy="4967437"/>
          </a:xfrm>
        </p:spPr>
        <p:txBody>
          <a:bodyPr/>
          <a:lstStyle/>
          <a:p>
            <a:pPr marL="114300" indent="0">
              <a:buNone/>
            </a:pPr>
            <a:r>
              <a:rPr lang="fr-FR" dirty="0"/>
              <a:t>Stratégie dissuasive en 2 volets </a:t>
            </a:r>
            <a:r>
              <a:rPr lang="fr-FR" sz="1600" dirty="0"/>
              <a:t>(Carol, 2002): </a:t>
            </a:r>
          </a:p>
          <a:p>
            <a:pPr lvl="1"/>
            <a:r>
              <a:rPr lang="fr-FR" u="sng" dirty="0"/>
              <a:t>Expliquer la nocivité de l’onanisme </a:t>
            </a:r>
          </a:p>
          <a:p>
            <a:pPr lvl="2"/>
            <a:r>
              <a:rPr lang="fr-FR" dirty="0"/>
              <a:t>Pouvoirs et vertus attribuées au sperme </a:t>
            </a:r>
            <a:br>
              <a:rPr lang="fr-FR" dirty="0"/>
            </a:br>
            <a:r>
              <a:rPr lang="fr-FR" dirty="0"/>
              <a:t>= perte appauvrit le corps</a:t>
            </a:r>
          </a:p>
          <a:p>
            <a:pPr lvl="2"/>
            <a:r>
              <a:rPr lang="fr-FR" dirty="0"/>
              <a:t>Mécanisme d’évacuation du sperme sollicite </a:t>
            </a:r>
            <a:br>
              <a:rPr lang="fr-FR" dirty="0"/>
            </a:br>
            <a:r>
              <a:rPr lang="fr-FR" dirty="0"/>
              <a:t>brutalement le système nerveux </a:t>
            </a:r>
          </a:p>
          <a:p>
            <a:pPr lvl="2"/>
            <a:r>
              <a:rPr lang="fr-FR" dirty="0"/>
              <a:t>Pourquoi la masturbation serait-elle dans cette </a:t>
            </a:r>
            <a:br>
              <a:rPr lang="fr-FR" dirty="0"/>
            </a:br>
            <a:r>
              <a:rPr lang="fr-FR" dirty="0"/>
              <a:t>optique plus nocive que le </a:t>
            </a:r>
            <a:r>
              <a:rPr lang="fr-FR" dirty="0" err="1"/>
              <a:t>co</a:t>
            </a:r>
            <a:r>
              <a:rPr lang="fr-CA" dirty="0" err="1"/>
              <a:t>ït</a:t>
            </a:r>
            <a:r>
              <a:rPr lang="fr-CA" dirty="0"/>
              <a:t>?</a:t>
            </a:r>
          </a:p>
          <a:p>
            <a:pPr lvl="3"/>
            <a:r>
              <a:rPr lang="fr-CA" dirty="0"/>
              <a:t>Masturbation = émission de semence non </a:t>
            </a:r>
            <a:br>
              <a:rPr lang="fr-CA" dirty="0"/>
            </a:br>
            <a:r>
              <a:rPr lang="fr-CA" dirty="0"/>
              <a:t>sollicitée par la Nature </a:t>
            </a:r>
          </a:p>
          <a:p>
            <a:pPr lvl="3"/>
            <a:r>
              <a:rPr lang="fr-CA" dirty="0"/>
              <a:t>Perte injustifiée </a:t>
            </a:r>
          </a:p>
        </p:txBody>
      </p:sp>
      <p:pic>
        <p:nvPicPr>
          <p:cNvPr id="4" name="Image 3"/>
          <p:cNvPicPr>
            <a:picLocks noChangeAspect="1"/>
          </p:cNvPicPr>
          <p:nvPr/>
        </p:nvPicPr>
        <p:blipFill>
          <a:blip r:embed="rId2"/>
          <a:stretch>
            <a:fillRect/>
          </a:stretch>
        </p:blipFill>
        <p:spPr>
          <a:xfrm>
            <a:off x="5969000" y="2247900"/>
            <a:ext cx="3175000" cy="4610100"/>
          </a:xfrm>
          <a:prstGeom prst="rect">
            <a:avLst/>
          </a:prstGeom>
        </p:spPr>
      </p:pic>
    </p:spTree>
    <p:extLst>
      <p:ext uri="{BB962C8B-B14F-4D97-AF65-F5344CB8AC3E}">
        <p14:creationId xmlns:p14="http://schemas.microsoft.com/office/powerpoint/2010/main" val="35482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Argumentaire présenté </a:t>
            </a:r>
          </a:p>
        </p:txBody>
      </p:sp>
      <p:sp>
        <p:nvSpPr>
          <p:cNvPr id="3" name="Espace réservé du contenu 2"/>
          <p:cNvSpPr>
            <a:spLocks noGrp="1"/>
          </p:cNvSpPr>
          <p:nvPr>
            <p:ph idx="1"/>
          </p:nvPr>
        </p:nvSpPr>
        <p:spPr>
          <a:xfrm>
            <a:off x="457200" y="1600199"/>
            <a:ext cx="7620000" cy="4967437"/>
          </a:xfrm>
        </p:spPr>
        <p:txBody>
          <a:bodyPr>
            <a:normAutofit lnSpcReduction="10000"/>
          </a:bodyPr>
          <a:lstStyle/>
          <a:p>
            <a:pPr marL="114300" indent="0">
              <a:buNone/>
            </a:pPr>
            <a:r>
              <a:rPr lang="fr-FR" dirty="0"/>
              <a:t>Stratégie dissuasive en 2 volets </a:t>
            </a:r>
            <a:r>
              <a:rPr lang="fr-FR" sz="1600" dirty="0"/>
              <a:t>(Carol, 2002): </a:t>
            </a:r>
          </a:p>
          <a:p>
            <a:pPr lvl="1"/>
            <a:r>
              <a:rPr lang="fr-CA" u="sng" dirty="0"/>
              <a:t>Mettre en scène par des exemples</a:t>
            </a:r>
            <a:r>
              <a:rPr lang="fr-CA" dirty="0"/>
              <a:t> </a:t>
            </a:r>
          </a:p>
          <a:p>
            <a:pPr lvl="2"/>
            <a:r>
              <a:rPr lang="fr-CA" dirty="0"/>
              <a:t>Exemple du jeune horloger L. D mort dans </a:t>
            </a:r>
            <a:br>
              <a:rPr lang="fr-CA" dirty="0"/>
            </a:br>
            <a:r>
              <a:rPr lang="fr-CA" dirty="0"/>
              <a:t>d’atroces conditions en 1757. Il avait reconnu </a:t>
            </a:r>
            <a:br>
              <a:rPr lang="fr-CA" dirty="0"/>
            </a:br>
            <a:r>
              <a:rPr lang="fr-CA" dirty="0"/>
              <a:t>s’être masturbé quotidiennement depuis l’âge </a:t>
            </a:r>
            <a:br>
              <a:rPr lang="fr-CA" dirty="0"/>
            </a:br>
            <a:r>
              <a:rPr lang="fr-CA" dirty="0"/>
              <a:t>de 17 ans. Il a commencer à être faible. Puis </a:t>
            </a:r>
            <a:br>
              <a:rPr lang="fr-CA" dirty="0"/>
            </a:br>
            <a:r>
              <a:rPr lang="fr-CA" dirty="0"/>
              <a:t>Tissot dresse le tableau de l’évolution de la </a:t>
            </a:r>
            <a:br>
              <a:rPr lang="fr-CA" dirty="0"/>
            </a:br>
            <a:r>
              <a:rPr lang="fr-CA" dirty="0"/>
              <a:t>maladie qui pourrait maintenant suggérer </a:t>
            </a:r>
            <a:br>
              <a:rPr lang="fr-CA" dirty="0"/>
            </a:br>
            <a:r>
              <a:rPr lang="fr-CA" dirty="0"/>
              <a:t>aujourd’hui un cancer du testicule </a:t>
            </a:r>
            <a:br>
              <a:rPr lang="fr-CA" dirty="0"/>
            </a:br>
            <a:r>
              <a:rPr lang="fr-CA" dirty="0"/>
              <a:t>inflammatoire avec envahissements </a:t>
            </a:r>
            <a:br>
              <a:rPr lang="fr-CA" dirty="0"/>
            </a:br>
            <a:r>
              <a:rPr lang="fr-CA" dirty="0"/>
              <a:t>métastatiques multiples. Tissot argue alors « la </a:t>
            </a:r>
            <a:br>
              <a:rPr lang="fr-CA" dirty="0"/>
            </a:br>
            <a:r>
              <a:rPr lang="fr-CA" dirty="0"/>
              <a:t>nécessité de monter aux jeunes gens toutes les </a:t>
            </a:r>
            <a:br>
              <a:rPr lang="fr-CA" dirty="0"/>
            </a:br>
            <a:r>
              <a:rPr lang="fr-CA" dirty="0"/>
              <a:t>horreurs du précipice dans lequel ils se jettent </a:t>
            </a:r>
            <a:br>
              <a:rPr lang="fr-CA" dirty="0"/>
            </a:br>
            <a:r>
              <a:rPr lang="fr-CA" dirty="0"/>
              <a:t>volontairement. »</a:t>
            </a:r>
          </a:p>
          <a:p>
            <a:pPr lvl="2"/>
            <a:r>
              <a:rPr lang="fr-CA" dirty="0"/>
              <a:t>«[…] dans une matière comme celle-ci, où l'on </a:t>
            </a:r>
            <a:br>
              <a:rPr lang="fr-CA" dirty="0"/>
            </a:br>
            <a:r>
              <a:rPr lang="fr-CA" dirty="0"/>
              <a:t>doit moins espérer de convaincre par des </a:t>
            </a:r>
            <a:br>
              <a:rPr lang="fr-CA" dirty="0"/>
            </a:br>
            <a:r>
              <a:rPr lang="fr-CA" dirty="0"/>
              <a:t>raisons que d'effrayer par des exemples, l'on </a:t>
            </a:r>
            <a:br>
              <a:rPr lang="fr-CA" dirty="0"/>
            </a:br>
            <a:r>
              <a:rPr lang="fr-CA" dirty="0"/>
              <a:t>ne peut pas trop en accumuler. » </a:t>
            </a:r>
            <a:endParaRPr lang="fr-FR" dirty="0"/>
          </a:p>
        </p:txBody>
      </p:sp>
      <p:pic>
        <p:nvPicPr>
          <p:cNvPr id="4" name="Image 3"/>
          <p:cNvPicPr>
            <a:picLocks noChangeAspect="1"/>
          </p:cNvPicPr>
          <p:nvPr/>
        </p:nvPicPr>
        <p:blipFill>
          <a:blip r:embed="rId2"/>
          <a:stretch>
            <a:fillRect/>
          </a:stretch>
        </p:blipFill>
        <p:spPr>
          <a:xfrm>
            <a:off x="5969000" y="2247900"/>
            <a:ext cx="3175000" cy="4610100"/>
          </a:xfrm>
          <a:prstGeom prst="rect">
            <a:avLst/>
          </a:prstGeom>
        </p:spPr>
      </p:pic>
    </p:spTree>
    <p:extLst>
      <p:ext uri="{BB962C8B-B14F-4D97-AF65-F5344CB8AC3E}">
        <p14:creationId xmlns:p14="http://schemas.microsoft.com/office/powerpoint/2010/main" val="284142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9666"/>
            <a:ext cx="8364511" cy="5876144"/>
          </a:xfrm>
        </p:spPr>
      </p:pic>
    </p:spTree>
    <p:extLst>
      <p:ext uri="{BB962C8B-B14F-4D97-AF65-F5344CB8AC3E}">
        <p14:creationId xmlns:p14="http://schemas.microsoft.com/office/powerpoint/2010/main" val="49285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généraux </a:t>
            </a:r>
          </a:p>
        </p:txBody>
      </p:sp>
      <p:sp>
        <p:nvSpPr>
          <p:cNvPr id="3" name="Espace réservé du contenu 2"/>
          <p:cNvSpPr>
            <a:spLocks noGrp="1"/>
          </p:cNvSpPr>
          <p:nvPr>
            <p:ph idx="1"/>
          </p:nvPr>
        </p:nvSpPr>
        <p:spPr/>
        <p:txBody>
          <a:bodyPr/>
          <a:lstStyle/>
          <a:p>
            <a:pPr marL="114300" indent="0">
              <a:buNone/>
            </a:pPr>
            <a:r>
              <a:rPr lang="fr-FR" u="sng" dirty="0"/>
              <a:t>Conséquences de la masturbation</a:t>
            </a:r>
            <a:r>
              <a:rPr lang="fr-FR" dirty="0"/>
              <a:t>  </a:t>
            </a:r>
            <a:r>
              <a:rPr lang="fr-FR" sz="1600" dirty="0"/>
              <a:t>(</a:t>
            </a:r>
            <a:r>
              <a:rPr lang="fr-FR" sz="1600" dirty="0" err="1"/>
              <a:t>Androutsos</a:t>
            </a:r>
            <a:r>
              <a:rPr lang="fr-FR" sz="1600" dirty="0"/>
              <a:t>, 2005; Davidson, 2001)</a:t>
            </a:r>
          </a:p>
          <a:p>
            <a:pPr lvl="1"/>
            <a:r>
              <a:rPr lang="fr-FR" sz="2200" dirty="0"/>
              <a:t>Toux sèche</a:t>
            </a:r>
          </a:p>
          <a:p>
            <a:pPr lvl="1"/>
            <a:r>
              <a:rPr lang="fr-FR" sz="2200" dirty="0"/>
              <a:t>Perte de force</a:t>
            </a:r>
          </a:p>
          <a:p>
            <a:pPr lvl="1"/>
            <a:r>
              <a:rPr lang="fr-FR" sz="2200" dirty="0"/>
              <a:t>P</a:t>
            </a:r>
            <a:r>
              <a:rPr lang="fr-CA" sz="2200" dirty="0" err="1"/>
              <a:t>âleur</a:t>
            </a:r>
            <a:endParaRPr lang="fr-CA" sz="2200" dirty="0"/>
          </a:p>
          <a:p>
            <a:pPr lvl="1"/>
            <a:r>
              <a:rPr lang="fr-CA" sz="2200" dirty="0"/>
              <a:t>Pustules</a:t>
            </a:r>
          </a:p>
          <a:p>
            <a:pPr lvl="1"/>
            <a:r>
              <a:rPr lang="fr-CA" sz="2200" dirty="0"/>
              <a:t>Affaiblissement de la vue</a:t>
            </a:r>
          </a:p>
          <a:p>
            <a:pPr lvl="1"/>
            <a:r>
              <a:rPr lang="fr-CA" sz="2200" dirty="0"/>
              <a:t>Diminution des facultés mentales </a:t>
            </a:r>
          </a:p>
          <a:p>
            <a:pPr lvl="1"/>
            <a:r>
              <a:rPr lang="fr-CA" sz="2200" dirty="0"/>
              <a:t>Etc. </a:t>
            </a:r>
            <a:endParaRPr lang="fr-FR" sz="2200" dirty="0"/>
          </a:p>
          <a:p>
            <a:endParaRPr lang="fr-FR" dirty="0"/>
          </a:p>
        </p:txBody>
      </p:sp>
      <p:pic>
        <p:nvPicPr>
          <p:cNvPr id="4" name="Image 3"/>
          <p:cNvPicPr>
            <a:picLocks noChangeAspect="1"/>
          </p:cNvPicPr>
          <p:nvPr/>
        </p:nvPicPr>
        <p:blipFill>
          <a:blip r:embed="rId2"/>
          <a:stretch>
            <a:fillRect/>
          </a:stretch>
        </p:blipFill>
        <p:spPr>
          <a:xfrm>
            <a:off x="5969000" y="2247900"/>
            <a:ext cx="3175000" cy="4610100"/>
          </a:xfrm>
          <a:prstGeom prst="rect">
            <a:avLst/>
          </a:prstGeom>
        </p:spPr>
      </p:pic>
    </p:spTree>
    <p:extLst>
      <p:ext uri="{BB962C8B-B14F-4D97-AF65-F5344CB8AC3E}">
        <p14:creationId xmlns:p14="http://schemas.microsoft.com/office/powerpoint/2010/main" val="358114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Impacts et apports </a:t>
            </a:r>
          </a:p>
        </p:txBody>
      </p:sp>
      <p:sp>
        <p:nvSpPr>
          <p:cNvPr id="3" name="Espace réservé du contenu 2"/>
          <p:cNvSpPr>
            <a:spLocks noGrp="1"/>
          </p:cNvSpPr>
          <p:nvPr>
            <p:ph idx="1"/>
          </p:nvPr>
        </p:nvSpPr>
        <p:spPr/>
        <p:txBody>
          <a:bodyPr/>
          <a:lstStyle/>
          <a:p>
            <a:pPr marL="114300" indent="0">
              <a:buNone/>
            </a:pPr>
            <a:r>
              <a:rPr lang="fr-FR" sz="2400" u="sng" dirty="0"/>
              <a:t>Impacts</a:t>
            </a:r>
          </a:p>
          <a:p>
            <a:r>
              <a:rPr lang="fr-FR" dirty="0"/>
              <a:t>Guide tant la prévention des maladies que « l’éducation sexuelle » des jeunes </a:t>
            </a:r>
            <a:r>
              <a:rPr lang="fr-FR" sz="1600" dirty="0"/>
              <a:t>(</a:t>
            </a:r>
            <a:r>
              <a:rPr lang="fr-FR" sz="1600" dirty="0" err="1"/>
              <a:t>Schultheiss</a:t>
            </a:r>
            <a:r>
              <a:rPr lang="fr-FR" sz="1600" dirty="0"/>
              <a:t> &amp; </a:t>
            </a:r>
            <a:r>
              <a:rPr lang="fr-FR" sz="1600" dirty="0" err="1"/>
              <a:t>Glina</a:t>
            </a:r>
            <a:r>
              <a:rPr lang="fr-FR" sz="1600" dirty="0"/>
              <a:t>, 2010)</a:t>
            </a:r>
            <a:endParaRPr lang="fr-FR" dirty="0"/>
          </a:p>
          <a:p>
            <a:r>
              <a:rPr lang="fr-FR" dirty="0"/>
              <a:t>À l’origine d’interventions médicales, thérapeutiques, physiques, etc. visant la prévention de la masturbation </a:t>
            </a:r>
            <a:r>
              <a:rPr lang="fr-FR" sz="1600" dirty="0"/>
              <a:t>(</a:t>
            </a:r>
            <a:r>
              <a:rPr lang="fr-FR" sz="1600" dirty="0" err="1"/>
              <a:t>Schultheiss</a:t>
            </a:r>
            <a:r>
              <a:rPr lang="fr-FR" sz="1600" dirty="0"/>
              <a:t> &amp; </a:t>
            </a:r>
            <a:r>
              <a:rPr lang="fr-FR" sz="1600" dirty="0" err="1"/>
              <a:t>Glina</a:t>
            </a:r>
            <a:r>
              <a:rPr lang="fr-FR" sz="1600" dirty="0"/>
              <a:t>, 2010)</a:t>
            </a:r>
          </a:p>
          <a:p>
            <a:pPr marL="114300" indent="0">
              <a:buNone/>
            </a:pPr>
            <a:r>
              <a:rPr lang="fr-FR" sz="2400" u="sng" dirty="0"/>
              <a:t>Apports</a:t>
            </a:r>
          </a:p>
          <a:p>
            <a:r>
              <a:rPr lang="fr-FR" dirty="0"/>
              <a:t>Introduit la sexualité comme une question de santé publique </a:t>
            </a:r>
            <a:r>
              <a:rPr lang="fr-FR" sz="1600" dirty="0"/>
              <a:t>(</a:t>
            </a:r>
            <a:r>
              <a:rPr lang="fr-FR" sz="1600" dirty="0" err="1"/>
              <a:t>Dupras</a:t>
            </a:r>
            <a:r>
              <a:rPr lang="fr-FR" sz="1600" dirty="0"/>
              <a:t>, 1993)  </a:t>
            </a:r>
          </a:p>
          <a:p>
            <a:r>
              <a:rPr lang="fr-FR" dirty="0"/>
              <a:t>Ébauche d’un projet social de promotion de la « santé sexuelle » </a:t>
            </a:r>
          </a:p>
          <a:p>
            <a:endParaRPr lang="fr-FR" dirty="0"/>
          </a:p>
        </p:txBody>
      </p:sp>
    </p:spTree>
    <p:extLst>
      <p:ext uri="{BB962C8B-B14F-4D97-AF65-F5344CB8AC3E}">
        <p14:creationId xmlns:p14="http://schemas.microsoft.com/office/powerpoint/2010/main" val="2006681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Corsets anti-masturbatoires </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4092758" cy="3478844"/>
          </a:xfrm>
        </p:spPr>
      </p:pic>
      <p:pic>
        <p:nvPicPr>
          <p:cNvPr id="3" name="Image 2"/>
          <p:cNvPicPr>
            <a:picLocks noChangeAspect="1"/>
          </p:cNvPicPr>
          <p:nvPr/>
        </p:nvPicPr>
        <p:blipFill>
          <a:blip r:embed="rId3"/>
          <a:stretch>
            <a:fillRect/>
          </a:stretch>
        </p:blipFill>
        <p:spPr>
          <a:xfrm>
            <a:off x="4549958" y="3308887"/>
            <a:ext cx="3956170" cy="3317852"/>
          </a:xfrm>
          <a:prstGeom prst="rect">
            <a:avLst/>
          </a:prstGeom>
        </p:spPr>
      </p:pic>
    </p:spTree>
    <p:extLst>
      <p:ext uri="{BB962C8B-B14F-4D97-AF65-F5344CB8AC3E}">
        <p14:creationId xmlns:p14="http://schemas.microsoft.com/office/powerpoint/2010/main" val="284114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Critiques</a:t>
            </a:r>
          </a:p>
        </p:txBody>
      </p:sp>
      <p:sp>
        <p:nvSpPr>
          <p:cNvPr id="3" name="Espace réservé du contenu 2"/>
          <p:cNvSpPr>
            <a:spLocks noGrp="1"/>
          </p:cNvSpPr>
          <p:nvPr>
            <p:ph idx="1"/>
          </p:nvPr>
        </p:nvSpPr>
        <p:spPr/>
        <p:txBody>
          <a:bodyPr/>
          <a:lstStyle/>
          <a:p>
            <a:r>
              <a:rPr lang="fr-FR" dirty="0"/>
              <a:t>Utilisation d’une terminologie médicale dans le dessein d’en faire une théorie scientifique (utilisation des lois mécaniques du corps pour justifier les conséquences auxquelles s’exposent les masturbateurs)</a:t>
            </a:r>
          </a:p>
          <a:p>
            <a:pPr lvl="1"/>
            <a:r>
              <a:rPr lang="fr-FR" dirty="0"/>
              <a:t>Mais telle que présentée, la masturbation demeure un crime moral contre Dieu et la nature dans l’œuvre de Tissot (Davidson, 2001) </a:t>
            </a:r>
          </a:p>
          <a:p>
            <a:pPr lvl="2"/>
            <a:r>
              <a:rPr lang="fr-FR" dirty="0"/>
              <a:t>«  se trouvent coupables d’un crime dont la justice divine ne voulut par surseoir la punition » (Tissot, p. 103) </a:t>
            </a:r>
          </a:p>
          <a:p>
            <a:r>
              <a:rPr lang="fr-FR" dirty="0"/>
              <a:t>Propagation d’idées erronées ayant suscité une réaction très négative envers la sexualité (</a:t>
            </a:r>
            <a:r>
              <a:rPr lang="fr-FR" dirty="0" err="1"/>
              <a:t>érotophobie</a:t>
            </a:r>
            <a:r>
              <a:rPr lang="fr-FR" dirty="0"/>
              <a:t>) </a:t>
            </a:r>
            <a:r>
              <a:rPr lang="fr-FR" sz="1600" dirty="0"/>
              <a:t>(</a:t>
            </a:r>
            <a:r>
              <a:rPr lang="fr-FR" sz="1600" dirty="0" err="1"/>
              <a:t>Dupras</a:t>
            </a:r>
            <a:r>
              <a:rPr lang="fr-FR" sz="1600" dirty="0"/>
              <a:t>, 1993)</a:t>
            </a:r>
          </a:p>
        </p:txBody>
      </p:sp>
    </p:spTree>
    <p:extLst>
      <p:ext uri="{BB962C8B-B14F-4D97-AF65-F5344CB8AC3E}">
        <p14:creationId xmlns:p14="http://schemas.microsoft.com/office/powerpoint/2010/main" val="66065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idx="1"/>
          </p:nvPr>
        </p:nvSpPr>
        <p:spPr/>
        <p:txBody>
          <a:bodyPr/>
          <a:lstStyle/>
          <a:p>
            <a:r>
              <a:rPr lang="fr-FR" dirty="0" err="1"/>
              <a:t>Androutsos</a:t>
            </a:r>
            <a:r>
              <a:rPr lang="fr-FR" dirty="0"/>
              <a:t>, G. (2005). De l’onanisme à la masturbation. Une note historique. </a:t>
            </a:r>
            <a:r>
              <a:rPr lang="fr-FR" i="1" dirty="0"/>
              <a:t>Andrologie</a:t>
            </a:r>
            <a:r>
              <a:rPr lang="fr-FR" dirty="0"/>
              <a:t>, 15(1), 71-79</a:t>
            </a:r>
          </a:p>
          <a:p>
            <a:r>
              <a:rPr lang="fr-FR" dirty="0"/>
              <a:t>Carol, A. (2002). Les médecins et la stigmatisation du vice solitaire (fin XVIIIe – début XIXe siècle. </a:t>
            </a:r>
            <a:r>
              <a:rPr lang="fr-FR" i="1" dirty="0"/>
              <a:t>Revue d’histoire moderne et contemporaine</a:t>
            </a:r>
            <a:r>
              <a:rPr lang="fr-FR" dirty="0"/>
              <a:t>, 49(1), 156-172</a:t>
            </a:r>
          </a:p>
          <a:p>
            <a:r>
              <a:rPr lang="fr-FR" dirty="0"/>
              <a:t>Davidson, A.I. L’émergence de la sexualité. Épistémologie historique et formation des concepts. Albin Michel. 2001. 365p. </a:t>
            </a:r>
          </a:p>
          <a:p>
            <a:r>
              <a:rPr lang="fr-FR" dirty="0" err="1"/>
              <a:t>Schultheiss</a:t>
            </a:r>
            <a:r>
              <a:rPr lang="fr-FR" dirty="0"/>
              <a:t>, D. &amp; </a:t>
            </a:r>
            <a:r>
              <a:rPr lang="fr-FR" dirty="0" err="1"/>
              <a:t>Glina</a:t>
            </a:r>
            <a:r>
              <a:rPr lang="fr-FR" dirty="0"/>
              <a:t>, S. (2010). </a:t>
            </a:r>
            <a:r>
              <a:rPr lang="fr-FR" dirty="0" err="1"/>
              <a:t>Highlights</a:t>
            </a:r>
            <a:r>
              <a:rPr lang="fr-FR" dirty="0"/>
              <a:t> </a:t>
            </a:r>
            <a:r>
              <a:rPr lang="fr-FR" dirty="0" err="1"/>
              <a:t>from</a:t>
            </a:r>
            <a:r>
              <a:rPr lang="fr-FR" dirty="0"/>
              <a:t> the </a:t>
            </a:r>
            <a:r>
              <a:rPr lang="fr-FR" dirty="0" err="1"/>
              <a:t>History</a:t>
            </a:r>
            <a:r>
              <a:rPr lang="fr-FR" dirty="0"/>
              <a:t> of </a:t>
            </a:r>
            <a:r>
              <a:rPr lang="fr-FR" dirty="0" err="1"/>
              <a:t>Sexual</a:t>
            </a:r>
            <a:r>
              <a:rPr lang="fr-FR" dirty="0"/>
              <a:t> </a:t>
            </a:r>
            <a:r>
              <a:rPr lang="fr-FR" dirty="0" err="1"/>
              <a:t>Medicine</a:t>
            </a:r>
            <a:r>
              <a:rPr lang="fr-FR" dirty="0"/>
              <a:t>. </a:t>
            </a:r>
            <a:r>
              <a:rPr lang="fr-FR" i="1" dirty="0"/>
              <a:t>The Journal of </a:t>
            </a:r>
            <a:r>
              <a:rPr lang="fr-FR" i="1" dirty="0" err="1"/>
              <a:t>Sexual</a:t>
            </a:r>
            <a:r>
              <a:rPr lang="fr-FR" i="1" dirty="0"/>
              <a:t> </a:t>
            </a:r>
            <a:r>
              <a:rPr lang="fr-FR" i="1" dirty="0" err="1"/>
              <a:t>Medicine</a:t>
            </a:r>
            <a:r>
              <a:rPr lang="fr-FR" dirty="0"/>
              <a:t>. 7(6), 2031-2043</a:t>
            </a:r>
          </a:p>
        </p:txBody>
      </p:sp>
    </p:spTree>
    <p:extLst>
      <p:ext uri="{BB962C8B-B14F-4D97-AF65-F5344CB8AC3E}">
        <p14:creationId xmlns:p14="http://schemas.microsoft.com/office/powerpoint/2010/main" val="68548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Transition</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sz="2000" dirty="0"/>
              <a:t>La section philo appliquée à la sexologie est terminée. </a:t>
            </a:r>
          </a:p>
          <a:p>
            <a:pPr lvl="1"/>
            <a:r>
              <a:rPr lang="fr-CA" sz="1800" dirty="0"/>
              <a:t>On va maintenant essayer de brosser un tableau des grands événements ayant amené, formé et influencé l’étude de la sexualité humaine.</a:t>
            </a:r>
          </a:p>
          <a:p>
            <a:pPr marL="114300" indent="0">
              <a:buNone/>
            </a:pPr>
            <a:r>
              <a:rPr lang="fr-CA" sz="2000" dirty="0"/>
              <a:t>L’histoire de la science sexologique (</a:t>
            </a:r>
            <a:r>
              <a:rPr lang="fr-CA" sz="2000" i="1" dirty="0" err="1"/>
              <a:t>scientia</a:t>
            </a:r>
            <a:r>
              <a:rPr lang="fr-CA" sz="2000" i="1" dirty="0"/>
              <a:t> </a:t>
            </a:r>
            <a:r>
              <a:rPr lang="fr-CA" sz="2000" i="1" dirty="0" err="1"/>
              <a:t>sexualis</a:t>
            </a:r>
            <a:r>
              <a:rPr lang="fr-CA" sz="2000" dirty="0"/>
              <a:t>) commence un peu avec l’émergence des sciences modernes (renaissance et siècle des lumières) puis la naturalisation de la sexualité et ses avatars. </a:t>
            </a:r>
          </a:p>
          <a:p>
            <a:pPr marL="114300" indent="0">
              <a:buNone/>
            </a:pPr>
            <a:r>
              <a:rPr lang="fr-CA" sz="2000" u="sng" dirty="0"/>
              <a:t>Principaux éléments abordés aux cours 4 et 5</a:t>
            </a:r>
          </a:p>
          <a:p>
            <a:pPr marL="571500" indent="-457200">
              <a:buFont typeface="+mj-lt"/>
              <a:buAutoNum type="arabicPeriod"/>
            </a:pPr>
            <a:r>
              <a:rPr lang="fr-CA" sz="2000" dirty="0"/>
              <a:t>Les discours séculiers pré-modernes concernant la sexualité</a:t>
            </a:r>
          </a:p>
          <a:p>
            <a:pPr marL="571500" indent="-457200">
              <a:buFont typeface="+mj-lt"/>
              <a:buAutoNum type="arabicPeriod"/>
            </a:pPr>
            <a:r>
              <a:rPr lang="fr-CA" sz="2000" dirty="0"/>
              <a:t>Tissot et les discours du siècle des lumières</a:t>
            </a:r>
          </a:p>
          <a:p>
            <a:pPr marL="571500" indent="-457200">
              <a:buFont typeface="+mj-lt"/>
              <a:buAutoNum type="arabicPeriod"/>
            </a:pPr>
            <a:r>
              <a:rPr lang="fr-CA" sz="2000" dirty="0"/>
              <a:t>Malthus et la régulation des naissances</a:t>
            </a:r>
          </a:p>
          <a:p>
            <a:pPr marL="571500" indent="-457200">
              <a:buFont typeface="+mj-lt"/>
              <a:buAutoNum type="arabicPeriod"/>
            </a:pPr>
            <a:r>
              <a:rPr lang="fr-CA" sz="2000" dirty="0"/>
              <a:t>La naturalisation de la sexualité et l’émergence d’identités</a:t>
            </a:r>
          </a:p>
          <a:p>
            <a:pPr marL="868680" lvl="1" indent="-457200">
              <a:buFont typeface="+mj-lt"/>
              <a:buAutoNum type="alphaLcParenR"/>
            </a:pPr>
            <a:r>
              <a:rPr lang="fr-CA" sz="1800" dirty="0" err="1"/>
              <a:t>Kertbeny</a:t>
            </a:r>
            <a:r>
              <a:rPr lang="fr-CA" sz="1800" dirty="0"/>
              <a:t>, Ulrich, Carpenter et la défense de diversité sexuelle</a:t>
            </a:r>
          </a:p>
          <a:p>
            <a:pPr marL="868680" lvl="1" indent="-457200">
              <a:buFont typeface="+mj-lt"/>
              <a:buAutoNum type="alphaLcParenR"/>
            </a:pPr>
            <a:r>
              <a:rPr lang="fr-CA" sz="1800" dirty="0"/>
              <a:t>Krafft-Ebing, Ellis et autres, et la médicalisation de la diversité sexuelle</a:t>
            </a:r>
          </a:p>
        </p:txBody>
      </p:sp>
    </p:spTree>
    <p:extLst>
      <p:ext uri="{BB962C8B-B14F-4D97-AF65-F5344CB8AC3E}">
        <p14:creationId xmlns:p14="http://schemas.microsoft.com/office/powerpoint/2010/main" val="3785572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a:t>Thomas Robert Malthus (1766-1834)</a:t>
            </a:r>
          </a:p>
        </p:txBody>
      </p:sp>
      <p:sp>
        <p:nvSpPr>
          <p:cNvPr id="3" name="Sous-titre 2"/>
          <p:cNvSpPr>
            <a:spLocks noGrp="1"/>
          </p:cNvSpPr>
          <p:nvPr>
            <p:ph type="subTitle" idx="1"/>
          </p:nvPr>
        </p:nvSpPr>
        <p:spPr/>
        <p:txBody>
          <a:bodyPr>
            <a:normAutofit fontScale="92500"/>
          </a:bodyPr>
          <a:lstStyle/>
          <a:p>
            <a:r>
              <a:rPr lang="fr-FR" dirty="0"/>
              <a:t>Ou </a:t>
            </a:r>
            <a:r>
              <a:rPr lang="mr-IN" dirty="0"/>
              <a:t>–</a:t>
            </a:r>
            <a:r>
              <a:rPr lang="fr-FR" dirty="0"/>
              <a:t> L’émergence de la question du contrôle de la population et d’éléments qui ont suivi tels l’eugénisme, la démographie, la santé publique, l’épidémiologie et les politiques sociales. </a:t>
            </a:r>
          </a:p>
        </p:txBody>
      </p:sp>
    </p:spTree>
    <p:extLst>
      <p:ext uri="{BB962C8B-B14F-4D97-AF65-F5344CB8AC3E}">
        <p14:creationId xmlns:p14="http://schemas.microsoft.com/office/powerpoint/2010/main" val="3951166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contexte</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Sa grande question</a:t>
            </a:r>
          </a:p>
          <a:p>
            <a:r>
              <a:rPr lang="fr-FR" sz="2000" dirty="0"/>
              <a:t>Pourquoi y a-t-il autant de misère chez les pauvres quand on a toute cette science et ce progrès technologique? Ou est le problème?</a:t>
            </a:r>
            <a:endParaRPr lang="fr-FR" dirty="0"/>
          </a:p>
          <a:p>
            <a:pPr marL="114300" indent="0">
              <a:buNone/>
            </a:pPr>
            <a:r>
              <a:rPr lang="fr-FR" u="sng" dirty="0"/>
              <a:t>Son principal ouvrage</a:t>
            </a:r>
          </a:p>
          <a:p>
            <a:r>
              <a:rPr lang="fr-FR" sz="2000" i="1" dirty="0"/>
              <a:t>An </a:t>
            </a:r>
            <a:r>
              <a:rPr lang="fr-FR" sz="2000" i="1" dirty="0" err="1"/>
              <a:t>Essay</a:t>
            </a:r>
            <a:r>
              <a:rPr lang="fr-FR" sz="2000" i="1" dirty="0"/>
              <a:t> on the </a:t>
            </a:r>
            <a:r>
              <a:rPr lang="fr-FR" sz="2000" i="1" dirty="0" err="1"/>
              <a:t>Principle</a:t>
            </a:r>
            <a:r>
              <a:rPr lang="fr-FR" sz="2000" i="1" dirty="0"/>
              <a:t> of Population</a:t>
            </a:r>
            <a:r>
              <a:rPr lang="fr-FR" sz="2000" dirty="0"/>
              <a:t>, </a:t>
            </a:r>
            <a:br>
              <a:rPr lang="fr-FR" sz="2000" dirty="0"/>
            </a:br>
            <a:r>
              <a:rPr lang="fr-FR" sz="2000" dirty="0"/>
              <a:t>publié en 1797. </a:t>
            </a:r>
            <a:endParaRPr lang="fr-CA" sz="2000" dirty="0"/>
          </a:p>
          <a:p>
            <a:pPr marL="114300" indent="0">
              <a:buNone/>
            </a:pPr>
            <a:r>
              <a:rPr lang="fr-FR" u="sng" dirty="0"/>
              <a:t>Le contexte social</a:t>
            </a:r>
            <a:endParaRPr lang="fr-CA" u="sng" dirty="0"/>
          </a:p>
          <a:p>
            <a:r>
              <a:rPr lang="fr-FR" sz="2000" dirty="0"/>
              <a:t>Malthus vit en Grande Bretagne au siècle des </a:t>
            </a:r>
            <a:br>
              <a:rPr lang="fr-FR" sz="2000" dirty="0"/>
            </a:br>
            <a:r>
              <a:rPr lang="fr-FR" sz="2000" dirty="0"/>
              <a:t>lumières et constate une augmentation de la </a:t>
            </a:r>
            <a:br>
              <a:rPr lang="fr-FR" sz="2000" dirty="0"/>
            </a:br>
            <a:r>
              <a:rPr lang="fr-FR" sz="2000" dirty="0"/>
              <a:t>population et la misère des pauvres qui </a:t>
            </a:r>
            <a:br>
              <a:rPr lang="fr-FR" sz="2000" dirty="0"/>
            </a:br>
            <a:r>
              <a:rPr lang="fr-FR" sz="2000" dirty="0"/>
              <a:t>semble résulter. </a:t>
            </a:r>
          </a:p>
          <a:p>
            <a:r>
              <a:rPr lang="fr-FR" sz="2000" dirty="0"/>
              <a:t>Son essai s’oppose à l’optimisme de l’époque </a:t>
            </a:r>
            <a:br>
              <a:rPr lang="fr-FR" sz="2000" dirty="0"/>
            </a:br>
            <a:r>
              <a:rPr lang="fr-FR" sz="2000" dirty="0"/>
              <a:t>concernant l’amélioration future des </a:t>
            </a:r>
            <a:br>
              <a:rPr lang="fr-FR" sz="2000" dirty="0"/>
            </a:br>
            <a:r>
              <a:rPr lang="fr-FR" sz="2000" dirty="0"/>
              <a:t>conditions de vie qui découleraient des </a:t>
            </a:r>
            <a:br>
              <a:rPr lang="fr-FR" sz="2000" dirty="0"/>
            </a:br>
            <a:r>
              <a:rPr lang="fr-FR" sz="2000" dirty="0"/>
              <a:t>progrès scientifiques et techniques. </a:t>
            </a:r>
            <a:endParaRPr lang="fr-CA" sz="2000" dirty="0"/>
          </a:p>
        </p:txBody>
      </p:sp>
      <p:pic>
        <p:nvPicPr>
          <p:cNvPr id="5" name="Image 4"/>
          <p:cNvPicPr>
            <a:picLocks noChangeAspect="1"/>
          </p:cNvPicPr>
          <p:nvPr/>
        </p:nvPicPr>
        <p:blipFill>
          <a:blip r:embed="rId2"/>
          <a:stretch>
            <a:fillRect/>
          </a:stretch>
        </p:blipFill>
        <p:spPr>
          <a:xfrm>
            <a:off x="6059024" y="2947247"/>
            <a:ext cx="3084976" cy="3917521"/>
          </a:xfrm>
          <a:prstGeom prst="rect">
            <a:avLst/>
          </a:prstGeom>
        </p:spPr>
      </p:pic>
    </p:spTree>
    <p:extLst>
      <p:ext uri="{BB962C8B-B14F-4D97-AF65-F5344CB8AC3E}">
        <p14:creationId xmlns:p14="http://schemas.microsoft.com/office/powerpoint/2010/main" val="108994140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théorie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dirty="0"/>
              <a:t>Malthus prédit que: </a:t>
            </a:r>
          </a:p>
          <a:p>
            <a:r>
              <a:rPr lang="mr-IN" dirty="0"/>
              <a:t>…</a:t>
            </a:r>
            <a:r>
              <a:rPr lang="fr-FR" b="1" dirty="0"/>
              <a:t>sans freins, la population augmente</a:t>
            </a:r>
            <a:r>
              <a:rPr lang="fr-FR" dirty="0"/>
              <a:t> de façon </a:t>
            </a:r>
            <a:r>
              <a:rPr lang="fr-FR" u="sng" dirty="0"/>
              <a:t>exponentielle</a:t>
            </a:r>
            <a:r>
              <a:rPr lang="fr-FR" dirty="0"/>
              <a:t> ou géométrique (par exemple : 1, 2, 4, 8, 16, 32...) et doublerait tous les 25 ans;</a:t>
            </a:r>
          </a:p>
          <a:p>
            <a:r>
              <a:rPr lang="mr-IN" dirty="0"/>
              <a:t>…</a:t>
            </a:r>
            <a:r>
              <a:rPr lang="fr-FR" dirty="0"/>
              <a:t>tandis que </a:t>
            </a:r>
            <a:r>
              <a:rPr lang="fr-FR" b="1" dirty="0"/>
              <a:t>les ressources </a:t>
            </a:r>
            <a:br>
              <a:rPr lang="fr-FR" b="1" dirty="0"/>
            </a:br>
            <a:r>
              <a:rPr lang="fr-FR" b="1" dirty="0"/>
              <a:t>alimentaires</a:t>
            </a:r>
            <a:r>
              <a:rPr lang="fr-FR" dirty="0"/>
              <a:t> ne croissent </a:t>
            </a:r>
            <a:br>
              <a:rPr lang="fr-FR" dirty="0"/>
            </a:br>
            <a:r>
              <a:rPr lang="fr-FR" dirty="0"/>
              <a:t>que de façon </a:t>
            </a:r>
            <a:r>
              <a:rPr lang="fr-FR" u="sng" dirty="0"/>
              <a:t>arithmétique</a:t>
            </a:r>
            <a:r>
              <a:rPr lang="fr-FR" dirty="0"/>
              <a:t> </a:t>
            </a:r>
            <a:br>
              <a:rPr lang="fr-FR" dirty="0"/>
            </a:br>
            <a:r>
              <a:rPr lang="fr-FR" dirty="0"/>
              <a:t>(1, 2, 3, 4, 5, 6...);</a:t>
            </a:r>
            <a:endParaRPr lang="fr-CA" dirty="0"/>
          </a:p>
          <a:p>
            <a:r>
              <a:rPr lang="mr-IN" dirty="0"/>
              <a:t>…</a:t>
            </a:r>
            <a:r>
              <a:rPr lang="fr-CA" dirty="0"/>
              <a:t>ce qui laisse poindre une</a:t>
            </a:r>
            <a:br>
              <a:rPr lang="fr-CA" dirty="0"/>
            </a:br>
            <a:r>
              <a:rPr lang="fr-CA" dirty="0"/>
              <a:t>inéluctable </a:t>
            </a:r>
            <a:r>
              <a:rPr lang="fr-CA" b="1" dirty="0"/>
              <a:t>catastrophe</a:t>
            </a:r>
            <a:br>
              <a:rPr lang="fr-CA" b="1" dirty="0"/>
            </a:br>
            <a:r>
              <a:rPr lang="fr-CA" b="1" dirty="0"/>
              <a:t>démographique</a:t>
            </a:r>
            <a:r>
              <a:rPr lang="fr-CA" dirty="0"/>
              <a:t>. </a:t>
            </a:r>
          </a:p>
        </p:txBody>
      </p:sp>
      <p:pic>
        <p:nvPicPr>
          <p:cNvPr id="5" name="Image 4"/>
          <p:cNvPicPr>
            <a:picLocks noChangeAspect="1"/>
          </p:cNvPicPr>
          <p:nvPr/>
        </p:nvPicPr>
        <p:blipFill>
          <a:blip r:embed="rId2"/>
          <a:stretch>
            <a:fillRect/>
          </a:stretch>
        </p:blipFill>
        <p:spPr>
          <a:xfrm>
            <a:off x="4004234" y="2987751"/>
            <a:ext cx="4412527" cy="3723249"/>
          </a:xfrm>
          <a:prstGeom prst="rect">
            <a:avLst/>
          </a:prstGeom>
        </p:spPr>
      </p:pic>
    </p:spTree>
    <p:extLst>
      <p:ext uri="{BB962C8B-B14F-4D97-AF65-F5344CB8AC3E}">
        <p14:creationId xmlns:p14="http://schemas.microsoft.com/office/powerpoint/2010/main" val="29716685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théorie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Conséquences théoriques</a:t>
            </a:r>
          </a:p>
          <a:p>
            <a:r>
              <a:rPr lang="fr-FR" b="1" dirty="0"/>
              <a:t>La croissance de la population empêche tout progrès possible</a:t>
            </a:r>
            <a:r>
              <a:rPr lang="fr-FR" dirty="0"/>
              <a:t> vers une société utopique de bonheur pour tous. </a:t>
            </a:r>
          </a:p>
          <a:p>
            <a:r>
              <a:rPr lang="fr-FR" b="1" dirty="0"/>
              <a:t>Toute amélioration de la production alimentaire amène</a:t>
            </a:r>
            <a:r>
              <a:rPr lang="fr-FR" dirty="0"/>
              <a:t>, au départ, une amélioration des conditions de vie, puis </a:t>
            </a:r>
            <a:r>
              <a:rPr lang="fr-FR" b="1" dirty="0"/>
              <a:t>une augmentation de la population</a:t>
            </a:r>
            <a:r>
              <a:rPr lang="fr-FR" dirty="0"/>
              <a:t>. </a:t>
            </a:r>
          </a:p>
          <a:p>
            <a:r>
              <a:rPr lang="fr-FR" b="1" dirty="0"/>
              <a:t>La production alimentaire ne peut donc pas soutenir la croissance de la population</a:t>
            </a:r>
            <a:r>
              <a:rPr lang="fr-FR" dirty="0"/>
              <a:t> à long-terme, et l’abondance n’est donc qu’un état temporaire. </a:t>
            </a:r>
          </a:p>
          <a:p>
            <a:pPr marL="114300" indent="0">
              <a:buNone/>
            </a:pPr>
            <a:endParaRPr lang="fr-FR" dirty="0"/>
          </a:p>
          <a:p>
            <a:endParaRPr lang="fr-CA" dirty="0"/>
          </a:p>
        </p:txBody>
      </p:sp>
    </p:spTree>
    <p:extLst>
      <p:ext uri="{BB962C8B-B14F-4D97-AF65-F5344CB8AC3E}">
        <p14:creationId xmlns:p14="http://schemas.microsoft.com/office/powerpoint/2010/main" val="21885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théorie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Conséquences théoriques</a:t>
            </a:r>
          </a:p>
          <a:p>
            <a:r>
              <a:rPr lang="fr-FR" dirty="0"/>
              <a:t>Lorsque la population dépasse la capacité de production alimentaire, les plus pauvres (particulièrement) seront affectés par la misère (famine, les maladies et la guerre), ce que Malthus appelle des </a:t>
            </a:r>
            <a:r>
              <a:rPr lang="fr-FR" b="1" dirty="0"/>
              <a:t>freins positifs</a:t>
            </a:r>
            <a:r>
              <a:rPr lang="fr-FR" dirty="0"/>
              <a:t> à la population car ils </a:t>
            </a:r>
            <a:r>
              <a:rPr lang="fr-FR" b="1" dirty="0"/>
              <a:t>augmentent les taux de décès</a:t>
            </a:r>
            <a:r>
              <a:rPr lang="fr-FR" dirty="0"/>
              <a:t>. </a:t>
            </a:r>
          </a:p>
          <a:p>
            <a:r>
              <a:rPr lang="fr-FR" dirty="0"/>
              <a:t>Seule l’implémentation de</a:t>
            </a:r>
            <a:r>
              <a:rPr lang="fr-FR" b="1" dirty="0"/>
              <a:t> freins préventifs</a:t>
            </a:r>
            <a:r>
              <a:rPr lang="fr-FR" dirty="0"/>
              <a:t> (c.-à-d., qui </a:t>
            </a:r>
            <a:r>
              <a:rPr lang="fr-FR" b="1" dirty="0"/>
              <a:t>diminuent les taux de naissance</a:t>
            </a:r>
            <a:r>
              <a:rPr lang="fr-FR" dirty="0"/>
              <a:t>) permet d’éviter cette catastrophe démographique. Ex: L’avortement, la contraception, la prostitution, l’augmentation du délai avant le mariage, le célibat,…</a:t>
            </a:r>
          </a:p>
          <a:p>
            <a:endParaRPr lang="fr-CA" dirty="0"/>
          </a:p>
        </p:txBody>
      </p:sp>
    </p:spTree>
    <p:extLst>
      <p:ext uri="{BB962C8B-B14F-4D97-AF65-F5344CB8AC3E}">
        <p14:creationId xmlns:p14="http://schemas.microsoft.com/office/powerpoint/2010/main" val="14326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solutions proposées par Malthus</a:t>
            </a:r>
          </a:p>
        </p:txBody>
      </p:sp>
      <p:sp>
        <p:nvSpPr>
          <p:cNvPr id="3" name="Espace réservé du contenu 2"/>
          <p:cNvSpPr>
            <a:spLocks noGrp="1"/>
          </p:cNvSpPr>
          <p:nvPr>
            <p:ph idx="1"/>
          </p:nvPr>
        </p:nvSpPr>
        <p:spPr>
          <a:xfrm>
            <a:off x="457200" y="1600199"/>
            <a:ext cx="7959562" cy="5110801"/>
          </a:xfrm>
        </p:spPr>
        <p:txBody>
          <a:bodyPr>
            <a:noAutofit/>
          </a:bodyPr>
          <a:lstStyle/>
          <a:p>
            <a:r>
              <a:rPr lang="fr-FR" b="1" dirty="0"/>
              <a:t>Une régulation des naissances par </a:t>
            </a:r>
            <a:r>
              <a:rPr lang="fr-FR" b="1" u="sng" dirty="0"/>
              <a:t>contrainte morale</a:t>
            </a:r>
            <a:r>
              <a:rPr lang="fr-FR" dirty="0"/>
              <a:t> (retarder le mariage, pratiquer la chasteté avant le mariage); </a:t>
            </a:r>
          </a:p>
          <a:p>
            <a:pPr lvl="1"/>
            <a:r>
              <a:rPr lang="fr-FR" dirty="0"/>
              <a:t>Malthus considère d’ailleurs que les pauvres manquent de retenue en ayant plus d’enfants que leur capacité à les nourrir. </a:t>
            </a:r>
          </a:p>
          <a:p>
            <a:r>
              <a:rPr lang="fr-FR" b="1" dirty="0"/>
              <a:t>Arrêter l’aide aux pauvres</a:t>
            </a:r>
            <a:r>
              <a:rPr lang="fr-FR" dirty="0"/>
              <a:t> par l’État (car leur nombre va augmenter);</a:t>
            </a:r>
          </a:p>
          <a:p>
            <a:r>
              <a:rPr lang="fr-FR" b="1" dirty="0"/>
              <a:t>Une régulation étatique des naissances</a:t>
            </a:r>
            <a:r>
              <a:rPr lang="fr-FR" dirty="0"/>
              <a:t> (ex: récompenser les couples sans enfants, impôt sur les enfants);</a:t>
            </a:r>
          </a:p>
          <a:p>
            <a:r>
              <a:rPr lang="fr-FR" b="1" dirty="0"/>
              <a:t>Malthus était contre la contraception</a:t>
            </a:r>
            <a:r>
              <a:rPr lang="fr-FR" dirty="0"/>
              <a:t>, probablement pour des raisons religieuses</a:t>
            </a:r>
            <a:r>
              <a:rPr lang="mr-IN" dirty="0"/>
              <a:t>…</a:t>
            </a:r>
            <a:r>
              <a:rPr lang="fr-CA" dirty="0"/>
              <a:t> mais ses idées ont amené plusieurs à promouvoir cette solution. </a:t>
            </a:r>
            <a:endParaRPr lang="fr-FR" dirty="0"/>
          </a:p>
          <a:p>
            <a:pPr marL="114300" indent="0">
              <a:buNone/>
            </a:pPr>
            <a:endParaRPr lang="fr-FR" dirty="0"/>
          </a:p>
          <a:p>
            <a:endParaRPr lang="fr-CA" dirty="0"/>
          </a:p>
        </p:txBody>
      </p:sp>
    </p:spTree>
    <p:extLst>
      <p:ext uri="{BB962C8B-B14F-4D97-AF65-F5344CB8AC3E}">
        <p14:creationId xmlns:p14="http://schemas.microsoft.com/office/powerpoint/2010/main" val="4376765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social des idées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Les idées de Malthus ont:</a:t>
            </a:r>
          </a:p>
          <a:p>
            <a:r>
              <a:rPr lang="fr-FR" dirty="0"/>
              <a:t>placé la régulation des naissances au cœur des préoccupations sociales et étatiques; </a:t>
            </a:r>
          </a:p>
          <a:p>
            <a:r>
              <a:rPr lang="fr-FR" dirty="0"/>
              <a:t>facilité l’émergence de la démographie (l’étude des populations) et l’établissement de recensements de la population;</a:t>
            </a:r>
          </a:p>
          <a:p>
            <a:r>
              <a:rPr lang="fr-FR" dirty="0"/>
              <a:t>favorisé l’émergence de la morale puritaine de l’époque victorienne qui suivra quelques décennies plus tard (ex: la valorisation de l’abstinence et de la restriction sexuelle); </a:t>
            </a:r>
          </a:p>
          <a:p>
            <a:r>
              <a:rPr lang="fr-FR" dirty="0"/>
              <a:t>grandement influencé Darwin (ex: l’idée de la survie du plus apte chez les plus pauvres) et les mouvements pour le contrôle des naissance (dont l’eugénisme). </a:t>
            </a:r>
          </a:p>
          <a:p>
            <a:pPr marL="114300" indent="0">
              <a:buNone/>
            </a:pPr>
            <a:endParaRPr lang="fr-FR" dirty="0"/>
          </a:p>
          <a:p>
            <a:endParaRPr lang="fr-CA" dirty="0"/>
          </a:p>
        </p:txBody>
      </p:sp>
    </p:spTree>
    <p:extLst>
      <p:ext uri="{BB962C8B-B14F-4D97-AF65-F5344CB8AC3E}">
        <p14:creationId xmlns:p14="http://schemas.microsoft.com/office/powerpoint/2010/main" val="2219862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social des idées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Anticipant l’eugénisme, d’ailleurs, il écrit:</a:t>
            </a:r>
          </a:p>
          <a:p>
            <a:r>
              <a:rPr lang="fr-FR" dirty="0"/>
              <a:t>«</a:t>
            </a:r>
            <a:r>
              <a:rPr lang="fr-FR" i="1" dirty="0"/>
              <a:t> It </a:t>
            </a:r>
            <a:r>
              <a:rPr lang="fr-FR" i="1" dirty="0" err="1"/>
              <a:t>does</a:t>
            </a:r>
            <a:r>
              <a:rPr lang="fr-FR" i="1" dirty="0"/>
              <a:t> not by </a:t>
            </a:r>
            <a:r>
              <a:rPr lang="fr-FR" i="1" dirty="0" err="1"/>
              <a:t>any</a:t>
            </a:r>
            <a:r>
              <a:rPr lang="fr-FR" i="1" dirty="0"/>
              <a:t> </a:t>
            </a:r>
            <a:r>
              <a:rPr lang="fr-FR" i="1" dirty="0" err="1"/>
              <a:t>means</a:t>
            </a:r>
            <a:r>
              <a:rPr lang="fr-FR" i="1" dirty="0"/>
              <a:t> </a:t>
            </a:r>
            <a:r>
              <a:rPr lang="fr-FR" i="1" dirty="0" err="1"/>
              <a:t>seem</a:t>
            </a:r>
            <a:r>
              <a:rPr lang="fr-FR" i="1" dirty="0"/>
              <a:t> impossible </a:t>
            </a:r>
            <a:r>
              <a:rPr lang="fr-FR" i="1" dirty="0" err="1"/>
              <a:t>that</a:t>
            </a:r>
            <a:r>
              <a:rPr lang="fr-FR" i="1" dirty="0"/>
              <a:t> by an attention to </a:t>
            </a:r>
            <a:r>
              <a:rPr lang="fr-FR" i="1" dirty="0" err="1"/>
              <a:t>breed</a:t>
            </a:r>
            <a:r>
              <a:rPr lang="fr-FR" i="1" dirty="0"/>
              <a:t>, a certain </a:t>
            </a:r>
            <a:r>
              <a:rPr lang="fr-FR" i="1" dirty="0" err="1"/>
              <a:t>degree</a:t>
            </a:r>
            <a:r>
              <a:rPr lang="fr-FR" i="1" dirty="0"/>
              <a:t> of </a:t>
            </a:r>
            <a:r>
              <a:rPr lang="fr-FR" i="1" dirty="0" err="1"/>
              <a:t>improvement</a:t>
            </a:r>
            <a:r>
              <a:rPr lang="fr-FR" i="1" dirty="0"/>
              <a:t>, </a:t>
            </a:r>
            <a:r>
              <a:rPr lang="fr-FR" i="1" dirty="0" err="1"/>
              <a:t>similar</a:t>
            </a:r>
            <a:r>
              <a:rPr lang="fr-FR" i="1" dirty="0"/>
              <a:t> to </a:t>
            </a:r>
            <a:r>
              <a:rPr lang="fr-FR" i="1" dirty="0" err="1"/>
              <a:t>that</a:t>
            </a:r>
            <a:r>
              <a:rPr lang="fr-FR" i="1" dirty="0"/>
              <a:t> </a:t>
            </a:r>
            <a:r>
              <a:rPr lang="fr-FR" i="1" dirty="0" err="1"/>
              <a:t>among</a:t>
            </a:r>
            <a:r>
              <a:rPr lang="fr-FR" i="1" dirty="0"/>
              <a:t> </a:t>
            </a:r>
            <a:r>
              <a:rPr lang="fr-FR" i="1" dirty="0" err="1"/>
              <a:t>animals</a:t>
            </a:r>
            <a:r>
              <a:rPr lang="fr-FR" i="1" dirty="0"/>
              <a:t>, </a:t>
            </a:r>
            <a:r>
              <a:rPr lang="fr-FR" i="1" dirty="0" err="1"/>
              <a:t>might</a:t>
            </a:r>
            <a:r>
              <a:rPr lang="fr-FR" i="1" dirty="0"/>
              <a:t> </a:t>
            </a:r>
            <a:r>
              <a:rPr lang="fr-FR" i="1" dirty="0" err="1"/>
              <a:t>take</a:t>
            </a:r>
            <a:r>
              <a:rPr lang="fr-FR" i="1" dirty="0"/>
              <a:t> place </a:t>
            </a:r>
            <a:r>
              <a:rPr lang="fr-FR" i="1" dirty="0" err="1"/>
              <a:t>among</a:t>
            </a:r>
            <a:r>
              <a:rPr lang="fr-FR" i="1" dirty="0"/>
              <a:t> men. </a:t>
            </a:r>
            <a:r>
              <a:rPr lang="fr-FR" i="1" dirty="0" err="1"/>
              <a:t>Whether</a:t>
            </a:r>
            <a:r>
              <a:rPr lang="fr-FR" i="1" dirty="0"/>
              <a:t> intellect </a:t>
            </a:r>
            <a:r>
              <a:rPr lang="fr-FR" i="1" dirty="0" err="1"/>
              <a:t>could</a:t>
            </a:r>
            <a:r>
              <a:rPr lang="fr-FR" i="1" dirty="0"/>
              <a:t> </a:t>
            </a:r>
            <a:r>
              <a:rPr lang="fr-FR" i="1" dirty="0" err="1"/>
              <a:t>be</a:t>
            </a:r>
            <a:r>
              <a:rPr lang="fr-FR" i="1" dirty="0"/>
              <a:t> </a:t>
            </a:r>
            <a:r>
              <a:rPr lang="fr-FR" i="1" dirty="0" err="1"/>
              <a:t>communicated</a:t>
            </a:r>
            <a:r>
              <a:rPr lang="fr-FR" i="1" dirty="0"/>
              <a:t> </a:t>
            </a:r>
            <a:r>
              <a:rPr lang="fr-FR" i="1" dirty="0" err="1"/>
              <a:t>may</a:t>
            </a:r>
            <a:r>
              <a:rPr lang="fr-FR" i="1" dirty="0"/>
              <a:t> </a:t>
            </a:r>
            <a:r>
              <a:rPr lang="fr-FR" i="1" dirty="0" err="1"/>
              <a:t>be</a:t>
            </a:r>
            <a:r>
              <a:rPr lang="fr-FR" i="1" dirty="0"/>
              <a:t> a </a:t>
            </a:r>
            <a:r>
              <a:rPr lang="fr-FR" i="1" dirty="0" err="1"/>
              <a:t>matter</a:t>
            </a:r>
            <a:r>
              <a:rPr lang="fr-FR" i="1" dirty="0"/>
              <a:t> of </a:t>
            </a:r>
            <a:r>
              <a:rPr lang="fr-FR" i="1" dirty="0" err="1"/>
              <a:t>doubt</a:t>
            </a:r>
            <a:r>
              <a:rPr lang="fr-FR" i="1" dirty="0"/>
              <a:t>; but size, </a:t>
            </a:r>
            <a:r>
              <a:rPr lang="fr-FR" i="1" dirty="0" err="1"/>
              <a:t>strength</a:t>
            </a:r>
            <a:r>
              <a:rPr lang="fr-FR" i="1" dirty="0"/>
              <a:t>, beauty, complexion, and </a:t>
            </a:r>
            <a:r>
              <a:rPr lang="fr-FR" i="1" dirty="0" err="1"/>
              <a:t>perhaps</a:t>
            </a:r>
            <a:r>
              <a:rPr lang="fr-FR" i="1" dirty="0"/>
              <a:t> </a:t>
            </a:r>
            <a:r>
              <a:rPr lang="fr-FR" i="1" dirty="0" err="1"/>
              <a:t>longevity</a:t>
            </a:r>
            <a:r>
              <a:rPr lang="fr-FR" i="1" dirty="0"/>
              <a:t> are in a </a:t>
            </a:r>
            <a:r>
              <a:rPr lang="fr-FR" i="1" dirty="0" err="1"/>
              <a:t>degree</a:t>
            </a:r>
            <a:r>
              <a:rPr lang="fr-FR" i="1" dirty="0"/>
              <a:t> transmissible... As the </a:t>
            </a:r>
            <a:r>
              <a:rPr lang="fr-FR" i="1" dirty="0" err="1"/>
              <a:t>human</a:t>
            </a:r>
            <a:r>
              <a:rPr lang="fr-FR" i="1" dirty="0"/>
              <a:t> race, </a:t>
            </a:r>
            <a:r>
              <a:rPr lang="fr-FR" i="1" dirty="0" err="1"/>
              <a:t>however</a:t>
            </a:r>
            <a:r>
              <a:rPr lang="fr-FR" i="1" dirty="0"/>
              <a:t>, </a:t>
            </a:r>
            <a:r>
              <a:rPr lang="fr-FR" i="1" dirty="0" err="1"/>
              <a:t>could</a:t>
            </a:r>
            <a:r>
              <a:rPr lang="fr-FR" i="1" dirty="0"/>
              <a:t> not </a:t>
            </a:r>
            <a:r>
              <a:rPr lang="fr-FR" i="1" dirty="0" err="1"/>
              <a:t>be</a:t>
            </a:r>
            <a:r>
              <a:rPr lang="fr-FR" i="1" dirty="0"/>
              <a:t> </a:t>
            </a:r>
            <a:r>
              <a:rPr lang="fr-FR" i="1" dirty="0" err="1"/>
              <a:t>improved</a:t>
            </a:r>
            <a:r>
              <a:rPr lang="fr-FR" i="1" dirty="0"/>
              <a:t> in </a:t>
            </a:r>
            <a:r>
              <a:rPr lang="fr-FR" i="1" dirty="0" err="1"/>
              <a:t>this</a:t>
            </a:r>
            <a:r>
              <a:rPr lang="fr-FR" i="1" dirty="0"/>
              <a:t> </a:t>
            </a:r>
            <a:r>
              <a:rPr lang="fr-FR" i="1" dirty="0" err="1"/>
              <a:t>way</a:t>
            </a:r>
            <a:r>
              <a:rPr lang="fr-FR" i="1" dirty="0"/>
              <a:t> </a:t>
            </a:r>
            <a:r>
              <a:rPr lang="fr-FR" i="1" dirty="0" err="1"/>
              <a:t>without</a:t>
            </a:r>
            <a:r>
              <a:rPr lang="fr-FR" i="1" dirty="0"/>
              <a:t> </a:t>
            </a:r>
            <a:r>
              <a:rPr lang="fr-FR" i="1" dirty="0" err="1"/>
              <a:t>condemning</a:t>
            </a:r>
            <a:r>
              <a:rPr lang="fr-FR" i="1" dirty="0"/>
              <a:t> all the </a:t>
            </a:r>
            <a:r>
              <a:rPr lang="fr-FR" i="1" dirty="0" err="1"/>
              <a:t>bad</a:t>
            </a:r>
            <a:r>
              <a:rPr lang="fr-FR" i="1" dirty="0"/>
              <a:t> </a:t>
            </a:r>
            <a:r>
              <a:rPr lang="fr-FR" i="1" dirty="0" err="1"/>
              <a:t>specimens</a:t>
            </a:r>
            <a:r>
              <a:rPr lang="fr-FR" i="1" dirty="0"/>
              <a:t> to </a:t>
            </a:r>
            <a:r>
              <a:rPr lang="fr-FR" i="1" dirty="0" err="1"/>
              <a:t>celibacy</a:t>
            </a:r>
            <a:r>
              <a:rPr lang="fr-FR" i="1" dirty="0"/>
              <a:t>, </a:t>
            </a:r>
            <a:r>
              <a:rPr lang="fr-FR" i="1" dirty="0" err="1"/>
              <a:t>it</a:t>
            </a:r>
            <a:r>
              <a:rPr lang="fr-FR" i="1" dirty="0"/>
              <a:t> </a:t>
            </a:r>
            <a:r>
              <a:rPr lang="fr-FR" i="1" dirty="0" err="1"/>
              <a:t>is</a:t>
            </a:r>
            <a:r>
              <a:rPr lang="fr-FR" i="1" dirty="0"/>
              <a:t> not probable </a:t>
            </a:r>
            <a:r>
              <a:rPr lang="fr-FR" i="1" dirty="0" err="1"/>
              <a:t>that</a:t>
            </a:r>
            <a:r>
              <a:rPr lang="fr-FR" i="1" dirty="0"/>
              <a:t> an attention to </a:t>
            </a:r>
            <a:r>
              <a:rPr lang="fr-FR" i="1" dirty="0" err="1"/>
              <a:t>breed</a:t>
            </a:r>
            <a:r>
              <a:rPr lang="fr-FR" i="1" dirty="0"/>
              <a:t> </a:t>
            </a:r>
            <a:r>
              <a:rPr lang="fr-FR" i="1" dirty="0" err="1"/>
              <a:t>should</a:t>
            </a:r>
            <a:r>
              <a:rPr lang="fr-FR" i="1" dirty="0"/>
              <a:t> </a:t>
            </a:r>
            <a:r>
              <a:rPr lang="fr-FR" i="1" dirty="0" err="1"/>
              <a:t>ever</a:t>
            </a:r>
            <a:r>
              <a:rPr lang="fr-FR" i="1" dirty="0"/>
              <a:t> </a:t>
            </a:r>
            <a:r>
              <a:rPr lang="fr-FR" i="1" dirty="0" err="1"/>
              <a:t>become</a:t>
            </a:r>
            <a:r>
              <a:rPr lang="fr-FR" i="1" dirty="0"/>
              <a:t> </a:t>
            </a:r>
            <a:r>
              <a:rPr lang="fr-FR" i="1" dirty="0" err="1"/>
              <a:t>general</a:t>
            </a:r>
            <a:r>
              <a:rPr lang="fr-FR" i="1" dirty="0"/>
              <a:t>.</a:t>
            </a:r>
            <a:r>
              <a:rPr lang="fr-FR" dirty="0"/>
              <a:t> » </a:t>
            </a:r>
            <a:br>
              <a:rPr lang="fr-FR" dirty="0"/>
            </a:br>
            <a:r>
              <a:rPr lang="fr-FR" dirty="0"/>
              <a:t>                Malthus (1798). An </a:t>
            </a:r>
            <a:r>
              <a:rPr lang="fr-FR" dirty="0" err="1"/>
              <a:t>Essay</a:t>
            </a:r>
            <a:r>
              <a:rPr lang="fr-FR" dirty="0"/>
              <a:t> on the </a:t>
            </a:r>
            <a:r>
              <a:rPr lang="fr-FR" dirty="0" err="1"/>
              <a:t>Principle</a:t>
            </a:r>
            <a:r>
              <a:rPr lang="fr-FR" dirty="0"/>
              <a:t> of Population. </a:t>
            </a:r>
          </a:p>
          <a:p>
            <a:pPr marL="114300" indent="0">
              <a:buNone/>
            </a:pPr>
            <a:endParaRPr lang="fr-FR" dirty="0"/>
          </a:p>
          <a:p>
            <a:endParaRPr lang="fr-CA" dirty="0"/>
          </a:p>
        </p:txBody>
      </p:sp>
    </p:spTree>
    <p:extLst>
      <p:ext uri="{BB962C8B-B14F-4D97-AF65-F5344CB8AC3E}">
        <p14:creationId xmlns:p14="http://schemas.microsoft.com/office/powerpoint/2010/main" val="1590823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social des idées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Anticipant l’eugénisme, d’ailleurs, il écrit:</a:t>
            </a:r>
          </a:p>
          <a:p>
            <a:r>
              <a:rPr lang="fr-FR" dirty="0"/>
              <a:t>«</a:t>
            </a:r>
            <a:r>
              <a:rPr lang="fr-FR" i="1" dirty="0"/>
              <a:t> </a:t>
            </a:r>
            <a:r>
              <a:rPr lang="fr-FR" i="1" dirty="0">
                <a:solidFill>
                  <a:srgbClr val="FF0000"/>
                </a:solidFill>
              </a:rPr>
              <a:t>It </a:t>
            </a:r>
            <a:r>
              <a:rPr lang="fr-FR" i="1" dirty="0" err="1">
                <a:solidFill>
                  <a:srgbClr val="FF0000"/>
                </a:solidFill>
              </a:rPr>
              <a:t>does</a:t>
            </a:r>
            <a:r>
              <a:rPr lang="fr-FR" i="1" dirty="0">
                <a:solidFill>
                  <a:srgbClr val="FF0000"/>
                </a:solidFill>
              </a:rPr>
              <a:t> not by </a:t>
            </a:r>
            <a:r>
              <a:rPr lang="fr-FR" i="1" dirty="0" err="1">
                <a:solidFill>
                  <a:srgbClr val="FF0000"/>
                </a:solidFill>
              </a:rPr>
              <a:t>any</a:t>
            </a:r>
            <a:r>
              <a:rPr lang="fr-FR" i="1" dirty="0">
                <a:solidFill>
                  <a:srgbClr val="FF0000"/>
                </a:solidFill>
              </a:rPr>
              <a:t> </a:t>
            </a:r>
            <a:r>
              <a:rPr lang="fr-FR" i="1" dirty="0" err="1">
                <a:solidFill>
                  <a:srgbClr val="FF0000"/>
                </a:solidFill>
              </a:rPr>
              <a:t>means</a:t>
            </a:r>
            <a:r>
              <a:rPr lang="fr-FR" i="1" dirty="0">
                <a:solidFill>
                  <a:srgbClr val="FF0000"/>
                </a:solidFill>
              </a:rPr>
              <a:t> </a:t>
            </a:r>
            <a:r>
              <a:rPr lang="fr-FR" i="1" dirty="0" err="1">
                <a:solidFill>
                  <a:srgbClr val="FF0000"/>
                </a:solidFill>
              </a:rPr>
              <a:t>seem</a:t>
            </a:r>
            <a:r>
              <a:rPr lang="fr-FR" i="1" dirty="0">
                <a:solidFill>
                  <a:srgbClr val="FF0000"/>
                </a:solidFill>
              </a:rPr>
              <a:t> impossible </a:t>
            </a:r>
            <a:r>
              <a:rPr lang="fr-FR" i="1" dirty="0" err="1">
                <a:solidFill>
                  <a:srgbClr val="FF0000"/>
                </a:solidFill>
              </a:rPr>
              <a:t>that</a:t>
            </a:r>
            <a:r>
              <a:rPr lang="fr-FR" i="1" dirty="0">
                <a:solidFill>
                  <a:srgbClr val="FF0000"/>
                </a:solidFill>
              </a:rPr>
              <a:t> by an attention to </a:t>
            </a:r>
            <a:r>
              <a:rPr lang="fr-FR" i="1" dirty="0" err="1">
                <a:solidFill>
                  <a:srgbClr val="FF0000"/>
                </a:solidFill>
              </a:rPr>
              <a:t>breed</a:t>
            </a:r>
            <a:r>
              <a:rPr lang="fr-FR" i="1" dirty="0">
                <a:solidFill>
                  <a:srgbClr val="FF0000"/>
                </a:solidFill>
              </a:rPr>
              <a:t>, a certain </a:t>
            </a:r>
            <a:r>
              <a:rPr lang="fr-FR" i="1" dirty="0" err="1">
                <a:solidFill>
                  <a:srgbClr val="FF0000"/>
                </a:solidFill>
              </a:rPr>
              <a:t>degree</a:t>
            </a:r>
            <a:r>
              <a:rPr lang="fr-FR" i="1" dirty="0">
                <a:solidFill>
                  <a:srgbClr val="FF0000"/>
                </a:solidFill>
              </a:rPr>
              <a:t> of </a:t>
            </a:r>
            <a:r>
              <a:rPr lang="fr-FR" i="1" dirty="0" err="1">
                <a:solidFill>
                  <a:srgbClr val="FF0000"/>
                </a:solidFill>
              </a:rPr>
              <a:t>improvement</a:t>
            </a:r>
            <a:r>
              <a:rPr lang="fr-FR" i="1" dirty="0">
                <a:solidFill>
                  <a:srgbClr val="FF0000"/>
                </a:solidFill>
              </a:rPr>
              <a:t>, </a:t>
            </a:r>
            <a:r>
              <a:rPr lang="fr-FR" i="1" dirty="0" err="1">
                <a:solidFill>
                  <a:srgbClr val="FF0000"/>
                </a:solidFill>
              </a:rPr>
              <a:t>similar</a:t>
            </a:r>
            <a:r>
              <a:rPr lang="fr-FR" i="1" dirty="0">
                <a:solidFill>
                  <a:srgbClr val="FF0000"/>
                </a:solidFill>
              </a:rPr>
              <a:t> to </a:t>
            </a:r>
            <a:r>
              <a:rPr lang="fr-FR" i="1" dirty="0" err="1">
                <a:solidFill>
                  <a:srgbClr val="FF0000"/>
                </a:solidFill>
              </a:rPr>
              <a:t>that</a:t>
            </a:r>
            <a:r>
              <a:rPr lang="fr-FR" i="1" dirty="0">
                <a:solidFill>
                  <a:srgbClr val="FF0000"/>
                </a:solidFill>
              </a:rPr>
              <a:t> </a:t>
            </a:r>
            <a:r>
              <a:rPr lang="fr-FR" i="1" dirty="0" err="1">
                <a:solidFill>
                  <a:srgbClr val="FF0000"/>
                </a:solidFill>
              </a:rPr>
              <a:t>among</a:t>
            </a:r>
            <a:r>
              <a:rPr lang="fr-FR" i="1" dirty="0">
                <a:solidFill>
                  <a:srgbClr val="FF0000"/>
                </a:solidFill>
              </a:rPr>
              <a:t> </a:t>
            </a:r>
            <a:r>
              <a:rPr lang="fr-FR" i="1" dirty="0" err="1">
                <a:solidFill>
                  <a:srgbClr val="FF0000"/>
                </a:solidFill>
              </a:rPr>
              <a:t>animals</a:t>
            </a:r>
            <a:r>
              <a:rPr lang="fr-FR" i="1" dirty="0">
                <a:solidFill>
                  <a:srgbClr val="FF0000"/>
                </a:solidFill>
              </a:rPr>
              <a:t>, </a:t>
            </a:r>
            <a:r>
              <a:rPr lang="fr-FR" i="1" dirty="0" err="1">
                <a:solidFill>
                  <a:srgbClr val="FF0000"/>
                </a:solidFill>
              </a:rPr>
              <a:t>might</a:t>
            </a:r>
            <a:r>
              <a:rPr lang="fr-FR" i="1" dirty="0">
                <a:solidFill>
                  <a:srgbClr val="FF0000"/>
                </a:solidFill>
              </a:rPr>
              <a:t> </a:t>
            </a:r>
            <a:r>
              <a:rPr lang="fr-FR" i="1" dirty="0" err="1">
                <a:solidFill>
                  <a:srgbClr val="FF0000"/>
                </a:solidFill>
              </a:rPr>
              <a:t>take</a:t>
            </a:r>
            <a:r>
              <a:rPr lang="fr-FR" i="1" dirty="0">
                <a:solidFill>
                  <a:srgbClr val="FF0000"/>
                </a:solidFill>
              </a:rPr>
              <a:t> place </a:t>
            </a:r>
            <a:r>
              <a:rPr lang="fr-FR" i="1" dirty="0" err="1">
                <a:solidFill>
                  <a:srgbClr val="FF0000"/>
                </a:solidFill>
              </a:rPr>
              <a:t>among</a:t>
            </a:r>
            <a:r>
              <a:rPr lang="fr-FR" i="1" dirty="0">
                <a:solidFill>
                  <a:srgbClr val="FF0000"/>
                </a:solidFill>
              </a:rPr>
              <a:t> men. </a:t>
            </a:r>
            <a:r>
              <a:rPr lang="fr-FR" i="1" dirty="0" err="1"/>
              <a:t>Whether</a:t>
            </a:r>
            <a:r>
              <a:rPr lang="fr-FR" i="1" dirty="0"/>
              <a:t> intellect </a:t>
            </a:r>
            <a:r>
              <a:rPr lang="fr-FR" i="1" dirty="0" err="1"/>
              <a:t>could</a:t>
            </a:r>
            <a:r>
              <a:rPr lang="fr-FR" i="1" dirty="0"/>
              <a:t> </a:t>
            </a:r>
            <a:r>
              <a:rPr lang="fr-FR" i="1" dirty="0" err="1"/>
              <a:t>be</a:t>
            </a:r>
            <a:r>
              <a:rPr lang="fr-FR" i="1" dirty="0"/>
              <a:t> </a:t>
            </a:r>
            <a:r>
              <a:rPr lang="fr-FR" i="1" dirty="0" err="1"/>
              <a:t>communicated</a:t>
            </a:r>
            <a:r>
              <a:rPr lang="fr-FR" i="1" dirty="0"/>
              <a:t> </a:t>
            </a:r>
            <a:r>
              <a:rPr lang="fr-FR" i="1" dirty="0" err="1"/>
              <a:t>may</a:t>
            </a:r>
            <a:r>
              <a:rPr lang="fr-FR" i="1" dirty="0"/>
              <a:t> </a:t>
            </a:r>
            <a:r>
              <a:rPr lang="fr-FR" i="1" dirty="0" err="1"/>
              <a:t>be</a:t>
            </a:r>
            <a:r>
              <a:rPr lang="fr-FR" i="1" dirty="0"/>
              <a:t> a </a:t>
            </a:r>
            <a:r>
              <a:rPr lang="fr-FR" i="1" dirty="0" err="1"/>
              <a:t>matter</a:t>
            </a:r>
            <a:r>
              <a:rPr lang="fr-FR" i="1" dirty="0"/>
              <a:t> of </a:t>
            </a:r>
            <a:r>
              <a:rPr lang="fr-FR" i="1" dirty="0" err="1"/>
              <a:t>doubt</a:t>
            </a:r>
            <a:r>
              <a:rPr lang="fr-FR" i="1" dirty="0"/>
              <a:t>; but size, </a:t>
            </a:r>
            <a:r>
              <a:rPr lang="fr-FR" i="1" dirty="0" err="1"/>
              <a:t>strength</a:t>
            </a:r>
            <a:r>
              <a:rPr lang="fr-FR" i="1" dirty="0"/>
              <a:t>, beauty, complexion, and </a:t>
            </a:r>
            <a:r>
              <a:rPr lang="fr-FR" i="1" dirty="0" err="1"/>
              <a:t>perhaps</a:t>
            </a:r>
            <a:r>
              <a:rPr lang="fr-FR" i="1" dirty="0"/>
              <a:t> </a:t>
            </a:r>
            <a:r>
              <a:rPr lang="fr-FR" i="1" dirty="0" err="1"/>
              <a:t>longevity</a:t>
            </a:r>
            <a:r>
              <a:rPr lang="fr-FR" i="1" dirty="0"/>
              <a:t> are in a </a:t>
            </a:r>
            <a:r>
              <a:rPr lang="fr-FR" i="1" dirty="0" err="1"/>
              <a:t>degree</a:t>
            </a:r>
            <a:r>
              <a:rPr lang="fr-FR" i="1" dirty="0"/>
              <a:t> transmissible... </a:t>
            </a:r>
            <a:r>
              <a:rPr lang="fr-FR" i="1" dirty="0">
                <a:solidFill>
                  <a:srgbClr val="FF0000"/>
                </a:solidFill>
              </a:rPr>
              <a:t>As the </a:t>
            </a:r>
            <a:r>
              <a:rPr lang="fr-FR" i="1" dirty="0" err="1">
                <a:solidFill>
                  <a:srgbClr val="FF0000"/>
                </a:solidFill>
              </a:rPr>
              <a:t>human</a:t>
            </a:r>
            <a:r>
              <a:rPr lang="fr-FR" i="1" dirty="0">
                <a:solidFill>
                  <a:srgbClr val="FF0000"/>
                </a:solidFill>
              </a:rPr>
              <a:t> race, </a:t>
            </a:r>
            <a:r>
              <a:rPr lang="fr-FR" i="1" dirty="0" err="1">
                <a:solidFill>
                  <a:srgbClr val="FF0000"/>
                </a:solidFill>
              </a:rPr>
              <a:t>however</a:t>
            </a:r>
            <a:r>
              <a:rPr lang="fr-FR" i="1" dirty="0">
                <a:solidFill>
                  <a:srgbClr val="FF0000"/>
                </a:solidFill>
              </a:rPr>
              <a:t>, </a:t>
            </a:r>
            <a:r>
              <a:rPr lang="fr-FR" i="1" dirty="0" err="1">
                <a:solidFill>
                  <a:srgbClr val="FF0000"/>
                </a:solidFill>
              </a:rPr>
              <a:t>could</a:t>
            </a:r>
            <a:r>
              <a:rPr lang="fr-FR" i="1" dirty="0">
                <a:solidFill>
                  <a:srgbClr val="FF0000"/>
                </a:solidFill>
              </a:rPr>
              <a:t> not </a:t>
            </a:r>
            <a:r>
              <a:rPr lang="fr-FR" i="1" dirty="0" err="1">
                <a:solidFill>
                  <a:srgbClr val="FF0000"/>
                </a:solidFill>
              </a:rPr>
              <a:t>be</a:t>
            </a:r>
            <a:r>
              <a:rPr lang="fr-FR" i="1" dirty="0">
                <a:solidFill>
                  <a:srgbClr val="FF0000"/>
                </a:solidFill>
              </a:rPr>
              <a:t> </a:t>
            </a:r>
            <a:r>
              <a:rPr lang="fr-FR" i="1" dirty="0" err="1">
                <a:solidFill>
                  <a:srgbClr val="FF0000"/>
                </a:solidFill>
              </a:rPr>
              <a:t>improved</a:t>
            </a:r>
            <a:r>
              <a:rPr lang="fr-FR" i="1" dirty="0">
                <a:solidFill>
                  <a:srgbClr val="FF0000"/>
                </a:solidFill>
              </a:rPr>
              <a:t> in </a:t>
            </a:r>
            <a:r>
              <a:rPr lang="fr-FR" i="1" dirty="0" err="1">
                <a:solidFill>
                  <a:srgbClr val="FF0000"/>
                </a:solidFill>
              </a:rPr>
              <a:t>this</a:t>
            </a:r>
            <a:r>
              <a:rPr lang="fr-FR" i="1" dirty="0">
                <a:solidFill>
                  <a:srgbClr val="FF0000"/>
                </a:solidFill>
              </a:rPr>
              <a:t> </a:t>
            </a:r>
            <a:r>
              <a:rPr lang="fr-FR" i="1" dirty="0" err="1">
                <a:solidFill>
                  <a:srgbClr val="FF0000"/>
                </a:solidFill>
              </a:rPr>
              <a:t>way</a:t>
            </a:r>
            <a:r>
              <a:rPr lang="fr-FR" i="1" dirty="0">
                <a:solidFill>
                  <a:srgbClr val="FF0000"/>
                </a:solidFill>
              </a:rPr>
              <a:t> </a:t>
            </a:r>
            <a:r>
              <a:rPr lang="fr-FR" i="1" dirty="0" err="1">
                <a:solidFill>
                  <a:srgbClr val="FF0000"/>
                </a:solidFill>
              </a:rPr>
              <a:t>without</a:t>
            </a:r>
            <a:r>
              <a:rPr lang="fr-FR" i="1" dirty="0">
                <a:solidFill>
                  <a:srgbClr val="FF0000"/>
                </a:solidFill>
              </a:rPr>
              <a:t> </a:t>
            </a:r>
            <a:r>
              <a:rPr lang="fr-FR" i="1" dirty="0" err="1">
                <a:solidFill>
                  <a:srgbClr val="FF0000"/>
                </a:solidFill>
              </a:rPr>
              <a:t>condemning</a:t>
            </a:r>
            <a:r>
              <a:rPr lang="fr-FR" i="1" dirty="0">
                <a:solidFill>
                  <a:srgbClr val="FF0000"/>
                </a:solidFill>
              </a:rPr>
              <a:t> all the </a:t>
            </a:r>
            <a:r>
              <a:rPr lang="fr-FR" i="1" dirty="0" err="1">
                <a:solidFill>
                  <a:srgbClr val="FF0000"/>
                </a:solidFill>
              </a:rPr>
              <a:t>bad</a:t>
            </a:r>
            <a:r>
              <a:rPr lang="fr-FR" i="1" dirty="0">
                <a:solidFill>
                  <a:srgbClr val="FF0000"/>
                </a:solidFill>
              </a:rPr>
              <a:t> </a:t>
            </a:r>
            <a:r>
              <a:rPr lang="fr-FR" i="1" dirty="0" err="1">
                <a:solidFill>
                  <a:srgbClr val="FF0000"/>
                </a:solidFill>
              </a:rPr>
              <a:t>specimens</a:t>
            </a:r>
            <a:r>
              <a:rPr lang="fr-FR" i="1" dirty="0">
                <a:solidFill>
                  <a:srgbClr val="FF0000"/>
                </a:solidFill>
              </a:rPr>
              <a:t> to </a:t>
            </a:r>
            <a:r>
              <a:rPr lang="fr-FR" i="1" dirty="0" err="1">
                <a:solidFill>
                  <a:srgbClr val="FF0000"/>
                </a:solidFill>
              </a:rPr>
              <a:t>celibacy</a:t>
            </a:r>
            <a:r>
              <a:rPr lang="fr-FR" i="1" dirty="0">
                <a:solidFill>
                  <a:srgbClr val="FF0000"/>
                </a:solidFill>
              </a:rPr>
              <a:t>, </a:t>
            </a:r>
            <a:r>
              <a:rPr lang="fr-FR" i="1" dirty="0" err="1">
                <a:solidFill>
                  <a:srgbClr val="FF0000"/>
                </a:solidFill>
              </a:rPr>
              <a:t>it</a:t>
            </a:r>
            <a:r>
              <a:rPr lang="fr-FR" i="1" dirty="0">
                <a:solidFill>
                  <a:srgbClr val="FF0000"/>
                </a:solidFill>
              </a:rPr>
              <a:t> </a:t>
            </a:r>
            <a:r>
              <a:rPr lang="fr-FR" i="1" dirty="0" err="1">
                <a:solidFill>
                  <a:srgbClr val="FF0000"/>
                </a:solidFill>
              </a:rPr>
              <a:t>is</a:t>
            </a:r>
            <a:r>
              <a:rPr lang="fr-FR" i="1" dirty="0">
                <a:solidFill>
                  <a:srgbClr val="FF0000"/>
                </a:solidFill>
              </a:rPr>
              <a:t> not probable </a:t>
            </a:r>
            <a:r>
              <a:rPr lang="fr-FR" i="1" dirty="0" err="1">
                <a:solidFill>
                  <a:srgbClr val="FF0000"/>
                </a:solidFill>
              </a:rPr>
              <a:t>that</a:t>
            </a:r>
            <a:r>
              <a:rPr lang="fr-FR" i="1" dirty="0">
                <a:solidFill>
                  <a:srgbClr val="FF0000"/>
                </a:solidFill>
              </a:rPr>
              <a:t> an attention to </a:t>
            </a:r>
            <a:r>
              <a:rPr lang="fr-FR" i="1" dirty="0" err="1">
                <a:solidFill>
                  <a:srgbClr val="FF0000"/>
                </a:solidFill>
              </a:rPr>
              <a:t>breed</a:t>
            </a:r>
            <a:r>
              <a:rPr lang="fr-FR" i="1" dirty="0">
                <a:solidFill>
                  <a:srgbClr val="FF0000"/>
                </a:solidFill>
              </a:rPr>
              <a:t> </a:t>
            </a:r>
            <a:r>
              <a:rPr lang="fr-FR" i="1" dirty="0" err="1">
                <a:solidFill>
                  <a:srgbClr val="FF0000"/>
                </a:solidFill>
              </a:rPr>
              <a:t>should</a:t>
            </a:r>
            <a:r>
              <a:rPr lang="fr-FR" i="1" dirty="0">
                <a:solidFill>
                  <a:srgbClr val="FF0000"/>
                </a:solidFill>
              </a:rPr>
              <a:t> </a:t>
            </a:r>
            <a:r>
              <a:rPr lang="fr-FR" i="1" dirty="0" err="1">
                <a:solidFill>
                  <a:srgbClr val="FF0000"/>
                </a:solidFill>
              </a:rPr>
              <a:t>ever</a:t>
            </a:r>
            <a:r>
              <a:rPr lang="fr-FR" i="1" dirty="0">
                <a:solidFill>
                  <a:srgbClr val="FF0000"/>
                </a:solidFill>
              </a:rPr>
              <a:t> </a:t>
            </a:r>
            <a:r>
              <a:rPr lang="fr-FR" i="1" dirty="0" err="1">
                <a:solidFill>
                  <a:srgbClr val="FF0000"/>
                </a:solidFill>
              </a:rPr>
              <a:t>become</a:t>
            </a:r>
            <a:r>
              <a:rPr lang="fr-FR" i="1" dirty="0">
                <a:solidFill>
                  <a:srgbClr val="FF0000"/>
                </a:solidFill>
              </a:rPr>
              <a:t> </a:t>
            </a:r>
            <a:r>
              <a:rPr lang="fr-FR" i="1" dirty="0" err="1">
                <a:solidFill>
                  <a:srgbClr val="FF0000"/>
                </a:solidFill>
              </a:rPr>
              <a:t>general</a:t>
            </a:r>
            <a:r>
              <a:rPr lang="fr-FR" i="1" dirty="0">
                <a:solidFill>
                  <a:srgbClr val="FF0000"/>
                </a:solidFill>
              </a:rPr>
              <a:t>.</a:t>
            </a:r>
            <a:r>
              <a:rPr lang="fr-FR" dirty="0"/>
              <a:t> » </a:t>
            </a:r>
            <a:br>
              <a:rPr lang="fr-FR" dirty="0"/>
            </a:br>
            <a:r>
              <a:rPr lang="fr-FR" dirty="0"/>
              <a:t>                Malthus (1798). An </a:t>
            </a:r>
            <a:r>
              <a:rPr lang="fr-FR" dirty="0" err="1"/>
              <a:t>Essay</a:t>
            </a:r>
            <a:r>
              <a:rPr lang="fr-FR" dirty="0"/>
              <a:t> on the </a:t>
            </a:r>
            <a:r>
              <a:rPr lang="fr-FR" dirty="0" err="1"/>
              <a:t>Principle</a:t>
            </a:r>
            <a:r>
              <a:rPr lang="fr-FR" dirty="0"/>
              <a:t> of Population. </a:t>
            </a:r>
          </a:p>
          <a:p>
            <a:pPr marL="114300" indent="0">
              <a:buNone/>
            </a:pPr>
            <a:endParaRPr lang="fr-FR" dirty="0"/>
          </a:p>
          <a:p>
            <a:endParaRPr lang="fr-CA" dirty="0"/>
          </a:p>
        </p:txBody>
      </p:sp>
    </p:spTree>
    <p:extLst>
      <p:ext uri="{BB962C8B-B14F-4D97-AF65-F5344CB8AC3E}">
        <p14:creationId xmlns:p14="http://schemas.microsoft.com/office/powerpoint/2010/main" val="4119182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social des idées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Anticipant l’eugénisme, d’ailleurs, il écrit:</a:t>
            </a:r>
          </a:p>
          <a:p>
            <a:r>
              <a:rPr lang="fr-FR" dirty="0"/>
              <a:t>«</a:t>
            </a:r>
            <a:r>
              <a:rPr lang="fr-FR" i="1" dirty="0"/>
              <a:t> It </a:t>
            </a:r>
            <a:r>
              <a:rPr lang="fr-FR" i="1" dirty="0" err="1"/>
              <a:t>does</a:t>
            </a:r>
            <a:r>
              <a:rPr lang="fr-FR" i="1" dirty="0"/>
              <a:t> not by </a:t>
            </a:r>
            <a:r>
              <a:rPr lang="fr-FR" i="1" dirty="0" err="1"/>
              <a:t>any</a:t>
            </a:r>
            <a:r>
              <a:rPr lang="fr-FR" i="1" dirty="0"/>
              <a:t> </a:t>
            </a:r>
            <a:r>
              <a:rPr lang="fr-FR" i="1" dirty="0" err="1"/>
              <a:t>means</a:t>
            </a:r>
            <a:r>
              <a:rPr lang="fr-FR" i="1" dirty="0"/>
              <a:t> </a:t>
            </a:r>
            <a:r>
              <a:rPr lang="fr-FR" i="1" dirty="0" err="1"/>
              <a:t>seem</a:t>
            </a:r>
            <a:r>
              <a:rPr lang="fr-FR" i="1" dirty="0"/>
              <a:t> impossible </a:t>
            </a:r>
            <a:r>
              <a:rPr lang="fr-FR" i="1" dirty="0" err="1"/>
              <a:t>that</a:t>
            </a:r>
            <a:r>
              <a:rPr lang="fr-FR" i="1" dirty="0"/>
              <a:t> by an attention to </a:t>
            </a:r>
            <a:r>
              <a:rPr lang="fr-FR" i="1" dirty="0" err="1"/>
              <a:t>breed</a:t>
            </a:r>
            <a:r>
              <a:rPr lang="fr-FR" i="1" dirty="0"/>
              <a:t>, a certain </a:t>
            </a:r>
            <a:r>
              <a:rPr lang="fr-FR" i="1" dirty="0" err="1"/>
              <a:t>degree</a:t>
            </a:r>
            <a:r>
              <a:rPr lang="fr-FR" i="1" dirty="0"/>
              <a:t> of </a:t>
            </a:r>
            <a:r>
              <a:rPr lang="fr-FR" i="1" dirty="0" err="1"/>
              <a:t>improvement</a:t>
            </a:r>
            <a:r>
              <a:rPr lang="fr-FR" i="1" dirty="0"/>
              <a:t>, </a:t>
            </a:r>
            <a:r>
              <a:rPr lang="fr-FR" i="1" dirty="0" err="1"/>
              <a:t>similar</a:t>
            </a:r>
            <a:r>
              <a:rPr lang="fr-FR" i="1" dirty="0"/>
              <a:t> to </a:t>
            </a:r>
            <a:r>
              <a:rPr lang="fr-FR" i="1" dirty="0" err="1"/>
              <a:t>that</a:t>
            </a:r>
            <a:r>
              <a:rPr lang="fr-FR" i="1" dirty="0"/>
              <a:t> </a:t>
            </a:r>
            <a:r>
              <a:rPr lang="fr-FR" i="1" dirty="0" err="1"/>
              <a:t>among</a:t>
            </a:r>
            <a:r>
              <a:rPr lang="fr-FR" i="1" dirty="0"/>
              <a:t> </a:t>
            </a:r>
            <a:r>
              <a:rPr lang="fr-FR" i="1" dirty="0" err="1"/>
              <a:t>animals</a:t>
            </a:r>
            <a:r>
              <a:rPr lang="fr-FR" i="1" dirty="0"/>
              <a:t>, </a:t>
            </a:r>
            <a:r>
              <a:rPr lang="fr-FR" i="1" dirty="0" err="1"/>
              <a:t>might</a:t>
            </a:r>
            <a:r>
              <a:rPr lang="fr-FR" i="1" dirty="0"/>
              <a:t> </a:t>
            </a:r>
            <a:r>
              <a:rPr lang="fr-FR" i="1" dirty="0" err="1"/>
              <a:t>take</a:t>
            </a:r>
            <a:r>
              <a:rPr lang="fr-FR" i="1" dirty="0"/>
              <a:t> place </a:t>
            </a:r>
            <a:r>
              <a:rPr lang="fr-FR" i="1" dirty="0" err="1"/>
              <a:t>among</a:t>
            </a:r>
            <a:r>
              <a:rPr lang="fr-FR" i="1" dirty="0"/>
              <a:t> men. </a:t>
            </a:r>
            <a:r>
              <a:rPr lang="fr-FR" i="1" dirty="0" err="1"/>
              <a:t>Whether</a:t>
            </a:r>
            <a:r>
              <a:rPr lang="fr-FR" i="1" dirty="0"/>
              <a:t> intellect </a:t>
            </a:r>
            <a:r>
              <a:rPr lang="fr-FR" i="1" dirty="0" err="1"/>
              <a:t>could</a:t>
            </a:r>
            <a:r>
              <a:rPr lang="fr-FR" i="1" dirty="0"/>
              <a:t> </a:t>
            </a:r>
            <a:r>
              <a:rPr lang="fr-FR" i="1" dirty="0" err="1"/>
              <a:t>be</a:t>
            </a:r>
            <a:r>
              <a:rPr lang="fr-FR" i="1" dirty="0"/>
              <a:t> </a:t>
            </a:r>
            <a:r>
              <a:rPr lang="fr-FR" i="1" dirty="0" err="1"/>
              <a:t>communicated</a:t>
            </a:r>
            <a:r>
              <a:rPr lang="fr-FR" i="1" dirty="0"/>
              <a:t> </a:t>
            </a:r>
            <a:r>
              <a:rPr lang="fr-FR" i="1" dirty="0" err="1"/>
              <a:t>may</a:t>
            </a:r>
            <a:r>
              <a:rPr lang="fr-FR" i="1" dirty="0"/>
              <a:t> </a:t>
            </a:r>
            <a:r>
              <a:rPr lang="fr-FR" i="1" dirty="0" err="1"/>
              <a:t>be</a:t>
            </a:r>
            <a:r>
              <a:rPr lang="fr-FR" i="1" dirty="0"/>
              <a:t> a </a:t>
            </a:r>
            <a:r>
              <a:rPr lang="fr-FR" i="1" dirty="0" err="1"/>
              <a:t>matter</a:t>
            </a:r>
            <a:r>
              <a:rPr lang="fr-FR" i="1" dirty="0"/>
              <a:t> of </a:t>
            </a:r>
            <a:r>
              <a:rPr lang="fr-FR" i="1" dirty="0" err="1"/>
              <a:t>doubt</a:t>
            </a:r>
            <a:r>
              <a:rPr lang="fr-FR" i="1" dirty="0"/>
              <a:t>; but size, </a:t>
            </a:r>
            <a:r>
              <a:rPr lang="fr-FR" i="1" dirty="0" err="1"/>
              <a:t>strength</a:t>
            </a:r>
            <a:r>
              <a:rPr lang="fr-FR" i="1" dirty="0"/>
              <a:t>, beauty, complexion, and </a:t>
            </a:r>
            <a:r>
              <a:rPr lang="fr-FR" i="1" dirty="0" err="1"/>
              <a:t>perhaps</a:t>
            </a:r>
            <a:r>
              <a:rPr lang="fr-FR" i="1" dirty="0"/>
              <a:t> </a:t>
            </a:r>
            <a:r>
              <a:rPr lang="fr-FR" i="1" dirty="0" err="1"/>
              <a:t>longevity</a:t>
            </a:r>
            <a:r>
              <a:rPr lang="fr-FR" i="1" dirty="0"/>
              <a:t> are in a </a:t>
            </a:r>
            <a:r>
              <a:rPr lang="fr-FR" i="1" dirty="0" err="1"/>
              <a:t>degree</a:t>
            </a:r>
            <a:r>
              <a:rPr lang="fr-FR" i="1" dirty="0"/>
              <a:t> transmissible... As the </a:t>
            </a:r>
            <a:r>
              <a:rPr lang="fr-FR" i="1" dirty="0" err="1"/>
              <a:t>human</a:t>
            </a:r>
            <a:r>
              <a:rPr lang="fr-FR" i="1" dirty="0"/>
              <a:t> race, </a:t>
            </a:r>
            <a:r>
              <a:rPr lang="fr-FR" i="1" dirty="0" err="1"/>
              <a:t>however</a:t>
            </a:r>
            <a:r>
              <a:rPr lang="fr-FR" i="1" dirty="0"/>
              <a:t>, </a:t>
            </a:r>
            <a:r>
              <a:rPr lang="fr-FR" i="1" dirty="0" err="1"/>
              <a:t>could</a:t>
            </a:r>
            <a:r>
              <a:rPr lang="fr-FR" i="1" dirty="0"/>
              <a:t> not </a:t>
            </a:r>
            <a:r>
              <a:rPr lang="fr-FR" i="1" dirty="0" err="1"/>
              <a:t>be</a:t>
            </a:r>
            <a:r>
              <a:rPr lang="fr-FR" i="1" dirty="0"/>
              <a:t> </a:t>
            </a:r>
            <a:r>
              <a:rPr lang="fr-FR" i="1" dirty="0" err="1"/>
              <a:t>improved</a:t>
            </a:r>
            <a:r>
              <a:rPr lang="fr-FR" i="1" dirty="0"/>
              <a:t> in </a:t>
            </a:r>
            <a:r>
              <a:rPr lang="fr-FR" i="1" dirty="0" err="1"/>
              <a:t>this</a:t>
            </a:r>
            <a:r>
              <a:rPr lang="fr-FR" i="1" dirty="0"/>
              <a:t> </a:t>
            </a:r>
            <a:r>
              <a:rPr lang="fr-FR" i="1" dirty="0" err="1"/>
              <a:t>way</a:t>
            </a:r>
            <a:r>
              <a:rPr lang="fr-FR" i="1" dirty="0"/>
              <a:t> </a:t>
            </a:r>
            <a:r>
              <a:rPr lang="fr-FR" i="1" dirty="0" err="1"/>
              <a:t>without</a:t>
            </a:r>
            <a:r>
              <a:rPr lang="fr-FR" i="1" dirty="0"/>
              <a:t> </a:t>
            </a:r>
            <a:r>
              <a:rPr lang="fr-FR" i="1" dirty="0" err="1"/>
              <a:t>condemning</a:t>
            </a:r>
            <a:r>
              <a:rPr lang="fr-FR" i="1" dirty="0"/>
              <a:t> all the </a:t>
            </a:r>
            <a:r>
              <a:rPr lang="fr-FR" i="1" dirty="0" err="1"/>
              <a:t>bad</a:t>
            </a:r>
            <a:r>
              <a:rPr lang="fr-FR" i="1" dirty="0"/>
              <a:t> </a:t>
            </a:r>
            <a:r>
              <a:rPr lang="fr-FR" i="1" dirty="0" err="1"/>
              <a:t>specimens</a:t>
            </a:r>
            <a:r>
              <a:rPr lang="fr-FR" i="1" dirty="0"/>
              <a:t> to </a:t>
            </a:r>
            <a:r>
              <a:rPr lang="fr-FR" i="1" dirty="0" err="1"/>
              <a:t>celibacy</a:t>
            </a:r>
            <a:r>
              <a:rPr lang="fr-FR" i="1" dirty="0"/>
              <a:t>, </a:t>
            </a:r>
            <a:r>
              <a:rPr lang="fr-FR" i="1" dirty="0" err="1"/>
              <a:t>it</a:t>
            </a:r>
            <a:r>
              <a:rPr lang="fr-FR" i="1" dirty="0"/>
              <a:t> </a:t>
            </a:r>
            <a:r>
              <a:rPr lang="fr-FR" i="1" dirty="0" err="1"/>
              <a:t>is</a:t>
            </a:r>
            <a:r>
              <a:rPr lang="fr-FR" i="1" dirty="0"/>
              <a:t> not probable </a:t>
            </a:r>
            <a:r>
              <a:rPr lang="fr-FR" i="1" dirty="0" err="1"/>
              <a:t>that</a:t>
            </a:r>
            <a:r>
              <a:rPr lang="fr-FR" i="1" dirty="0"/>
              <a:t> an attention to </a:t>
            </a:r>
            <a:r>
              <a:rPr lang="fr-FR" i="1" dirty="0" err="1"/>
              <a:t>breed</a:t>
            </a:r>
            <a:r>
              <a:rPr lang="fr-FR" i="1" dirty="0"/>
              <a:t> </a:t>
            </a:r>
            <a:r>
              <a:rPr lang="fr-FR" i="1" dirty="0" err="1"/>
              <a:t>should</a:t>
            </a:r>
            <a:r>
              <a:rPr lang="fr-FR" i="1" dirty="0"/>
              <a:t> </a:t>
            </a:r>
            <a:r>
              <a:rPr lang="fr-FR" i="1" dirty="0" err="1"/>
              <a:t>ever</a:t>
            </a:r>
            <a:r>
              <a:rPr lang="fr-FR" i="1" dirty="0"/>
              <a:t> </a:t>
            </a:r>
            <a:r>
              <a:rPr lang="fr-FR" i="1" dirty="0" err="1"/>
              <a:t>become</a:t>
            </a:r>
            <a:r>
              <a:rPr lang="fr-FR" i="1" dirty="0"/>
              <a:t> </a:t>
            </a:r>
            <a:r>
              <a:rPr lang="fr-FR" i="1" dirty="0" err="1"/>
              <a:t>general</a:t>
            </a:r>
            <a:r>
              <a:rPr lang="fr-FR" i="1" dirty="0"/>
              <a:t>.</a:t>
            </a:r>
            <a:r>
              <a:rPr lang="fr-FR" dirty="0"/>
              <a:t> » </a:t>
            </a:r>
            <a:br>
              <a:rPr lang="fr-FR" dirty="0"/>
            </a:br>
            <a:r>
              <a:rPr lang="fr-FR" dirty="0"/>
              <a:t>                Malthus (1798). An </a:t>
            </a:r>
            <a:r>
              <a:rPr lang="fr-FR" dirty="0" err="1"/>
              <a:t>Essay</a:t>
            </a:r>
            <a:r>
              <a:rPr lang="fr-FR" dirty="0"/>
              <a:t> on the </a:t>
            </a:r>
            <a:r>
              <a:rPr lang="fr-FR" dirty="0" err="1"/>
              <a:t>Principle</a:t>
            </a:r>
            <a:r>
              <a:rPr lang="fr-FR" dirty="0"/>
              <a:t> of Population. </a:t>
            </a:r>
          </a:p>
          <a:p>
            <a:pPr marL="114300" indent="0">
              <a:buNone/>
            </a:pPr>
            <a:endParaRPr lang="fr-FR" dirty="0"/>
          </a:p>
          <a:p>
            <a:endParaRPr lang="fr-CA" dirty="0"/>
          </a:p>
        </p:txBody>
      </p:sp>
      <p:pic>
        <p:nvPicPr>
          <p:cNvPr id="5" name="Image 4"/>
          <p:cNvPicPr>
            <a:picLocks noChangeAspect="1"/>
          </p:cNvPicPr>
          <p:nvPr/>
        </p:nvPicPr>
        <p:blipFill>
          <a:blip r:embed="rId3">
            <a:alphaModFix amt="58000"/>
          </a:blip>
          <a:stretch>
            <a:fillRect/>
          </a:stretch>
        </p:blipFill>
        <p:spPr>
          <a:xfrm>
            <a:off x="575234" y="2108199"/>
            <a:ext cx="7841527" cy="4216400"/>
          </a:xfrm>
          <a:prstGeom prst="rect">
            <a:avLst/>
          </a:prstGeom>
        </p:spPr>
      </p:pic>
    </p:spTree>
    <p:extLst>
      <p:ext uri="{BB962C8B-B14F-4D97-AF65-F5344CB8AC3E}">
        <p14:creationId xmlns:p14="http://schemas.microsoft.com/office/powerpoint/2010/main" val="23722240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a:t>Les discours séculiers pré-modernes sur la sexualité humaine</a:t>
            </a:r>
          </a:p>
        </p:txBody>
      </p:sp>
      <p:sp>
        <p:nvSpPr>
          <p:cNvPr id="3" name="Sous-titre 2"/>
          <p:cNvSpPr>
            <a:spLocks noGrp="1"/>
          </p:cNvSpPr>
          <p:nvPr>
            <p:ph type="subTitle" idx="1"/>
          </p:nvPr>
        </p:nvSpPr>
        <p:spPr/>
        <p:txBody>
          <a:bodyPr/>
          <a:lstStyle/>
          <a:p>
            <a:r>
              <a:rPr lang="fr-FR" dirty="0"/>
              <a:t>Ou </a:t>
            </a:r>
            <a:r>
              <a:rPr lang="mr-IN" dirty="0"/>
              <a:t>–</a:t>
            </a:r>
            <a:r>
              <a:rPr lang="fr-CA" dirty="0"/>
              <a:t> La médicalisation de la masturbation</a:t>
            </a:r>
            <a:r>
              <a:rPr lang="fr-FR" dirty="0"/>
              <a:t> </a:t>
            </a:r>
          </a:p>
        </p:txBody>
      </p:sp>
    </p:spTree>
    <p:extLst>
      <p:ext uri="{BB962C8B-B14F-4D97-AF65-F5344CB8AC3E}">
        <p14:creationId xmlns:p14="http://schemas.microsoft.com/office/powerpoint/2010/main" val="2311951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social des idées de Malthus</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Anticipant l’eugénisme, d’ailleurs, il écrit:</a:t>
            </a:r>
          </a:p>
          <a:p>
            <a:r>
              <a:rPr lang="fr-FR" dirty="0"/>
              <a:t>«</a:t>
            </a:r>
            <a:r>
              <a:rPr lang="fr-FR" i="1" dirty="0"/>
              <a:t> It </a:t>
            </a:r>
            <a:r>
              <a:rPr lang="fr-FR" i="1" dirty="0" err="1"/>
              <a:t>does</a:t>
            </a:r>
            <a:r>
              <a:rPr lang="fr-FR" i="1" dirty="0"/>
              <a:t> not by </a:t>
            </a:r>
            <a:r>
              <a:rPr lang="fr-FR" i="1" dirty="0" err="1"/>
              <a:t>any</a:t>
            </a:r>
            <a:r>
              <a:rPr lang="fr-FR" i="1" dirty="0"/>
              <a:t> </a:t>
            </a:r>
            <a:r>
              <a:rPr lang="fr-FR" i="1" dirty="0" err="1"/>
              <a:t>means</a:t>
            </a:r>
            <a:r>
              <a:rPr lang="fr-FR" i="1" dirty="0"/>
              <a:t> </a:t>
            </a:r>
            <a:r>
              <a:rPr lang="fr-FR" i="1" dirty="0" err="1"/>
              <a:t>seem</a:t>
            </a:r>
            <a:r>
              <a:rPr lang="fr-FR" i="1" dirty="0"/>
              <a:t> impossible </a:t>
            </a:r>
            <a:r>
              <a:rPr lang="fr-FR" i="1" dirty="0" err="1"/>
              <a:t>that</a:t>
            </a:r>
            <a:r>
              <a:rPr lang="fr-FR" i="1" dirty="0"/>
              <a:t> by an attention to </a:t>
            </a:r>
            <a:r>
              <a:rPr lang="fr-FR" i="1" dirty="0" err="1"/>
              <a:t>breed</a:t>
            </a:r>
            <a:r>
              <a:rPr lang="fr-FR" i="1" dirty="0"/>
              <a:t>, a certain </a:t>
            </a:r>
            <a:r>
              <a:rPr lang="fr-FR" i="1" dirty="0" err="1"/>
              <a:t>degree</a:t>
            </a:r>
            <a:r>
              <a:rPr lang="fr-FR" i="1" dirty="0"/>
              <a:t> of </a:t>
            </a:r>
            <a:r>
              <a:rPr lang="fr-FR" i="1" dirty="0" err="1"/>
              <a:t>improvement</a:t>
            </a:r>
            <a:r>
              <a:rPr lang="fr-FR" i="1" dirty="0"/>
              <a:t>, </a:t>
            </a:r>
            <a:r>
              <a:rPr lang="fr-FR" i="1" dirty="0" err="1"/>
              <a:t>similar</a:t>
            </a:r>
            <a:r>
              <a:rPr lang="fr-FR" i="1" dirty="0"/>
              <a:t> to </a:t>
            </a:r>
            <a:r>
              <a:rPr lang="fr-FR" i="1" dirty="0" err="1"/>
              <a:t>that</a:t>
            </a:r>
            <a:r>
              <a:rPr lang="fr-FR" i="1" dirty="0"/>
              <a:t> </a:t>
            </a:r>
            <a:r>
              <a:rPr lang="fr-FR" i="1" dirty="0" err="1"/>
              <a:t>among</a:t>
            </a:r>
            <a:r>
              <a:rPr lang="fr-FR" i="1" dirty="0"/>
              <a:t> </a:t>
            </a:r>
            <a:r>
              <a:rPr lang="fr-FR" i="1" dirty="0" err="1"/>
              <a:t>animals</a:t>
            </a:r>
            <a:r>
              <a:rPr lang="fr-FR" i="1" dirty="0"/>
              <a:t>, </a:t>
            </a:r>
            <a:r>
              <a:rPr lang="fr-FR" i="1" dirty="0" err="1"/>
              <a:t>might</a:t>
            </a:r>
            <a:r>
              <a:rPr lang="fr-FR" i="1" dirty="0"/>
              <a:t> </a:t>
            </a:r>
            <a:r>
              <a:rPr lang="fr-FR" i="1" dirty="0" err="1"/>
              <a:t>take</a:t>
            </a:r>
            <a:r>
              <a:rPr lang="fr-FR" i="1" dirty="0"/>
              <a:t> place </a:t>
            </a:r>
            <a:r>
              <a:rPr lang="fr-FR" i="1" dirty="0" err="1"/>
              <a:t>among</a:t>
            </a:r>
            <a:r>
              <a:rPr lang="fr-FR" i="1" dirty="0"/>
              <a:t> men. </a:t>
            </a:r>
            <a:r>
              <a:rPr lang="fr-FR" i="1" dirty="0" err="1"/>
              <a:t>Whether</a:t>
            </a:r>
            <a:r>
              <a:rPr lang="fr-FR" i="1" dirty="0"/>
              <a:t> intellect </a:t>
            </a:r>
            <a:r>
              <a:rPr lang="fr-FR" i="1" dirty="0" err="1"/>
              <a:t>could</a:t>
            </a:r>
            <a:r>
              <a:rPr lang="fr-FR" i="1" dirty="0"/>
              <a:t> </a:t>
            </a:r>
            <a:r>
              <a:rPr lang="fr-FR" i="1" dirty="0" err="1"/>
              <a:t>be</a:t>
            </a:r>
            <a:r>
              <a:rPr lang="fr-FR" i="1" dirty="0"/>
              <a:t> </a:t>
            </a:r>
            <a:r>
              <a:rPr lang="fr-FR" i="1" dirty="0" err="1"/>
              <a:t>communicated</a:t>
            </a:r>
            <a:r>
              <a:rPr lang="fr-FR" i="1" dirty="0"/>
              <a:t> </a:t>
            </a:r>
            <a:r>
              <a:rPr lang="fr-FR" i="1" dirty="0" err="1"/>
              <a:t>may</a:t>
            </a:r>
            <a:r>
              <a:rPr lang="fr-FR" i="1" dirty="0"/>
              <a:t> </a:t>
            </a:r>
            <a:r>
              <a:rPr lang="fr-FR" i="1" dirty="0" err="1"/>
              <a:t>be</a:t>
            </a:r>
            <a:r>
              <a:rPr lang="fr-FR" i="1" dirty="0"/>
              <a:t> a </a:t>
            </a:r>
            <a:r>
              <a:rPr lang="fr-FR" i="1" dirty="0" err="1"/>
              <a:t>matter</a:t>
            </a:r>
            <a:r>
              <a:rPr lang="fr-FR" i="1" dirty="0"/>
              <a:t> of </a:t>
            </a:r>
            <a:r>
              <a:rPr lang="fr-FR" i="1" dirty="0" err="1"/>
              <a:t>doubt</a:t>
            </a:r>
            <a:r>
              <a:rPr lang="fr-FR" i="1" dirty="0"/>
              <a:t>; but size, </a:t>
            </a:r>
            <a:r>
              <a:rPr lang="fr-FR" i="1" dirty="0" err="1"/>
              <a:t>strength</a:t>
            </a:r>
            <a:r>
              <a:rPr lang="fr-FR" i="1" dirty="0"/>
              <a:t>, beauty, complexion, and </a:t>
            </a:r>
            <a:r>
              <a:rPr lang="fr-FR" i="1" dirty="0" err="1"/>
              <a:t>perhaps</a:t>
            </a:r>
            <a:r>
              <a:rPr lang="fr-FR" i="1" dirty="0"/>
              <a:t> </a:t>
            </a:r>
            <a:r>
              <a:rPr lang="fr-FR" i="1" dirty="0" err="1"/>
              <a:t>longevity</a:t>
            </a:r>
            <a:r>
              <a:rPr lang="fr-FR" i="1" dirty="0"/>
              <a:t> are in a </a:t>
            </a:r>
            <a:r>
              <a:rPr lang="fr-FR" i="1" dirty="0" err="1"/>
              <a:t>degree</a:t>
            </a:r>
            <a:r>
              <a:rPr lang="fr-FR" i="1" dirty="0"/>
              <a:t> transmissible... As the </a:t>
            </a:r>
            <a:r>
              <a:rPr lang="fr-FR" i="1" dirty="0" err="1"/>
              <a:t>human</a:t>
            </a:r>
            <a:r>
              <a:rPr lang="fr-FR" i="1" dirty="0"/>
              <a:t> race, </a:t>
            </a:r>
            <a:r>
              <a:rPr lang="fr-FR" i="1" dirty="0" err="1"/>
              <a:t>however</a:t>
            </a:r>
            <a:r>
              <a:rPr lang="fr-FR" i="1" dirty="0"/>
              <a:t>, </a:t>
            </a:r>
            <a:r>
              <a:rPr lang="fr-FR" i="1" dirty="0" err="1"/>
              <a:t>could</a:t>
            </a:r>
            <a:r>
              <a:rPr lang="fr-FR" i="1" dirty="0"/>
              <a:t> not </a:t>
            </a:r>
            <a:r>
              <a:rPr lang="fr-FR" i="1" dirty="0" err="1"/>
              <a:t>be</a:t>
            </a:r>
            <a:r>
              <a:rPr lang="fr-FR" i="1" dirty="0"/>
              <a:t> </a:t>
            </a:r>
            <a:r>
              <a:rPr lang="fr-FR" i="1" dirty="0" err="1"/>
              <a:t>improved</a:t>
            </a:r>
            <a:r>
              <a:rPr lang="fr-FR" i="1" dirty="0"/>
              <a:t> in </a:t>
            </a:r>
            <a:r>
              <a:rPr lang="fr-FR" i="1" dirty="0" err="1"/>
              <a:t>this</a:t>
            </a:r>
            <a:r>
              <a:rPr lang="fr-FR" i="1" dirty="0"/>
              <a:t> </a:t>
            </a:r>
            <a:r>
              <a:rPr lang="fr-FR" i="1" dirty="0" err="1"/>
              <a:t>way</a:t>
            </a:r>
            <a:r>
              <a:rPr lang="fr-FR" i="1" dirty="0"/>
              <a:t> </a:t>
            </a:r>
            <a:r>
              <a:rPr lang="fr-FR" i="1" dirty="0" err="1"/>
              <a:t>without</a:t>
            </a:r>
            <a:r>
              <a:rPr lang="fr-FR" i="1" dirty="0"/>
              <a:t> </a:t>
            </a:r>
            <a:r>
              <a:rPr lang="fr-FR" i="1" dirty="0" err="1"/>
              <a:t>condemning</a:t>
            </a:r>
            <a:r>
              <a:rPr lang="fr-FR" i="1" dirty="0"/>
              <a:t> all the </a:t>
            </a:r>
            <a:r>
              <a:rPr lang="fr-FR" i="1" dirty="0" err="1"/>
              <a:t>bad</a:t>
            </a:r>
            <a:r>
              <a:rPr lang="fr-FR" i="1" dirty="0"/>
              <a:t> </a:t>
            </a:r>
            <a:r>
              <a:rPr lang="fr-FR" i="1" dirty="0" err="1"/>
              <a:t>specimens</a:t>
            </a:r>
            <a:r>
              <a:rPr lang="fr-FR" i="1" dirty="0"/>
              <a:t> to </a:t>
            </a:r>
            <a:r>
              <a:rPr lang="fr-FR" i="1" dirty="0" err="1"/>
              <a:t>celibacy</a:t>
            </a:r>
            <a:r>
              <a:rPr lang="fr-FR" i="1" dirty="0"/>
              <a:t>, </a:t>
            </a:r>
            <a:r>
              <a:rPr lang="fr-FR" i="1" dirty="0" err="1"/>
              <a:t>it</a:t>
            </a:r>
            <a:r>
              <a:rPr lang="fr-FR" i="1" dirty="0"/>
              <a:t> </a:t>
            </a:r>
            <a:r>
              <a:rPr lang="fr-FR" i="1" dirty="0" err="1"/>
              <a:t>is</a:t>
            </a:r>
            <a:r>
              <a:rPr lang="fr-FR" i="1" dirty="0"/>
              <a:t> not probable </a:t>
            </a:r>
            <a:r>
              <a:rPr lang="fr-FR" i="1" dirty="0" err="1"/>
              <a:t>that</a:t>
            </a:r>
            <a:r>
              <a:rPr lang="fr-FR" i="1" dirty="0"/>
              <a:t> an attention to </a:t>
            </a:r>
            <a:r>
              <a:rPr lang="fr-FR" i="1" dirty="0" err="1"/>
              <a:t>breed</a:t>
            </a:r>
            <a:r>
              <a:rPr lang="fr-FR" i="1" dirty="0"/>
              <a:t> </a:t>
            </a:r>
            <a:r>
              <a:rPr lang="fr-FR" i="1" dirty="0" err="1"/>
              <a:t>should</a:t>
            </a:r>
            <a:r>
              <a:rPr lang="fr-FR" i="1" dirty="0"/>
              <a:t> </a:t>
            </a:r>
            <a:r>
              <a:rPr lang="fr-FR" i="1" dirty="0" err="1"/>
              <a:t>ever</a:t>
            </a:r>
            <a:r>
              <a:rPr lang="fr-FR" i="1" dirty="0"/>
              <a:t> </a:t>
            </a:r>
            <a:r>
              <a:rPr lang="fr-FR" i="1" dirty="0" err="1"/>
              <a:t>become</a:t>
            </a:r>
            <a:r>
              <a:rPr lang="fr-FR" i="1" dirty="0"/>
              <a:t> </a:t>
            </a:r>
            <a:r>
              <a:rPr lang="fr-FR" i="1" dirty="0" err="1"/>
              <a:t>general</a:t>
            </a:r>
            <a:r>
              <a:rPr lang="fr-FR" i="1" dirty="0"/>
              <a:t>.</a:t>
            </a:r>
            <a:r>
              <a:rPr lang="fr-FR" dirty="0"/>
              <a:t> » </a:t>
            </a:r>
            <a:br>
              <a:rPr lang="fr-FR" dirty="0"/>
            </a:br>
            <a:r>
              <a:rPr lang="fr-FR" dirty="0"/>
              <a:t>                Malthus (1798). An </a:t>
            </a:r>
            <a:r>
              <a:rPr lang="fr-FR" dirty="0" err="1"/>
              <a:t>Essay</a:t>
            </a:r>
            <a:r>
              <a:rPr lang="fr-FR" dirty="0"/>
              <a:t> on the </a:t>
            </a:r>
            <a:r>
              <a:rPr lang="fr-FR" dirty="0" err="1"/>
              <a:t>Principle</a:t>
            </a:r>
            <a:r>
              <a:rPr lang="fr-FR" dirty="0"/>
              <a:t> of Population. </a:t>
            </a:r>
          </a:p>
          <a:p>
            <a:pPr marL="114300" indent="0">
              <a:buNone/>
            </a:pPr>
            <a:endParaRPr lang="fr-FR" dirty="0"/>
          </a:p>
          <a:p>
            <a:endParaRPr lang="fr-CA" dirty="0"/>
          </a:p>
        </p:txBody>
      </p:sp>
    </p:spTree>
    <p:extLst>
      <p:ext uri="{BB962C8B-B14F-4D97-AF65-F5344CB8AC3E}">
        <p14:creationId xmlns:p14="http://schemas.microsoft.com/office/powerpoint/2010/main" val="36580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rPr lang="fr-FR" dirty="0" err="1"/>
              <a:t>malthusialisme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dirty="0"/>
              <a:t>Le terme </a:t>
            </a:r>
            <a:r>
              <a:rPr lang="fr-FR" sz="2400" b="1" dirty="0" err="1"/>
              <a:t>malthusialisme</a:t>
            </a:r>
            <a:r>
              <a:rPr lang="fr-FR" sz="2400" dirty="0"/>
              <a:t> est maintenant parfois utilisé pour référer à une politique de natalité, par exemple, qui emprunte des idées ou principes à Malthus</a:t>
            </a:r>
            <a:r>
              <a:rPr lang="mr-IN" sz="2400" dirty="0"/>
              <a:t>…</a:t>
            </a:r>
            <a:r>
              <a:rPr lang="fr-CA" sz="2400" dirty="0"/>
              <a:t> </a:t>
            </a:r>
          </a:p>
          <a:p>
            <a:pPr marL="114300" indent="0">
              <a:buNone/>
            </a:pPr>
            <a:r>
              <a:rPr lang="mr-IN" dirty="0"/>
              <a:t>…</a:t>
            </a:r>
            <a:r>
              <a:rPr lang="fr-CA" dirty="0"/>
              <a:t> même si parfois il aurait été en désaccord avec ces politiques. </a:t>
            </a:r>
          </a:p>
          <a:p>
            <a:pPr marL="411480" lvl="1" indent="0">
              <a:buNone/>
            </a:pPr>
            <a:r>
              <a:rPr lang="fr-CA" u="sng" dirty="0"/>
              <a:t>Exemples</a:t>
            </a:r>
          </a:p>
          <a:p>
            <a:pPr lvl="1"/>
            <a:r>
              <a:rPr lang="fr-CA" b="1" dirty="0"/>
              <a:t>l’utilisation de la contraception </a:t>
            </a:r>
            <a:r>
              <a:rPr lang="fr-CA" dirty="0"/>
              <a:t>au lieu de la contrainte morale pour contrôler les naissances (frein préventif);</a:t>
            </a:r>
          </a:p>
          <a:p>
            <a:pPr lvl="1"/>
            <a:r>
              <a:rPr lang="fr-CA" b="1" dirty="0"/>
              <a:t>l’idée d’ « améliorer » la race humaine par l’eugénisme </a:t>
            </a:r>
            <a:r>
              <a:rPr lang="fr-CA" dirty="0"/>
              <a:t>[fécondation/reproduction orientée socialement])</a:t>
            </a:r>
            <a:endParaRPr lang="fr-FR" dirty="0"/>
          </a:p>
          <a:p>
            <a:pPr marL="114300" indent="0">
              <a:buNone/>
            </a:pPr>
            <a:endParaRPr lang="fr-FR" dirty="0"/>
          </a:p>
          <a:p>
            <a:pPr marL="114300" indent="0">
              <a:buNone/>
            </a:pPr>
            <a:endParaRPr lang="fr-CA" dirty="0"/>
          </a:p>
        </p:txBody>
      </p:sp>
    </p:spTree>
    <p:extLst>
      <p:ext uri="{BB962C8B-B14F-4D97-AF65-F5344CB8AC3E}">
        <p14:creationId xmlns:p14="http://schemas.microsoft.com/office/powerpoint/2010/main" val="9397395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a:t>La naturalisation de la diversité sexuelle</a:t>
            </a: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707020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social moderne</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17</a:t>
            </a:r>
            <a:r>
              <a:rPr lang="fr-FR" baseline="30000" dirty="0"/>
              <a:t>e</a:t>
            </a:r>
            <a:r>
              <a:rPr lang="fr-FR" dirty="0"/>
              <a:t> et 18</a:t>
            </a:r>
            <a:r>
              <a:rPr lang="fr-FR" baseline="30000" dirty="0"/>
              <a:t>e</a:t>
            </a:r>
            <a:r>
              <a:rPr lang="fr-FR" dirty="0"/>
              <a:t> siècles: La première « révolution sexuelle »</a:t>
            </a:r>
          </a:p>
          <a:p>
            <a:r>
              <a:rPr lang="fr-FR" sz="2000" dirty="0"/>
              <a:t>Migration urbaine et déracinement</a:t>
            </a:r>
          </a:p>
          <a:p>
            <a:r>
              <a:rPr lang="fr-FR" sz="2000" dirty="0"/>
              <a:t>Inaccessibilité du mariage traditionnel</a:t>
            </a:r>
          </a:p>
          <a:p>
            <a:r>
              <a:rPr lang="fr-FR" sz="2000" dirty="0"/>
              <a:t>Relations hors-mariage</a:t>
            </a:r>
          </a:p>
          <a:p>
            <a:r>
              <a:rPr lang="fr-FR" sz="2000" dirty="0"/>
              <a:t>Réforme protestante et plus grande tolérance religieuse et sexuelle</a:t>
            </a:r>
          </a:p>
          <a:p>
            <a:r>
              <a:rPr lang="fr-FR" sz="2000" dirty="0"/>
              <a:t>Marquis de Sade (1740-1814)</a:t>
            </a:r>
          </a:p>
          <a:p>
            <a:pPr marL="114300" indent="0">
              <a:buNone/>
            </a:pPr>
            <a:endParaRPr lang="fr-FR" dirty="0"/>
          </a:p>
          <a:p>
            <a:pPr marL="114300" indent="0">
              <a:buNone/>
            </a:pPr>
            <a:r>
              <a:rPr lang="fr-FR" dirty="0"/>
              <a:t>19</a:t>
            </a:r>
            <a:r>
              <a:rPr lang="fr-FR" baseline="30000" dirty="0"/>
              <a:t>e</a:t>
            </a:r>
            <a:r>
              <a:rPr lang="fr-FR" dirty="0"/>
              <a:t> siècle: Révolution industrielle et morale puritaine</a:t>
            </a:r>
          </a:p>
          <a:p>
            <a:pPr marL="114300" indent="0">
              <a:buNone/>
            </a:pPr>
            <a:endParaRPr lang="fr-FR" dirty="0"/>
          </a:p>
        </p:txBody>
      </p:sp>
    </p:spTree>
    <p:extLst>
      <p:ext uri="{BB962C8B-B14F-4D97-AF65-F5344CB8AC3E}">
        <p14:creationId xmlns:p14="http://schemas.microsoft.com/office/powerpoint/2010/main" val="3893670803"/>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naturalisation de la diversité sexuelle</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La deuxième moitié du 19</a:t>
            </a:r>
            <a:r>
              <a:rPr lang="fr-FR" baseline="30000" dirty="0"/>
              <a:t>e</a:t>
            </a:r>
            <a:r>
              <a:rPr lang="fr-FR" dirty="0"/>
              <a:t> siècle amène un fort courant d’explications naturalistes de la sexualité humaine qui supplante, entre autres, le discours chrétien. </a:t>
            </a:r>
          </a:p>
          <a:p>
            <a:r>
              <a:rPr lang="fr-FR" i="1" dirty="0"/>
              <a:t>L’Origine des espèces </a:t>
            </a:r>
            <a:r>
              <a:rPr lang="fr-FR" dirty="0"/>
              <a:t>(1859) de Charles Darwin présente l’humain comme un « cousin » des autres singes, ce qui suggère que les comportements animaux peuvent nous informer sur la « nature humaine ». Ces théories auront un profond impact sur la science de l’époque. </a:t>
            </a:r>
          </a:p>
          <a:p>
            <a:r>
              <a:rPr lang="fr-FR" dirty="0"/>
              <a:t>Par rapport aux désirs sexuels entre personnes de même sexe, cela amène l’argument que ce type d’attirances est naturel car il se retrouve chez plusieurs autres espèces animales. </a:t>
            </a:r>
          </a:p>
        </p:txBody>
      </p:sp>
    </p:spTree>
    <p:extLst>
      <p:ext uri="{BB962C8B-B14F-4D97-AF65-F5344CB8AC3E}">
        <p14:creationId xmlns:p14="http://schemas.microsoft.com/office/powerpoint/2010/main" val="36958737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naturalisation de la diversité sexuelle</a:t>
            </a:r>
          </a:p>
        </p:txBody>
      </p:sp>
      <p:sp>
        <p:nvSpPr>
          <p:cNvPr id="3" name="Espace réservé du contenu 2"/>
          <p:cNvSpPr>
            <a:spLocks noGrp="1"/>
          </p:cNvSpPr>
          <p:nvPr>
            <p:ph idx="1"/>
          </p:nvPr>
        </p:nvSpPr>
        <p:spPr>
          <a:xfrm>
            <a:off x="457200" y="1600199"/>
            <a:ext cx="7959562" cy="5110801"/>
          </a:xfrm>
        </p:spPr>
        <p:txBody>
          <a:bodyPr>
            <a:noAutofit/>
          </a:bodyPr>
          <a:lstStyle/>
          <a:p>
            <a:r>
              <a:rPr lang="fr-FR" dirty="0"/>
              <a:t>Krafft-Ebing va considérer ces attirances comme naturelles mais problématiques, au même titre que les autres « maladie mentale », ce qui amènera une vision médicale de l’homosexualité.</a:t>
            </a:r>
          </a:p>
          <a:p>
            <a:r>
              <a:rPr lang="fr-FR" dirty="0"/>
              <a:t>En parallèle, des auteurs comme </a:t>
            </a:r>
            <a:r>
              <a:rPr lang="fr-FR" dirty="0" err="1"/>
              <a:t>Kertbeny</a:t>
            </a:r>
            <a:r>
              <a:rPr lang="fr-FR" dirty="0"/>
              <a:t> et </a:t>
            </a:r>
            <a:r>
              <a:rPr lang="fr-FR" dirty="0" err="1"/>
              <a:t>Ulrichs</a:t>
            </a:r>
            <a:r>
              <a:rPr lang="fr-FR" dirty="0"/>
              <a:t> vont considérer ces attirances comme naturelles, donc normales, et vont militer pour l’acceptation sociale de la diversité sexuelle. </a:t>
            </a:r>
          </a:p>
          <a:p>
            <a:r>
              <a:rPr lang="fr-FR" dirty="0"/>
              <a:t>Cette époque voit donc, à la fois, l’émergence de la médicalisation de l’homosexualité et celle de la défense des droits des personnes homosexuelles. </a:t>
            </a:r>
          </a:p>
          <a:p>
            <a:r>
              <a:rPr lang="fr-FR" dirty="0"/>
              <a:t>Et cette naturalisation amène un passage de la vision religieuse  (les comportements contre-nature résultent d’un manque de vertu) à une vision identitaire (l’homosexualité est une caractéristique naturelle de certaines personnes). </a:t>
            </a:r>
            <a:endParaRPr lang="fr-CA" dirty="0"/>
          </a:p>
        </p:txBody>
      </p:sp>
    </p:spTree>
    <p:extLst>
      <p:ext uri="{BB962C8B-B14F-4D97-AF65-F5344CB8AC3E}">
        <p14:creationId xmlns:p14="http://schemas.microsoft.com/office/powerpoint/2010/main" val="16844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Kertbeny</a:t>
            </a:r>
            <a:r>
              <a:rPr lang="fr-FR" dirty="0"/>
              <a:t> (1824-1882)</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Essentiel</a:t>
            </a:r>
          </a:p>
          <a:p>
            <a:r>
              <a:rPr lang="fr-FR" dirty="0"/>
              <a:t>La première mention écrite du terme "homosexuel" (en allemand en 1868) est attribuée à </a:t>
            </a:r>
            <a:r>
              <a:rPr lang="fr-FR" dirty="0" err="1"/>
              <a:t>Károly</a:t>
            </a:r>
            <a:r>
              <a:rPr lang="fr-FR" dirty="0"/>
              <a:t> </a:t>
            </a:r>
            <a:r>
              <a:rPr lang="fr-FR" dirty="0" err="1"/>
              <a:t>Mária</a:t>
            </a:r>
            <a:r>
              <a:rPr lang="fr-FR" dirty="0"/>
              <a:t> </a:t>
            </a:r>
            <a:r>
              <a:rPr lang="fr-FR" dirty="0" err="1"/>
              <a:t>Kertbeny</a:t>
            </a:r>
            <a:r>
              <a:rPr lang="fr-FR" dirty="0"/>
              <a:t>, un journaliste, écrivain et militant pour les droits humains austro-hongrois. </a:t>
            </a:r>
          </a:p>
          <a:p>
            <a:r>
              <a:rPr lang="fr-FR" dirty="0"/>
              <a:t>Il introduit aussi le terme "hétérosexuel" pour </a:t>
            </a:r>
            <a:br>
              <a:rPr lang="fr-FR" dirty="0"/>
            </a:br>
            <a:r>
              <a:rPr lang="fr-FR" dirty="0"/>
              <a:t>décrire l'attirance entre hommes et femmes et </a:t>
            </a:r>
            <a:br>
              <a:rPr lang="fr-FR" dirty="0"/>
            </a:br>
            <a:r>
              <a:rPr lang="fr-FR" dirty="0"/>
              <a:t>"</a:t>
            </a:r>
            <a:r>
              <a:rPr lang="fr-FR" dirty="0" err="1"/>
              <a:t>monosexuel</a:t>
            </a:r>
            <a:r>
              <a:rPr lang="fr-FR" dirty="0"/>
              <a:t>" pour décrire les </a:t>
            </a:r>
            <a:r>
              <a:rPr lang="fr-FR" i="1" dirty="0"/>
              <a:t>masturbateurs</a:t>
            </a:r>
            <a:r>
              <a:rPr lang="fr-FR" dirty="0"/>
              <a:t> .</a:t>
            </a:r>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r>
              <a:rPr lang="fr-FR" sz="1800" dirty="0"/>
              <a:t>(extrait de la 1</a:t>
            </a:r>
            <a:r>
              <a:rPr lang="fr-FR" sz="1800" baseline="30000" dirty="0"/>
              <a:t>re</a:t>
            </a:r>
            <a:r>
              <a:rPr lang="fr-FR" sz="1800" dirty="0"/>
              <a:t> mention de ces termes </a:t>
            </a:r>
            <a:br>
              <a:rPr lang="fr-FR" sz="1800" dirty="0"/>
            </a:br>
            <a:r>
              <a:rPr lang="fr-FR" sz="1800" dirty="0"/>
              <a:t> </a:t>
            </a:r>
            <a:r>
              <a:rPr lang="mr-IN" sz="1800" dirty="0"/>
              <a:t>–</a:t>
            </a:r>
            <a:r>
              <a:rPr lang="fr-FR" sz="1800" dirty="0"/>
              <a:t> </a:t>
            </a:r>
            <a:r>
              <a:rPr lang="fr-FR" sz="1800" i="1" dirty="0"/>
              <a:t>homosexuel</a:t>
            </a:r>
            <a:r>
              <a:rPr lang="fr-FR" sz="1800" dirty="0"/>
              <a:t> en jaune)</a:t>
            </a:r>
            <a:endParaRPr lang="fr-CA" sz="1800" dirty="0"/>
          </a:p>
        </p:txBody>
      </p:sp>
      <p:pic>
        <p:nvPicPr>
          <p:cNvPr id="4" name="Image 3"/>
          <p:cNvPicPr>
            <a:picLocks noChangeAspect="1"/>
          </p:cNvPicPr>
          <p:nvPr/>
        </p:nvPicPr>
        <p:blipFill>
          <a:blip r:embed="rId2"/>
          <a:stretch>
            <a:fillRect/>
          </a:stretch>
        </p:blipFill>
        <p:spPr>
          <a:xfrm>
            <a:off x="6343062" y="3182296"/>
            <a:ext cx="2800937" cy="3675704"/>
          </a:xfrm>
          <a:prstGeom prst="rect">
            <a:avLst/>
          </a:prstGeom>
        </p:spPr>
      </p:pic>
      <p:pic>
        <p:nvPicPr>
          <p:cNvPr id="6" name="Image 5"/>
          <p:cNvPicPr>
            <a:picLocks noChangeAspect="1"/>
          </p:cNvPicPr>
          <p:nvPr/>
        </p:nvPicPr>
        <p:blipFill>
          <a:blip r:embed="rId3"/>
          <a:stretch>
            <a:fillRect/>
          </a:stretch>
        </p:blipFill>
        <p:spPr>
          <a:xfrm>
            <a:off x="624348" y="4577136"/>
            <a:ext cx="5080000" cy="1651000"/>
          </a:xfrm>
          <a:prstGeom prst="rect">
            <a:avLst/>
          </a:prstGeom>
        </p:spPr>
      </p:pic>
    </p:spTree>
    <p:extLst>
      <p:ext uri="{BB962C8B-B14F-4D97-AF65-F5344CB8AC3E}">
        <p14:creationId xmlns:p14="http://schemas.microsoft.com/office/powerpoint/2010/main" val="3180485968"/>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Kertbeny</a:t>
            </a:r>
            <a:r>
              <a:rPr lang="fr-FR" dirty="0"/>
              <a:t> (1824-1882)</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Essentiel</a:t>
            </a:r>
          </a:p>
          <a:p>
            <a:r>
              <a:rPr lang="fr-FR" dirty="0"/>
              <a:t>Dans un pamphlet contre la loi Prusse sur la sodomie, il y argumente que les relations sexuelles entre hommes sont le résultat de prédispositions innées et non d'une perversion </a:t>
            </a:r>
            <a:br>
              <a:rPr lang="fr-FR" dirty="0"/>
            </a:br>
            <a:r>
              <a:rPr lang="fr-FR" dirty="0"/>
              <a:t>ou d’un vice, et que, par conséquent, elles ne </a:t>
            </a:r>
            <a:br>
              <a:rPr lang="fr-FR" dirty="0"/>
            </a:br>
            <a:r>
              <a:rPr lang="fr-FR" dirty="0"/>
              <a:t>devraient pas être criminalisées lorsque </a:t>
            </a:r>
            <a:br>
              <a:rPr lang="fr-FR" dirty="0"/>
            </a:br>
            <a:r>
              <a:rPr lang="fr-FR" dirty="0"/>
              <a:t>consentantes. </a:t>
            </a:r>
          </a:p>
          <a:p>
            <a:r>
              <a:rPr lang="fr-FR" dirty="0"/>
              <a:t>En 1878, Gustav </a:t>
            </a:r>
            <a:r>
              <a:rPr lang="fr-FR" dirty="0" err="1"/>
              <a:t>Jäger</a:t>
            </a:r>
            <a:r>
              <a:rPr lang="fr-FR" dirty="0"/>
              <a:t>, un naturaliste, utilise la </a:t>
            </a:r>
            <a:br>
              <a:rPr lang="fr-FR" dirty="0"/>
            </a:br>
            <a:r>
              <a:rPr lang="fr-FR" dirty="0"/>
              <a:t>terminologie de </a:t>
            </a:r>
            <a:r>
              <a:rPr lang="fr-FR" dirty="0" err="1"/>
              <a:t>Kertbeny</a:t>
            </a:r>
            <a:r>
              <a:rPr lang="fr-FR" dirty="0"/>
              <a:t>. </a:t>
            </a:r>
          </a:p>
          <a:p>
            <a:r>
              <a:rPr lang="fr-FR" dirty="0"/>
              <a:t>Cette terminologie sera reprise par la suite par </a:t>
            </a:r>
            <a:br>
              <a:rPr lang="fr-FR" dirty="0"/>
            </a:br>
            <a:r>
              <a:rPr lang="fr-FR" dirty="0"/>
              <a:t>Krafft-Ebing en 1886 dans son </a:t>
            </a:r>
            <a:r>
              <a:rPr lang="fr-FR" i="1" dirty="0" err="1"/>
              <a:t>Psychopathia</a:t>
            </a:r>
            <a:r>
              <a:rPr lang="fr-FR" i="1" dirty="0"/>
              <a:t> </a:t>
            </a:r>
            <a:br>
              <a:rPr lang="fr-FR" i="1" dirty="0"/>
            </a:br>
            <a:r>
              <a:rPr lang="fr-FR" i="1" dirty="0" err="1"/>
              <a:t>Sexualis</a:t>
            </a:r>
            <a:r>
              <a:rPr lang="fr-FR" i="1" dirty="0"/>
              <a:t>, </a:t>
            </a:r>
            <a:r>
              <a:rPr lang="fr-FR" dirty="0"/>
              <a:t>ce qui popularisa  ces termes et leur </a:t>
            </a:r>
            <a:br>
              <a:rPr lang="fr-FR" dirty="0"/>
            </a:br>
            <a:r>
              <a:rPr lang="fr-FR" dirty="0"/>
              <a:t>donnera une connotation médicale. </a:t>
            </a:r>
            <a:endParaRPr lang="fr-CA" dirty="0"/>
          </a:p>
        </p:txBody>
      </p:sp>
      <p:pic>
        <p:nvPicPr>
          <p:cNvPr id="4" name="Image 3"/>
          <p:cNvPicPr>
            <a:picLocks noChangeAspect="1"/>
          </p:cNvPicPr>
          <p:nvPr/>
        </p:nvPicPr>
        <p:blipFill>
          <a:blip r:embed="rId2"/>
          <a:stretch>
            <a:fillRect/>
          </a:stretch>
        </p:blipFill>
        <p:spPr>
          <a:xfrm>
            <a:off x="6343062" y="3182296"/>
            <a:ext cx="2800937" cy="3675704"/>
          </a:xfrm>
          <a:prstGeom prst="rect">
            <a:avLst/>
          </a:prstGeom>
        </p:spPr>
      </p:pic>
    </p:spTree>
    <p:extLst>
      <p:ext uri="{BB962C8B-B14F-4D97-AF65-F5344CB8AC3E}">
        <p14:creationId xmlns:p14="http://schemas.microsoft.com/office/powerpoint/2010/main" val="297455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Ulrichs</a:t>
            </a:r>
            <a:r>
              <a:rPr lang="fr-FR" dirty="0"/>
              <a:t> (1825-1895)</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Essentiel</a:t>
            </a:r>
          </a:p>
          <a:p>
            <a:r>
              <a:rPr lang="fr-FR" dirty="0"/>
              <a:t>Karl Heinrich </a:t>
            </a:r>
            <a:r>
              <a:rPr lang="fr-FR" dirty="0" err="1"/>
              <a:t>Ulrichs</a:t>
            </a:r>
            <a:r>
              <a:rPr lang="fr-FR" dirty="0"/>
              <a:t> était un juriste et écrivain allemand. </a:t>
            </a:r>
          </a:p>
          <a:p>
            <a:r>
              <a:rPr lang="fr-FR" dirty="0"/>
              <a:t>À partir de 1862, il exprime à sa famille puis en public son désir des hommes et développe une théorie et un langage pour expliquer la diversité sexuelle. </a:t>
            </a:r>
          </a:p>
          <a:p>
            <a:r>
              <a:rPr lang="fr-CA" dirty="0"/>
              <a:t>Dès 1863, il publie sous un noms de </a:t>
            </a:r>
            <a:br>
              <a:rPr lang="fr-CA" dirty="0"/>
            </a:br>
            <a:r>
              <a:rPr lang="fr-CA" dirty="0"/>
              <a:t>plume une série de pamphlets qui font </a:t>
            </a:r>
            <a:br>
              <a:rPr lang="fr-CA" dirty="0"/>
            </a:br>
            <a:r>
              <a:rPr lang="fr-CA" dirty="0"/>
              <a:t>la promotion de la décriminalisation du </a:t>
            </a:r>
            <a:br>
              <a:rPr lang="fr-CA" dirty="0"/>
            </a:br>
            <a:r>
              <a:rPr lang="fr-CA" dirty="0"/>
              <a:t>« style de vie </a:t>
            </a:r>
            <a:r>
              <a:rPr lang="fr-CA" i="1" dirty="0"/>
              <a:t>uranien</a:t>
            </a:r>
            <a:r>
              <a:rPr lang="fr-CA" dirty="0"/>
              <a:t> » (c.-à-d., </a:t>
            </a:r>
            <a:br>
              <a:rPr lang="fr-CA" dirty="0"/>
            </a:br>
            <a:r>
              <a:rPr lang="fr-CA" dirty="0"/>
              <a:t>l’homosexualité). </a:t>
            </a:r>
          </a:p>
          <a:p>
            <a:r>
              <a:rPr lang="fr-CA" dirty="0"/>
              <a:t>Il continuera à militer le reste de sa vie, </a:t>
            </a:r>
            <a:br>
              <a:rPr lang="fr-CA" dirty="0"/>
            </a:br>
            <a:r>
              <a:rPr lang="fr-CA" dirty="0"/>
              <a:t>ce qui lui amènera à l’occasion des </a:t>
            </a:r>
            <a:br>
              <a:rPr lang="fr-CA" dirty="0"/>
            </a:br>
            <a:r>
              <a:rPr lang="fr-CA" dirty="0"/>
              <a:t>ennuis avec la justice. </a:t>
            </a:r>
          </a:p>
        </p:txBody>
      </p:sp>
      <p:pic>
        <p:nvPicPr>
          <p:cNvPr id="6" name="Image 5"/>
          <p:cNvPicPr>
            <a:picLocks noChangeAspect="1"/>
          </p:cNvPicPr>
          <p:nvPr/>
        </p:nvPicPr>
        <p:blipFill>
          <a:blip r:embed="rId2"/>
          <a:stretch>
            <a:fillRect/>
          </a:stretch>
        </p:blipFill>
        <p:spPr>
          <a:xfrm>
            <a:off x="5410610" y="3182296"/>
            <a:ext cx="3006152" cy="3675704"/>
          </a:xfrm>
          <a:prstGeom prst="rect">
            <a:avLst/>
          </a:prstGeom>
        </p:spPr>
      </p:pic>
    </p:spTree>
    <p:extLst>
      <p:ext uri="{BB962C8B-B14F-4D97-AF65-F5344CB8AC3E}">
        <p14:creationId xmlns:p14="http://schemas.microsoft.com/office/powerpoint/2010/main" val="2354084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Ulrichs</a:t>
            </a:r>
            <a:r>
              <a:rPr lang="fr-FR" dirty="0"/>
              <a:t> (1825-1895)</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Essentiel</a:t>
            </a:r>
          </a:p>
          <a:p>
            <a:r>
              <a:rPr lang="fr-CA" dirty="0"/>
              <a:t>Ses échanges épistolaires avec </a:t>
            </a:r>
            <a:r>
              <a:rPr lang="fr-CA" dirty="0" err="1"/>
              <a:t>Kertbeny</a:t>
            </a:r>
            <a:r>
              <a:rPr lang="fr-CA" dirty="0"/>
              <a:t> semblent d’ailleurs avoir amené ce dernier à vouloir militer pour les droits des homosexuels (</a:t>
            </a:r>
            <a:r>
              <a:rPr lang="fr-CA" dirty="0" err="1"/>
              <a:t>Leck</a:t>
            </a:r>
            <a:r>
              <a:rPr lang="fr-CA" dirty="0"/>
              <a:t>, 2016: </a:t>
            </a:r>
            <a:r>
              <a:rPr lang="fr-CA" i="1" dirty="0"/>
              <a:t>Vita </a:t>
            </a:r>
            <a:r>
              <a:rPr lang="fr-CA" i="1" dirty="0" err="1"/>
              <a:t>Sexualis</a:t>
            </a:r>
            <a:r>
              <a:rPr lang="fr-CA" dirty="0"/>
              <a:t>). </a:t>
            </a:r>
          </a:p>
          <a:p>
            <a:pPr marL="114300" indent="0">
              <a:buNone/>
            </a:pPr>
            <a:endParaRPr lang="fr-CA" dirty="0"/>
          </a:p>
        </p:txBody>
      </p:sp>
      <p:pic>
        <p:nvPicPr>
          <p:cNvPr id="6" name="Image 5"/>
          <p:cNvPicPr>
            <a:picLocks noChangeAspect="1"/>
          </p:cNvPicPr>
          <p:nvPr/>
        </p:nvPicPr>
        <p:blipFill>
          <a:blip r:embed="rId2"/>
          <a:stretch>
            <a:fillRect/>
          </a:stretch>
        </p:blipFill>
        <p:spPr>
          <a:xfrm>
            <a:off x="5410610" y="3182296"/>
            <a:ext cx="3006152" cy="3675704"/>
          </a:xfrm>
          <a:prstGeom prst="rect">
            <a:avLst/>
          </a:prstGeom>
        </p:spPr>
      </p:pic>
    </p:spTree>
    <p:extLst>
      <p:ext uri="{BB962C8B-B14F-4D97-AF65-F5344CB8AC3E}">
        <p14:creationId xmlns:p14="http://schemas.microsoft.com/office/powerpoint/2010/main" val="15233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Consentement et propriété</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Les notions de consentement sexuel valorisées dans notre société actuelle sont loin des notions qui avaient cours de l’antiquité jusqu’à la renaissance. </a:t>
            </a:r>
          </a:p>
          <a:p>
            <a:pPr marL="114300" indent="0">
              <a:buNone/>
            </a:pPr>
            <a:r>
              <a:rPr lang="fr-FR" dirty="0"/>
              <a:t>Le patriarche de la famille était généralement vu comme le propriétaire de sa femme, de ses enfants et de ses </a:t>
            </a:r>
            <a:r>
              <a:rPr lang="fr-FR" dirty="0" err="1"/>
              <a:t>servant.e.s</a:t>
            </a:r>
            <a:r>
              <a:rPr lang="fr-FR" dirty="0"/>
              <a:t>. </a:t>
            </a:r>
          </a:p>
          <a:p>
            <a:pPr marL="114300" indent="0">
              <a:buNone/>
            </a:pPr>
            <a:r>
              <a:rPr lang="fr-FR" u="sng" dirty="0"/>
              <a:t>Par conséquent</a:t>
            </a:r>
            <a:endParaRPr lang="fr-CA" u="sng" dirty="0"/>
          </a:p>
          <a:p>
            <a:r>
              <a:rPr lang="fr-FR" sz="2000" dirty="0"/>
              <a:t>L’abus sexuel entre personnes mariées était rarement reconnu;</a:t>
            </a:r>
            <a:endParaRPr lang="fr-CA" sz="2000" dirty="0"/>
          </a:p>
          <a:p>
            <a:r>
              <a:rPr lang="fr-FR" sz="2000" dirty="0"/>
              <a:t>Un homme qui voulait avoir une relation sexuelle avec une jeune femme devait avoir la permission de son père car elle lui appartenait. Le consentement de la jeune femme était moins important;</a:t>
            </a:r>
            <a:endParaRPr lang="fr-CA" sz="2000" dirty="0"/>
          </a:p>
          <a:p>
            <a:r>
              <a:rPr lang="fr-FR" sz="2000" dirty="0"/>
              <a:t>Les servantes, qui vivaient au domicile servi, considéraient, du moins parfois, que leur rôle professionnel impliquait d’accepter que l’homme de la maison (ou ses fils) puissent avoir des désirs et/ou gestes sexualisés à leur égard (sources principales: archives de court). </a:t>
            </a:r>
            <a:endParaRPr lang="fr-CA" sz="2000" dirty="0"/>
          </a:p>
        </p:txBody>
      </p:sp>
    </p:spTree>
    <p:extLst>
      <p:ext uri="{BB962C8B-B14F-4D97-AF65-F5344CB8AC3E}">
        <p14:creationId xmlns:p14="http://schemas.microsoft.com/office/powerpoint/2010/main" val="474335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Ulrichs</a:t>
            </a:r>
            <a:r>
              <a:rPr lang="fr-FR" dirty="0"/>
              <a:t> (1825-1895)</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CA" u="sng" dirty="0"/>
              <a:t>La taxonomie d’</a:t>
            </a:r>
            <a:r>
              <a:rPr lang="fr-CA" u="sng" dirty="0" err="1"/>
              <a:t>Ulrichs</a:t>
            </a:r>
            <a:endParaRPr lang="fr-CA" u="sng" dirty="0"/>
          </a:p>
          <a:p>
            <a:pPr marL="114300" indent="0">
              <a:buNone/>
            </a:pPr>
            <a:r>
              <a:rPr lang="fr-CA" dirty="0"/>
              <a:t>La taxonomie de base d’</a:t>
            </a:r>
            <a:r>
              <a:rPr lang="fr-CA" dirty="0" err="1"/>
              <a:t>Ulrichs</a:t>
            </a:r>
            <a:r>
              <a:rPr lang="fr-CA" dirty="0"/>
              <a:t> </a:t>
            </a:r>
            <a:r>
              <a:rPr lang="fr-CA"/>
              <a:t>décrit 4 </a:t>
            </a:r>
            <a:r>
              <a:rPr lang="fr-CA" dirty="0"/>
              <a:t>« sexes »:</a:t>
            </a:r>
          </a:p>
          <a:p>
            <a:r>
              <a:rPr lang="fr-CA" sz="2000" b="1" dirty="0" err="1"/>
              <a:t>Urning</a:t>
            </a:r>
            <a:r>
              <a:rPr lang="fr-CA" sz="2000" b="1" dirty="0"/>
              <a:t>(in)</a:t>
            </a:r>
            <a:r>
              <a:rPr lang="fr-CA" sz="2000" dirty="0"/>
              <a:t> (Uranien): Quelqu’un avec un corps d’homme et la psyché d’une femme (comme lui), ou l’inverse;</a:t>
            </a:r>
          </a:p>
          <a:p>
            <a:r>
              <a:rPr lang="fr-CA" sz="2000" b="1" dirty="0" err="1"/>
              <a:t>Dioning</a:t>
            </a:r>
            <a:r>
              <a:rPr lang="fr-CA" sz="2000" b="1" dirty="0"/>
              <a:t>(in)</a:t>
            </a:r>
            <a:r>
              <a:rPr lang="fr-CA" sz="2000" dirty="0"/>
              <a:t>: Quelqu’un avec un corps d’homme et la psyché d’un homme, ou l’inverse;</a:t>
            </a:r>
          </a:p>
          <a:p>
            <a:r>
              <a:rPr lang="fr-CA" sz="2000" b="1" dirty="0" err="1"/>
              <a:t>Uranodioning</a:t>
            </a:r>
            <a:r>
              <a:rPr lang="fr-CA" sz="2000" b="1" dirty="0"/>
              <a:t>(in)</a:t>
            </a:r>
            <a:r>
              <a:rPr lang="fr-CA" sz="2000" dirty="0"/>
              <a:t>: Quelqu’un de bisexuel;</a:t>
            </a:r>
          </a:p>
          <a:p>
            <a:r>
              <a:rPr lang="fr-CA" sz="2000" b="1" dirty="0" err="1"/>
              <a:t>Zwitter</a:t>
            </a:r>
            <a:r>
              <a:rPr lang="fr-CA" sz="2000" dirty="0"/>
              <a:t> (Hermaphrodite): Quelqu’un d’intersexuel. </a:t>
            </a:r>
            <a:endParaRPr lang="fr-CA" dirty="0"/>
          </a:p>
          <a:p>
            <a:pPr marL="114300" indent="0">
              <a:buNone/>
            </a:pPr>
            <a:r>
              <a:rPr lang="fr-CA" dirty="0"/>
              <a:t>Sa taxonomie se complexifiera plus tard en précisant </a:t>
            </a:r>
            <a:r>
              <a:rPr lang="fr-CA" u="sng" dirty="0"/>
              <a:t>trois axes</a:t>
            </a:r>
            <a:r>
              <a:rPr lang="fr-CA" dirty="0"/>
              <a:t>:</a:t>
            </a:r>
          </a:p>
          <a:p>
            <a:pPr marL="571500" indent="-457200">
              <a:buFont typeface="+mj-lt"/>
              <a:buAutoNum type="arabicPeriod"/>
            </a:pPr>
            <a:r>
              <a:rPr lang="fr-CA" sz="2000" b="1" dirty="0"/>
              <a:t>L’orientation sexuelle</a:t>
            </a:r>
            <a:r>
              <a:rPr lang="fr-CA" sz="2000" dirty="0"/>
              <a:t> (attirance envers les </a:t>
            </a:r>
            <a:r>
              <a:rPr lang="fr-CA" sz="2000" dirty="0" err="1"/>
              <a:t>Hs</a:t>
            </a:r>
            <a:r>
              <a:rPr lang="fr-CA" sz="2000" dirty="0"/>
              <a:t>, les </a:t>
            </a:r>
            <a:r>
              <a:rPr lang="fr-CA" sz="2000" dirty="0" err="1"/>
              <a:t>Fs</a:t>
            </a:r>
            <a:r>
              <a:rPr lang="fr-CA" sz="2000" dirty="0"/>
              <a:t> ou les deux);</a:t>
            </a:r>
          </a:p>
          <a:p>
            <a:pPr marL="571500" indent="-457200">
              <a:buFont typeface="+mj-lt"/>
              <a:buAutoNum type="arabicPeriod"/>
            </a:pPr>
            <a:r>
              <a:rPr lang="fr-CA" sz="2000" b="1" dirty="0"/>
              <a:t>Le comportement sexuel préféré</a:t>
            </a:r>
            <a:r>
              <a:rPr lang="fr-CA" sz="2000" dirty="0"/>
              <a:t> (passif, actif ou aucune préférence); </a:t>
            </a:r>
          </a:p>
          <a:p>
            <a:pPr marL="571500" indent="-457200">
              <a:buFont typeface="+mj-lt"/>
              <a:buAutoNum type="arabicPeriod"/>
            </a:pPr>
            <a:r>
              <a:rPr lang="fr-CA" sz="2000" b="1" dirty="0"/>
              <a:t>Les caractéristiques de genre</a:t>
            </a:r>
            <a:r>
              <a:rPr lang="fr-CA" sz="2000" dirty="0"/>
              <a:t> (féminin, masculin ou intermédiaire);</a:t>
            </a:r>
          </a:p>
          <a:p>
            <a:pPr marL="571500" indent="-457200">
              <a:buFont typeface="+mj-lt"/>
              <a:buAutoNum type="arabicPeriod"/>
            </a:pPr>
            <a:r>
              <a:rPr lang="fr-CA" sz="2000" i="1" dirty="0"/>
              <a:t> La </a:t>
            </a:r>
            <a:r>
              <a:rPr lang="fr-CA" sz="2000" b="1" i="1" dirty="0"/>
              <a:t>morphologie du corps</a:t>
            </a:r>
            <a:r>
              <a:rPr lang="fr-CA" sz="2000" i="1" dirty="0"/>
              <a:t> (corps d’homme, corps de femme, corps intermédiaire/autre) semble devenir un axe implicite ou hors sujet. </a:t>
            </a:r>
          </a:p>
        </p:txBody>
      </p:sp>
    </p:spTree>
    <p:extLst>
      <p:ext uri="{BB962C8B-B14F-4D97-AF65-F5344CB8AC3E}">
        <p14:creationId xmlns:p14="http://schemas.microsoft.com/office/powerpoint/2010/main" val="41388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a:t>Richard </a:t>
            </a:r>
            <a:r>
              <a:rPr lang="fr-FR" sz="5400" dirty="0" err="1"/>
              <a:t>von</a:t>
            </a:r>
            <a:r>
              <a:rPr lang="fr-FR" sz="5400" dirty="0"/>
              <a:t> Krafft-Ebing</a:t>
            </a:r>
            <a:br>
              <a:rPr lang="fr-FR" sz="5400" dirty="0"/>
            </a:br>
            <a:r>
              <a:rPr lang="fr-FR" sz="5400" dirty="0"/>
              <a:t>(1840-1902)</a:t>
            </a:r>
          </a:p>
        </p:txBody>
      </p:sp>
    </p:spTree>
    <p:extLst>
      <p:ext uri="{BB962C8B-B14F-4D97-AF65-F5344CB8AC3E}">
        <p14:creationId xmlns:p14="http://schemas.microsoft.com/office/powerpoint/2010/main" val="2561047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Dr. Richard </a:t>
            </a:r>
            <a:r>
              <a:rPr lang="fr-FR" err="1"/>
              <a:t>von</a:t>
            </a:r>
            <a:r>
              <a:rPr lang="fr-FR"/>
              <a:t> Krafft-Ebing (1840-1902)</a:t>
            </a:r>
          </a:p>
        </p:txBody>
      </p:sp>
      <p:sp>
        <p:nvSpPr>
          <p:cNvPr id="3" name="Espace réservé du contenu 2"/>
          <p:cNvSpPr>
            <a:spLocks noGrp="1"/>
          </p:cNvSpPr>
          <p:nvPr>
            <p:ph idx="1"/>
          </p:nvPr>
        </p:nvSpPr>
        <p:spPr/>
        <p:txBody>
          <a:bodyPr>
            <a:normAutofit/>
          </a:bodyPr>
          <a:lstStyle/>
          <a:p>
            <a:pPr marL="114300" indent="0">
              <a:buNone/>
            </a:pPr>
            <a:r>
              <a:rPr lang="fr-FR" u="sng" dirty="0"/>
              <a:t>Son principal ouvrage</a:t>
            </a:r>
          </a:p>
          <a:p>
            <a:r>
              <a:rPr lang="fr-CA" i="1" dirty="0" err="1"/>
              <a:t>Psychopatia</a:t>
            </a:r>
            <a:r>
              <a:rPr lang="fr-CA" i="1" dirty="0"/>
              <a:t> </a:t>
            </a:r>
            <a:r>
              <a:rPr lang="fr-CA" i="1" dirty="0" err="1"/>
              <a:t>Sexualis</a:t>
            </a:r>
            <a:r>
              <a:rPr lang="fr-CA" dirty="0"/>
              <a:t>, publié en 1886</a:t>
            </a:r>
          </a:p>
          <a:p>
            <a:pPr marL="114300" indent="0">
              <a:buNone/>
            </a:pPr>
            <a:r>
              <a:rPr lang="fr-FR" u="sng" dirty="0"/>
              <a:t>Essentiel</a:t>
            </a:r>
            <a:endParaRPr lang="fr-CA" dirty="0"/>
          </a:p>
          <a:p>
            <a:r>
              <a:rPr lang="fr-FR" dirty="0"/>
              <a:t>Psychiatre austro-hongrois de l’époque victorienne</a:t>
            </a:r>
          </a:p>
          <a:p>
            <a:r>
              <a:rPr lang="fr-FR" dirty="0"/>
              <a:t>Premier psychiatre à avoir classifié les </a:t>
            </a:r>
            <a:br>
              <a:rPr lang="fr-FR" dirty="0"/>
            </a:br>
            <a:r>
              <a:rPr lang="fr-FR" dirty="0"/>
              <a:t>comportements sexuels anormaux </a:t>
            </a:r>
            <a:br>
              <a:rPr lang="fr-FR" dirty="0"/>
            </a:br>
            <a:r>
              <a:rPr lang="fr-FR" dirty="0"/>
              <a:t>(pathologies sexuelles) </a:t>
            </a:r>
          </a:p>
          <a:p>
            <a:pPr lvl="1"/>
            <a:r>
              <a:rPr lang="fr-FR" dirty="0"/>
              <a:t>Pathologisation de certains comportements, </a:t>
            </a:r>
            <a:br>
              <a:rPr lang="fr-FR" dirty="0"/>
            </a:br>
            <a:r>
              <a:rPr lang="fr-FR" dirty="0"/>
              <a:t>en opposition à ses successeurs qui se sont </a:t>
            </a:r>
            <a:br>
              <a:rPr lang="fr-FR" dirty="0"/>
            </a:br>
            <a:r>
              <a:rPr lang="fr-FR" dirty="0"/>
              <a:t>intéressés à la sexualité dite « normale » </a:t>
            </a:r>
          </a:p>
        </p:txBody>
      </p:sp>
      <p:pic>
        <p:nvPicPr>
          <p:cNvPr id="4" name="Image 3"/>
          <p:cNvPicPr>
            <a:picLocks noChangeAspect="1"/>
          </p:cNvPicPr>
          <p:nvPr/>
        </p:nvPicPr>
        <p:blipFill>
          <a:blip r:embed="rId3"/>
          <a:stretch>
            <a:fillRect/>
          </a:stretch>
        </p:blipFill>
        <p:spPr>
          <a:xfrm>
            <a:off x="5846292" y="3210691"/>
            <a:ext cx="2609758" cy="3647309"/>
          </a:xfrm>
          <a:prstGeom prst="rect">
            <a:avLst/>
          </a:prstGeom>
        </p:spPr>
      </p:pic>
    </p:spTree>
    <p:extLst>
      <p:ext uri="{BB962C8B-B14F-4D97-AF65-F5344CB8AC3E}">
        <p14:creationId xmlns:p14="http://schemas.microsoft.com/office/powerpoint/2010/main" val="1880502470"/>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Dr. Richard </a:t>
            </a:r>
            <a:r>
              <a:rPr lang="fr-FR" err="1"/>
              <a:t>von</a:t>
            </a:r>
            <a:r>
              <a:rPr lang="fr-FR"/>
              <a:t> Krafft-Ebing (1840-1902)</a:t>
            </a:r>
          </a:p>
        </p:txBody>
      </p:sp>
      <p:sp>
        <p:nvSpPr>
          <p:cNvPr id="3" name="Espace réservé du contenu 2"/>
          <p:cNvSpPr>
            <a:spLocks noGrp="1"/>
          </p:cNvSpPr>
          <p:nvPr>
            <p:ph idx="1"/>
          </p:nvPr>
        </p:nvSpPr>
        <p:spPr/>
        <p:txBody>
          <a:bodyPr>
            <a:normAutofit/>
          </a:bodyPr>
          <a:lstStyle/>
          <a:p>
            <a:r>
              <a:rPr lang="fr-FR" dirty="0"/>
              <a:t>Classification de ce qui s’éloigne de </a:t>
            </a:r>
            <a:br>
              <a:rPr lang="fr-FR" dirty="0"/>
            </a:br>
            <a:r>
              <a:rPr lang="fr-FR" dirty="0"/>
              <a:t>l’instinct sexuel « normal »</a:t>
            </a:r>
          </a:p>
          <a:p>
            <a:pPr lvl="1"/>
            <a:r>
              <a:rPr lang="fr-FR" dirty="0"/>
              <a:t>« Pendant la période de maturation des processus </a:t>
            </a:r>
            <a:br>
              <a:rPr lang="fr-FR" dirty="0"/>
            </a:br>
            <a:r>
              <a:rPr lang="fr-FR" dirty="0"/>
              <a:t>anatomiques et physiologiques dans les glandes </a:t>
            </a:r>
            <a:br>
              <a:rPr lang="fr-FR" dirty="0"/>
            </a:br>
            <a:r>
              <a:rPr lang="fr-FR" dirty="0"/>
              <a:t>génitales, il se manifeste dans la conscience </a:t>
            </a:r>
            <a:br>
              <a:rPr lang="fr-FR" dirty="0"/>
            </a:br>
            <a:r>
              <a:rPr lang="fr-FR" dirty="0"/>
              <a:t>de l’individu des élans, qui le portent à </a:t>
            </a:r>
            <a:br>
              <a:rPr lang="fr-FR" dirty="0"/>
            </a:br>
            <a:r>
              <a:rPr lang="fr-FR" dirty="0"/>
              <a:t>contribuer à la conservation de l’espèce. </a:t>
            </a:r>
            <a:r>
              <a:rPr lang="fr-FR" dirty="0">
                <a:solidFill>
                  <a:srgbClr val="800000"/>
                </a:solidFill>
              </a:rPr>
              <a:t>Est </a:t>
            </a:r>
            <a:br>
              <a:rPr lang="fr-FR" dirty="0">
                <a:solidFill>
                  <a:srgbClr val="800000"/>
                </a:solidFill>
              </a:rPr>
            </a:br>
            <a:r>
              <a:rPr lang="fr-FR" dirty="0">
                <a:solidFill>
                  <a:srgbClr val="800000"/>
                </a:solidFill>
              </a:rPr>
              <a:t>perverse toute extériorisation de l’instinct </a:t>
            </a:r>
            <a:br>
              <a:rPr lang="fr-FR" dirty="0">
                <a:solidFill>
                  <a:srgbClr val="800000"/>
                </a:solidFill>
              </a:rPr>
            </a:br>
            <a:r>
              <a:rPr lang="fr-FR" dirty="0">
                <a:solidFill>
                  <a:srgbClr val="800000"/>
                </a:solidFill>
              </a:rPr>
              <a:t>sexuel qui ne répond pas aux buts de la </a:t>
            </a:r>
            <a:br>
              <a:rPr lang="fr-FR" dirty="0">
                <a:solidFill>
                  <a:srgbClr val="800000"/>
                </a:solidFill>
              </a:rPr>
            </a:br>
            <a:r>
              <a:rPr lang="fr-FR" dirty="0">
                <a:solidFill>
                  <a:srgbClr val="800000"/>
                </a:solidFill>
              </a:rPr>
              <a:t>nature</a:t>
            </a:r>
            <a:r>
              <a:rPr lang="fr-FR" dirty="0"/>
              <a:t>, c’est-à-dire à la reproduction, </a:t>
            </a:r>
            <a:br>
              <a:rPr lang="fr-FR" dirty="0"/>
            </a:br>
            <a:r>
              <a:rPr lang="fr-FR" dirty="0"/>
              <a:t>lorsque l’occasion d’une satisfaction sexuelle </a:t>
            </a:r>
            <a:br>
              <a:rPr lang="fr-FR" dirty="0"/>
            </a:br>
            <a:r>
              <a:rPr lang="fr-FR" dirty="0"/>
              <a:t>naturelle est donnée » </a:t>
            </a:r>
            <a:r>
              <a:rPr lang="fr-FR" sz="1600" dirty="0"/>
              <a:t>(Krafft-Ebing, 1893, p.16)</a:t>
            </a:r>
          </a:p>
        </p:txBody>
      </p:sp>
      <p:pic>
        <p:nvPicPr>
          <p:cNvPr id="4" name="Image 3"/>
          <p:cNvPicPr>
            <a:picLocks noChangeAspect="1"/>
          </p:cNvPicPr>
          <p:nvPr/>
        </p:nvPicPr>
        <p:blipFill>
          <a:blip r:embed="rId3"/>
          <a:stretch>
            <a:fillRect/>
          </a:stretch>
        </p:blipFill>
        <p:spPr>
          <a:xfrm>
            <a:off x="5846292" y="3210691"/>
            <a:ext cx="2609758" cy="3647309"/>
          </a:xfrm>
          <a:prstGeom prst="rect">
            <a:avLst/>
          </a:prstGeom>
        </p:spPr>
      </p:pic>
    </p:spTree>
    <p:extLst>
      <p:ext uri="{BB962C8B-B14F-4D97-AF65-F5344CB8AC3E}">
        <p14:creationId xmlns:p14="http://schemas.microsoft.com/office/powerpoint/2010/main" val="9464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Psychopathia</a:t>
            </a:r>
            <a:r>
              <a:rPr lang="fr-FR" i="1" dirty="0"/>
              <a:t> </a:t>
            </a:r>
            <a:r>
              <a:rPr lang="fr-FR" i="1" dirty="0" err="1"/>
              <a:t>Sexualis</a:t>
            </a:r>
            <a:r>
              <a:rPr lang="fr-FR" i="1" dirty="0"/>
              <a:t> (1886) </a:t>
            </a:r>
          </a:p>
        </p:txBody>
      </p:sp>
      <p:sp>
        <p:nvSpPr>
          <p:cNvPr id="3" name="Espace réservé du contenu 2"/>
          <p:cNvSpPr>
            <a:spLocks noGrp="1"/>
          </p:cNvSpPr>
          <p:nvPr>
            <p:ph idx="1"/>
          </p:nvPr>
        </p:nvSpPr>
        <p:spPr/>
        <p:txBody>
          <a:bodyPr/>
          <a:lstStyle/>
          <a:p>
            <a:r>
              <a:rPr lang="fr-FR" dirty="0"/>
              <a:t>Classification des pathologies sexuelles dans un objectif de protection de la société par la reconnaissance et le traitement de ces pathologies </a:t>
            </a:r>
            <a:r>
              <a:rPr lang="fr-FR" sz="1600" dirty="0"/>
              <a:t>(</a:t>
            </a:r>
            <a:r>
              <a:rPr lang="fr-FR" sz="1600" dirty="0" err="1"/>
              <a:t>Bullough</a:t>
            </a:r>
            <a:r>
              <a:rPr lang="fr-FR" sz="1600" dirty="0"/>
              <a:t>, 1994) </a:t>
            </a:r>
            <a:endParaRPr lang="fr-FR" dirty="0"/>
          </a:p>
          <a:p>
            <a:r>
              <a:rPr lang="fr-FR" dirty="0"/>
              <a:t>Faute de pouvoir fournir une explication aux pathologies sexuelles liées aux organes génitaux, les spécialistes </a:t>
            </a:r>
            <a:br>
              <a:rPr lang="fr-FR" dirty="0"/>
            </a:br>
            <a:r>
              <a:rPr lang="fr-FR" dirty="0"/>
              <a:t>de l’époque vont concentrer leur interprétation sur </a:t>
            </a:r>
            <a:br>
              <a:rPr lang="fr-FR" dirty="0"/>
            </a:br>
            <a:r>
              <a:rPr lang="fr-FR" dirty="0"/>
              <a:t>une affection des potentialités du cerveau. </a:t>
            </a:r>
            <a:br>
              <a:rPr lang="fr-FR" dirty="0"/>
            </a:br>
            <a:r>
              <a:rPr lang="fr-FR" sz="1600" dirty="0"/>
              <a:t>(Davidson, 2001)</a:t>
            </a:r>
            <a:endParaRPr lang="fr-FR" dirty="0"/>
          </a:p>
          <a:p>
            <a:r>
              <a:rPr lang="fr-FR" dirty="0"/>
              <a:t>Instinct sexuel: fonction du cortex cérébral </a:t>
            </a:r>
          </a:p>
          <a:p>
            <a:pPr lvl="1"/>
            <a:r>
              <a:rPr lang="fr-FR" dirty="0"/>
              <a:t>Sens génésique (sixième sens) pouvant </a:t>
            </a:r>
            <a:r>
              <a:rPr lang="fr-CA" dirty="0"/>
              <a:t>être </a:t>
            </a:r>
            <a:br>
              <a:rPr lang="fr-CA" dirty="0"/>
            </a:br>
            <a:r>
              <a:rPr lang="fr-CA" dirty="0"/>
              <a:t>augmenté, diminué ou perverti. </a:t>
            </a:r>
          </a:p>
          <a:p>
            <a:endParaRPr lang="fr-FR" dirty="0"/>
          </a:p>
        </p:txBody>
      </p:sp>
      <p:pic>
        <p:nvPicPr>
          <p:cNvPr id="4" name="Image 3"/>
          <p:cNvPicPr>
            <a:picLocks noChangeAspect="1"/>
          </p:cNvPicPr>
          <p:nvPr/>
        </p:nvPicPr>
        <p:blipFill>
          <a:blip r:embed="rId3"/>
          <a:stretch>
            <a:fillRect/>
          </a:stretch>
        </p:blipFill>
        <p:spPr>
          <a:xfrm>
            <a:off x="6844219" y="3113330"/>
            <a:ext cx="2299781" cy="3744670"/>
          </a:xfrm>
          <a:prstGeom prst="rect">
            <a:avLst/>
          </a:prstGeom>
        </p:spPr>
      </p:pic>
    </p:spTree>
    <p:extLst>
      <p:ext uri="{BB962C8B-B14F-4D97-AF65-F5344CB8AC3E}">
        <p14:creationId xmlns:p14="http://schemas.microsoft.com/office/powerpoint/2010/main" val="388333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Principes généraux </a:t>
            </a:r>
          </a:p>
        </p:txBody>
      </p:sp>
      <p:sp>
        <p:nvSpPr>
          <p:cNvPr id="3" name="Espace réservé du contenu 2"/>
          <p:cNvSpPr>
            <a:spLocks noGrp="1"/>
          </p:cNvSpPr>
          <p:nvPr>
            <p:ph idx="1"/>
          </p:nvPr>
        </p:nvSpPr>
        <p:spPr/>
        <p:txBody>
          <a:bodyPr>
            <a:normAutofit/>
          </a:bodyPr>
          <a:lstStyle/>
          <a:p>
            <a:r>
              <a:rPr lang="fr-FR" dirty="0"/>
              <a:t>Les anomalies de l’instinct sexuel sont de quatre ordres sur le modèle de l'appétit ou de la sensibilité </a:t>
            </a:r>
            <a:r>
              <a:rPr lang="fr-FR" sz="1600" dirty="0"/>
              <a:t>(Davidson, 2001): </a:t>
            </a:r>
            <a:endParaRPr lang="fr-FR" dirty="0"/>
          </a:p>
          <a:p>
            <a:pPr lvl="1"/>
            <a:r>
              <a:rPr lang="fr-FR" dirty="0"/>
              <a:t>Amoindri ou manquant (anesthésie)</a:t>
            </a:r>
          </a:p>
          <a:p>
            <a:pPr lvl="1"/>
            <a:r>
              <a:rPr lang="fr-FR" dirty="0"/>
              <a:t>Anormalement accru (hyperesthésie)</a:t>
            </a:r>
          </a:p>
          <a:p>
            <a:pPr lvl="1"/>
            <a:r>
              <a:rPr lang="fr-FR" dirty="0"/>
              <a:t>Expression perverse (paresthésie)</a:t>
            </a:r>
          </a:p>
          <a:p>
            <a:pPr lvl="1"/>
            <a:r>
              <a:rPr lang="fr-FR" dirty="0"/>
              <a:t>Expression trop tôt dans l’enfance ou trop tard </a:t>
            </a:r>
            <a:br>
              <a:rPr lang="fr-FR" dirty="0"/>
            </a:br>
            <a:r>
              <a:rPr lang="fr-FR" dirty="0"/>
              <a:t>dans la vie (</a:t>
            </a:r>
            <a:r>
              <a:rPr lang="fr-FR" dirty="0" err="1"/>
              <a:t>paradoxie</a:t>
            </a:r>
            <a:r>
              <a:rPr lang="fr-FR" dirty="0"/>
              <a:t>*)</a:t>
            </a:r>
          </a:p>
        </p:txBody>
      </p:sp>
      <p:pic>
        <p:nvPicPr>
          <p:cNvPr id="5" name="Image 4"/>
          <p:cNvPicPr>
            <a:picLocks noChangeAspect="1"/>
          </p:cNvPicPr>
          <p:nvPr/>
        </p:nvPicPr>
        <p:blipFill>
          <a:blip r:embed="rId3"/>
          <a:stretch>
            <a:fillRect/>
          </a:stretch>
        </p:blipFill>
        <p:spPr>
          <a:xfrm>
            <a:off x="6844219" y="3113330"/>
            <a:ext cx="2299781" cy="3744670"/>
          </a:xfrm>
          <a:prstGeom prst="rect">
            <a:avLst/>
          </a:prstGeom>
        </p:spPr>
      </p:pic>
    </p:spTree>
    <p:extLst>
      <p:ext uri="{BB962C8B-B14F-4D97-AF65-F5344CB8AC3E}">
        <p14:creationId xmlns:p14="http://schemas.microsoft.com/office/powerpoint/2010/main" val="12785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Principes généraux </a:t>
            </a:r>
          </a:p>
        </p:txBody>
      </p:sp>
      <p:sp>
        <p:nvSpPr>
          <p:cNvPr id="3" name="Espace réservé du contenu 2"/>
          <p:cNvSpPr>
            <a:spLocks noGrp="1"/>
          </p:cNvSpPr>
          <p:nvPr>
            <p:ph idx="1"/>
          </p:nvPr>
        </p:nvSpPr>
        <p:spPr/>
        <p:txBody>
          <a:bodyPr>
            <a:normAutofit/>
          </a:bodyPr>
          <a:lstStyle/>
          <a:p>
            <a:r>
              <a:rPr lang="fr-FR" sz="2400" dirty="0"/>
              <a:t>Expression perverse (Paresthésie)</a:t>
            </a:r>
          </a:p>
          <a:p>
            <a:pPr lvl="1"/>
            <a:r>
              <a:rPr lang="fr-FR" sz="2000" dirty="0"/>
              <a:t>Sadisme: Intensification pathologique du caractère masculin (</a:t>
            </a:r>
            <a:r>
              <a:rPr lang="fr-FR" sz="2000" dirty="0" err="1"/>
              <a:t>Bullough</a:t>
            </a:r>
            <a:r>
              <a:rPr lang="fr-FR" sz="2000" dirty="0"/>
              <a:t>, 1994)</a:t>
            </a:r>
          </a:p>
          <a:p>
            <a:pPr lvl="1"/>
            <a:r>
              <a:rPr lang="fr-FR" sz="2000" dirty="0"/>
              <a:t>Masochisme: Dégénérescence pathologique du caractère féminin (</a:t>
            </a:r>
            <a:r>
              <a:rPr lang="fr-FR" sz="2000" dirty="0" err="1"/>
              <a:t>Bullough</a:t>
            </a:r>
            <a:r>
              <a:rPr lang="fr-FR" sz="2000" dirty="0"/>
              <a:t>, 1994)</a:t>
            </a:r>
          </a:p>
          <a:p>
            <a:pPr lvl="2"/>
            <a:r>
              <a:rPr lang="fr-FR" sz="1800" dirty="0"/>
              <a:t>En effet, écrit Krafft-Ebing, « chez la femme, l’idée des </a:t>
            </a:r>
            <a:br>
              <a:rPr lang="fr-FR" sz="1800" dirty="0"/>
            </a:br>
            <a:r>
              <a:rPr lang="fr-FR" sz="1800" dirty="0"/>
              <a:t>rapports sexuels se rattachent en général à l’idée de </a:t>
            </a:r>
            <a:br>
              <a:rPr lang="fr-FR" sz="1800" dirty="0"/>
            </a:br>
            <a:r>
              <a:rPr lang="fr-FR" sz="1800" dirty="0"/>
              <a:t>soumission. C’est pour ainsi dire le diapason qui règle la </a:t>
            </a:r>
            <a:br>
              <a:rPr lang="fr-FR" sz="1800" dirty="0"/>
            </a:br>
            <a:r>
              <a:rPr lang="fr-FR" sz="1800" dirty="0"/>
              <a:t>tonalité des sentiments féminins. »</a:t>
            </a:r>
          </a:p>
          <a:p>
            <a:pPr lvl="1"/>
            <a:r>
              <a:rPr lang="fr-FR" sz="2000" dirty="0"/>
              <a:t>Fétichisme</a:t>
            </a:r>
          </a:p>
          <a:p>
            <a:pPr lvl="1"/>
            <a:r>
              <a:rPr lang="fr-FR" sz="2000" dirty="0"/>
              <a:t>Inversion - Instinct sexuel contraire</a:t>
            </a:r>
          </a:p>
          <a:p>
            <a:pPr lvl="2"/>
            <a:r>
              <a:rPr lang="fr-FR" sz="1800" dirty="0"/>
              <a:t>Comportements homosexuels comme signe de </a:t>
            </a:r>
            <a:br>
              <a:rPr lang="fr-FR" sz="1800" dirty="0"/>
            </a:br>
            <a:r>
              <a:rPr lang="fr-FR" sz="1800" dirty="0"/>
              <a:t>dégénérescence (aucune référence au lesbianisme) </a:t>
            </a:r>
            <a:br>
              <a:rPr lang="fr-FR" sz="1800" dirty="0"/>
            </a:br>
            <a:r>
              <a:rPr lang="fr-FR" sz="1800" dirty="0"/>
              <a:t>(</a:t>
            </a:r>
            <a:r>
              <a:rPr lang="fr-FR" sz="1800" dirty="0" err="1"/>
              <a:t>Weeks</a:t>
            </a:r>
            <a:r>
              <a:rPr lang="fr-FR" sz="1800" dirty="0"/>
              <a:t>, 2000).  </a:t>
            </a:r>
          </a:p>
          <a:p>
            <a:pPr lvl="1"/>
            <a:endParaRPr lang="fr-FR" dirty="0"/>
          </a:p>
        </p:txBody>
      </p:sp>
      <p:pic>
        <p:nvPicPr>
          <p:cNvPr id="4" name="Image 3"/>
          <p:cNvPicPr>
            <a:picLocks noChangeAspect="1"/>
          </p:cNvPicPr>
          <p:nvPr/>
        </p:nvPicPr>
        <p:blipFill>
          <a:blip r:embed="rId3"/>
          <a:stretch>
            <a:fillRect/>
          </a:stretch>
        </p:blipFill>
        <p:spPr>
          <a:xfrm>
            <a:off x="6844219" y="3113330"/>
            <a:ext cx="2299781" cy="3744670"/>
          </a:xfrm>
          <a:prstGeom prst="rect">
            <a:avLst/>
          </a:prstGeom>
        </p:spPr>
      </p:pic>
    </p:spTree>
    <p:extLst>
      <p:ext uri="{BB962C8B-B14F-4D97-AF65-F5344CB8AC3E}">
        <p14:creationId xmlns:p14="http://schemas.microsoft.com/office/powerpoint/2010/main" val="37581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Apports</a:t>
            </a:r>
          </a:p>
        </p:txBody>
      </p:sp>
      <p:sp>
        <p:nvSpPr>
          <p:cNvPr id="3" name="Espace réservé du contenu 2"/>
          <p:cNvSpPr>
            <a:spLocks noGrp="1"/>
          </p:cNvSpPr>
          <p:nvPr>
            <p:ph idx="1"/>
          </p:nvPr>
        </p:nvSpPr>
        <p:spPr/>
        <p:txBody>
          <a:bodyPr/>
          <a:lstStyle/>
          <a:p>
            <a:r>
              <a:rPr lang="fr-FR" dirty="0"/>
              <a:t>Reconnaissance d’une forme de pulsion sexuelle </a:t>
            </a:r>
            <a:r>
              <a:rPr lang="fr-FR" sz="1600" dirty="0"/>
              <a:t>(</a:t>
            </a:r>
            <a:r>
              <a:rPr lang="fr-FR" sz="1600" dirty="0" err="1"/>
              <a:t>Bullough</a:t>
            </a:r>
            <a:r>
              <a:rPr lang="fr-FR" sz="1600" dirty="0"/>
              <a:t>, 1994)</a:t>
            </a:r>
          </a:p>
          <a:p>
            <a:r>
              <a:rPr lang="fr-FR" dirty="0"/>
              <a:t>Les perversions sexuelles ne sont plus des péchés ou des crimes, mais des maladies (décriminalisation de la sexualité). </a:t>
            </a:r>
          </a:p>
          <a:p>
            <a:r>
              <a:rPr lang="fr-FR" dirty="0"/>
              <a:t>Introduction d’une variété de pratiques sexuelles </a:t>
            </a:r>
            <a:br>
              <a:rPr lang="fr-FR" dirty="0"/>
            </a:br>
            <a:r>
              <a:rPr lang="fr-FR" dirty="0"/>
              <a:t>jusqu’à lors absentes des discours sur la sexualité </a:t>
            </a:r>
            <a:br>
              <a:rPr lang="fr-FR" dirty="0"/>
            </a:br>
            <a:r>
              <a:rPr lang="fr-FR" sz="1600" dirty="0"/>
              <a:t>(</a:t>
            </a:r>
            <a:r>
              <a:rPr lang="fr-FR" sz="1600" dirty="0" err="1"/>
              <a:t>Bullough</a:t>
            </a:r>
            <a:r>
              <a:rPr lang="fr-FR" sz="1600" dirty="0"/>
              <a:t>, 1994). </a:t>
            </a:r>
          </a:p>
        </p:txBody>
      </p:sp>
      <p:pic>
        <p:nvPicPr>
          <p:cNvPr id="4" name="Image 3"/>
          <p:cNvPicPr>
            <a:picLocks noChangeAspect="1"/>
          </p:cNvPicPr>
          <p:nvPr/>
        </p:nvPicPr>
        <p:blipFill>
          <a:blip r:embed="rId3"/>
          <a:stretch>
            <a:fillRect/>
          </a:stretch>
        </p:blipFill>
        <p:spPr>
          <a:xfrm>
            <a:off x="6844219" y="3113330"/>
            <a:ext cx="2299781" cy="3744670"/>
          </a:xfrm>
          <a:prstGeom prst="rect">
            <a:avLst/>
          </a:prstGeom>
        </p:spPr>
      </p:pic>
    </p:spTree>
    <p:extLst>
      <p:ext uri="{BB962C8B-B14F-4D97-AF65-F5344CB8AC3E}">
        <p14:creationId xmlns:p14="http://schemas.microsoft.com/office/powerpoint/2010/main" val="247802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Critiques</a:t>
            </a:r>
          </a:p>
        </p:txBody>
      </p:sp>
      <p:sp>
        <p:nvSpPr>
          <p:cNvPr id="3" name="Espace réservé du contenu 2"/>
          <p:cNvSpPr>
            <a:spLocks noGrp="1"/>
          </p:cNvSpPr>
          <p:nvPr>
            <p:ph idx="1"/>
          </p:nvPr>
        </p:nvSpPr>
        <p:spPr/>
        <p:txBody>
          <a:bodyPr/>
          <a:lstStyle/>
          <a:p>
            <a:r>
              <a:rPr lang="fr-FR" dirty="0"/>
              <a:t>Aucune précision pour déterminer les fondements anatomiques de l’instinct sexuel qui expliquerait les lésions cérébrales menant aux pathologies sexuelles </a:t>
            </a:r>
            <a:r>
              <a:rPr lang="fr-FR" sz="1600" dirty="0"/>
              <a:t>(Davidson, 2001)</a:t>
            </a:r>
          </a:p>
          <a:p>
            <a:r>
              <a:rPr lang="fr-FR" dirty="0"/>
              <a:t>Conception de l’instinct sexuel comme naturel </a:t>
            </a:r>
            <a:r>
              <a:rPr lang="fr-FR" sz="1600" dirty="0"/>
              <a:t>(Davidson, 2001) </a:t>
            </a:r>
            <a:endParaRPr lang="fr-FR" dirty="0"/>
          </a:p>
          <a:p>
            <a:pPr lvl="1"/>
            <a:r>
              <a:rPr lang="fr-FR" dirty="0"/>
              <a:t>Classement d’un groupe de phénomènes sous la </a:t>
            </a:r>
            <a:br>
              <a:rPr lang="fr-FR" dirty="0"/>
            </a:br>
            <a:r>
              <a:rPr lang="fr-FR" dirty="0"/>
              <a:t>m</a:t>
            </a:r>
            <a:r>
              <a:rPr lang="fr-CA" dirty="0" err="1"/>
              <a:t>ême</a:t>
            </a:r>
            <a:r>
              <a:rPr lang="fr-CA" dirty="0"/>
              <a:t> appellation</a:t>
            </a:r>
            <a:endParaRPr lang="fr-CA" sz="1600" dirty="0"/>
          </a:p>
          <a:p>
            <a:r>
              <a:rPr lang="fr-CA" dirty="0"/>
              <a:t>Rapport trouble à l’homosexualité: selon </a:t>
            </a:r>
            <a:br>
              <a:rPr lang="fr-CA" dirty="0"/>
            </a:br>
            <a:r>
              <a:rPr lang="fr-CA" dirty="0" err="1"/>
              <a:t>Oosterhuis</a:t>
            </a:r>
            <a:r>
              <a:rPr lang="fr-CA" dirty="0"/>
              <a:t> (2000) Krafft-Ebing soutenait vers la fin </a:t>
            </a:r>
            <a:br>
              <a:rPr lang="fr-CA" dirty="0"/>
            </a:br>
            <a:r>
              <a:rPr lang="fr-CA" dirty="0"/>
              <a:t>de sa vie le mouvement pour les droits des </a:t>
            </a:r>
            <a:br>
              <a:rPr lang="fr-CA" dirty="0"/>
            </a:br>
            <a:r>
              <a:rPr lang="fr-CA" dirty="0"/>
              <a:t>homosexuels, et voyait l’homosexualité comme </a:t>
            </a:r>
            <a:br>
              <a:rPr lang="fr-CA" dirty="0"/>
            </a:br>
            <a:r>
              <a:rPr lang="fr-CA" dirty="0"/>
              <a:t>compatible avec la santé sexuelle.</a:t>
            </a:r>
            <a:endParaRPr lang="fr-FR" dirty="0"/>
          </a:p>
          <a:p>
            <a:endParaRPr lang="fr-CA" dirty="0"/>
          </a:p>
        </p:txBody>
      </p:sp>
      <p:pic>
        <p:nvPicPr>
          <p:cNvPr id="4" name="Image 3"/>
          <p:cNvPicPr>
            <a:picLocks noChangeAspect="1"/>
          </p:cNvPicPr>
          <p:nvPr/>
        </p:nvPicPr>
        <p:blipFill>
          <a:blip r:embed="rId3"/>
          <a:stretch>
            <a:fillRect/>
          </a:stretch>
        </p:blipFill>
        <p:spPr>
          <a:xfrm>
            <a:off x="6844219" y="3113330"/>
            <a:ext cx="2299781" cy="3744670"/>
          </a:xfrm>
          <a:prstGeom prst="rect">
            <a:avLst/>
          </a:prstGeom>
        </p:spPr>
      </p:pic>
    </p:spTree>
    <p:extLst>
      <p:ext uri="{BB962C8B-B14F-4D97-AF65-F5344CB8AC3E}">
        <p14:creationId xmlns:p14="http://schemas.microsoft.com/office/powerpoint/2010/main" val="29320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58110" cy="1143000"/>
          </a:xfrm>
        </p:spPr>
        <p:txBody>
          <a:bodyPr/>
          <a:lstStyle/>
          <a:p>
            <a:r>
              <a:rPr lang="fr-FR" dirty="0"/>
              <a:t>Edward Carpenter (1844-1929)</a:t>
            </a:r>
          </a:p>
        </p:txBody>
      </p:sp>
      <p:sp>
        <p:nvSpPr>
          <p:cNvPr id="3" name="Espace réservé du contenu 2"/>
          <p:cNvSpPr>
            <a:spLocks noGrp="1"/>
          </p:cNvSpPr>
          <p:nvPr>
            <p:ph idx="1"/>
          </p:nvPr>
        </p:nvSpPr>
        <p:spPr>
          <a:xfrm>
            <a:off x="457199" y="1600200"/>
            <a:ext cx="8058111" cy="4800600"/>
          </a:xfrm>
        </p:spPr>
        <p:txBody>
          <a:bodyPr>
            <a:normAutofit fontScale="92500" lnSpcReduction="10000"/>
          </a:bodyPr>
          <a:lstStyle/>
          <a:p>
            <a:pPr marL="114300" indent="0">
              <a:lnSpc>
                <a:spcPct val="110000"/>
              </a:lnSpc>
              <a:buNone/>
            </a:pPr>
            <a:r>
              <a:rPr lang="fr-FR" sz="2400" u="sng" dirty="0"/>
              <a:t>Ses principaux ouvrages</a:t>
            </a:r>
          </a:p>
          <a:p>
            <a:pPr>
              <a:lnSpc>
                <a:spcPct val="110000"/>
              </a:lnSpc>
            </a:pPr>
            <a:r>
              <a:rPr lang="fr-FR" sz="2000" i="1" dirty="0" err="1"/>
              <a:t>Homogenic</a:t>
            </a:r>
            <a:r>
              <a:rPr lang="fr-FR" sz="2000" i="1" dirty="0"/>
              <a:t> Love</a:t>
            </a:r>
            <a:r>
              <a:rPr lang="fr-FR" sz="2000" dirty="0"/>
              <a:t>, publié en 1894. </a:t>
            </a:r>
            <a:endParaRPr lang="fr-FR" sz="2000" u="sng" dirty="0"/>
          </a:p>
          <a:p>
            <a:pPr>
              <a:lnSpc>
                <a:spcPct val="110000"/>
              </a:lnSpc>
            </a:pPr>
            <a:r>
              <a:rPr lang="fr-FR" sz="2000" i="1" dirty="0"/>
              <a:t>The </a:t>
            </a:r>
            <a:r>
              <a:rPr lang="fr-FR" sz="2000" i="1" dirty="0" err="1"/>
              <a:t>Intermediate</a:t>
            </a:r>
            <a:r>
              <a:rPr lang="fr-FR" sz="2000" i="1" dirty="0"/>
              <a:t> </a:t>
            </a:r>
            <a:r>
              <a:rPr lang="fr-FR" sz="2000" i="1" dirty="0" err="1"/>
              <a:t>Sex</a:t>
            </a:r>
            <a:r>
              <a:rPr lang="fr-FR" sz="2000" dirty="0"/>
              <a:t>, publié en 1907. </a:t>
            </a:r>
            <a:endParaRPr lang="fr-FR" sz="2400" u="sng" dirty="0"/>
          </a:p>
          <a:p>
            <a:pPr>
              <a:lnSpc>
                <a:spcPct val="110000"/>
              </a:lnSpc>
            </a:pPr>
            <a:r>
              <a:rPr lang="fr-FR" sz="2000" i="1" dirty="0" err="1"/>
              <a:t>Intermediate</a:t>
            </a:r>
            <a:r>
              <a:rPr lang="fr-FR" sz="2000" i="1" dirty="0"/>
              <a:t> Types </a:t>
            </a:r>
            <a:r>
              <a:rPr lang="fr-FR" sz="2000" i="1" dirty="0" err="1"/>
              <a:t>among</a:t>
            </a:r>
            <a:r>
              <a:rPr lang="fr-FR" sz="2000" i="1" dirty="0"/>
              <a:t> Primitive Folk</a:t>
            </a:r>
            <a:r>
              <a:rPr lang="fr-FR" sz="2000" dirty="0"/>
              <a:t>, 1914. </a:t>
            </a:r>
            <a:endParaRPr lang="fr-FR" sz="2000" u="sng" dirty="0"/>
          </a:p>
          <a:p>
            <a:pPr marL="114300" indent="0">
              <a:lnSpc>
                <a:spcPct val="110000"/>
              </a:lnSpc>
              <a:buNone/>
            </a:pPr>
            <a:r>
              <a:rPr lang="fr-FR" sz="2400" u="sng" dirty="0"/>
              <a:t>Vie professionnelle</a:t>
            </a:r>
            <a:r>
              <a:rPr lang="fr-FR" sz="2400" dirty="0"/>
              <a:t> (gestes et positions)</a:t>
            </a:r>
            <a:endParaRPr lang="fr-FR" sz="2400" u="sng" dirty="0"/>
          </a:p>
          <a:p>
            <a:pPr>
              <a:lnSpc>
                <a:spcPct val="110000"/>
              </a:lnSpc>
            </a:pPr>
            <a:r>
              <a:rPr lang="fr-FR" sz="2000" dirty="0"/>
              <a:t>Militant pour les droits des minorités sexuelles </a:t>
            </a:r>
          </a:p>
          <a:p>
            <a:pPr>
              <a:lnSpc>
                <a:spcPct val="110000"/>
              </a:lnSpc>
            </a:pPr>
            <a:r>
              <a:rPr lang="fr-FR" sz="2000" dirty="0"/>
              <a:t>Milite activement contre la morale victorienne </a:t>
            </a:r>
            <a:br>
              <a:rPr lang="fr-FR" sz="2000" dirty="0"/>
            </a:br>
            <a:r>
              <a:rPr lang="fr-FR" sz="2000" dirty="0"/>
              <a:t>puritaine (mouvement </a:t>
            </a:r>
            <a:r>
              <a:rPr lang="fr-FR" sz="2000" i="1" dirty="0"/>
              <a:t>Free love</a:t>
            </a:r>
            <a:r>
              <a:rPr lang="fr-FR" sz="2000" dirty="0"/>
              <a:t>). </a:t>
            </a:r>
          </a:p>
          <a:p>
            <a:pPr>
              <a:lnSpc>
                <a:spcPct val="110000"/>
              </a:lnSpc>
            </a:pPr>
            <a:r>
              <a:rPr lang="fr-FR" sz="2000" dirty="0" err="1"/>
              <a:t>Côtoit</a:t>
            </a:r>
            <a:r>
              <a:rPr lang="fr-FR" sz="2000" dirty="0"/>
              <a:t> Ellis dans ces cercles. Les deux militent pour </a:t>
            </a:r>
            <a:br>
              <a:rPr lang="fr-FR" sz="2000" dirty="0"/>
            </a:br>
            <a:r>
              <a:rPr lang="fr-FR" sz="2000" dirty="0"/>
              <a:t>une « réforme sexuelle » sociale (reconnaissance et </a:t>
            </a:r>
            <a:br>
              <a:rPr lang="fr-FR" sz="2000" dirty="0"/>
            </a:br>
            <a:r>
              <a:rPr lang="fr-FR" sz="2000" dirty="0"/>
              <a:t>protection de la diversité, éducation sexuelle). </a:t>
            </a:r>
          </a:p>
          <a:p>
            <a:pPr>
              <a:lnSpc>
                <a:spcPct val="110000"/>
              </a:lnSpc>
            </a:pPr>
            <a:r>
              <a:rPr lang="fr-FR" sz="2000" dirty="0"/>
              <a:t>Propose d’utiliser </a:t>
            </a:r>
            <a:r>
              <a:rPr lang="fr-FR" sz="2000" i="1" dirty="0" err="1"/>
              <a:t>homogenic</a:t>
            </a:r>
            <a:r>
              <a:rPr lang="fr-FR" sz="2000" dirty="0"/>
              <a:t> au lieu de </a:t>
            </a:r>
            <a:r>
              <a:rPr lang="fr-FR" sz="2000" i="1" dirty="0" err="1"/>
              <a:t>homosexual</a:t>
            </a:r>
            <a:r>
              <a:rPr lang="fr-FR" sz="2000" dirty="0"/>
              <a:t>. </a:t>
            </a:r>
          </a:p>
          <a:p>
            <a:pPr>
              <a:lnSpc>
                <a:spcPct val="110000"/>
              </a:lnSpc>
            </a:pPr>
            <a:r>
              <a:rPr lang="fr-FR" sz="2000" dirty="0"/>
              <a:t>Considère que « l’orientation sexuelle » est quelque </a:t>
            </a:r>
            <a:br>
              <a:rPr lang="fr-FR" sz="2000" dirty="0"/>
            </a:br>
            <a:r>
              <a:rPr lang="fr-FR" sz="2000" dirty="0"/>
              <a:t>chose de relativement innée. </a:t>
            </a:r>
          </a:p>
          <a:p>
            <a:pPr>
              <a:lnSpc>
                <a:spcPct val="110000"/>
              </a:lnSpc>
            </a:pPr>
            <a:endParaRPr lang="fr-FR" sz="2400" dirty="0"/>
          </a:p>
        </p:txBody>
      </p:sp>
      <p:pic>
        <p:nvPicPr>
          <p:cNvPr id="4" name="Image 3"/>
          <p:cNvPicPr>
            <a:picLocks noChangeAspect="1"/>
          </p:cNvPicPr>
          <p:nvPr/>
        </p:nvPicPr>
        <p:blipFill>
          <a:blip r:embed="rId2"/>
          <a:stretch>
            <a:fillRect/>
          </a:stretch>
        </p:blipFill>
        <p:spPr>
          <a:xfrm>
            <a:off x="6350000" y="2641600"/>
            <a:ext cx="2794000" cy="4216400"/>
          </a:xfrm>
          <a:prstGeom prst="rect">
            <a:avLst/>
          </a:prstGeom>
        </p:spPr>
      </p:pic>
    </p:spTree>
    <p:extLst>
      <p:ext uri="{BB962C8B-B14F-4D97-AF65-F5344CB8AC3E}">
        <p14:creationId xmlns:p14="http://schemas.microsoft.com/office/powerpoint/2010/main" val="348649063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Consentement et propriété</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Aussi, il n’y avait pas de réelle distinction entre consentement et soumission. </a:t>
            </a:r>
          </a:p>
          <a:p>
            <a:r>
              <a:rPr lang="fr-FR" sz="2000" dirty="0"/>
              <a:t>Donc, si une femme se soumettait à la demande sexuelle d’un homme sans crier, résister ni se débattre, on considérait qu’elle avait consenti. </a:t>
            </a:r>
            <a:endParaRPr lang="fr-FR" dirty="0"/>
          </a:p>
          <a:p>
            <a:pPr marL="114300" indent="0">
              <a:buNone/>
            </a:pPr>
            <a:endParaRPr lang="fr-FR" dirty="0"/>
          </a:p>
          <a:p>
            <a:pPr marL="114300" indent="0">
              <a:buNone/>
            </a:pPr>
            <a:r>
              <a:rPr lang="fr-FR" dirty="0"/>
              <a:t>Les implications légales sont malheureusement faciles à imaginer…</a:t>
            </a:r>
            <a:endParaRPr lang="fr-CA" dirty="0"/>
          </a:p>
        </p:txBody>
      </p:sp>
    </p:spTree>
    <p:extLst>
      <p:ext uri="{BB962C8B-B14F-4D97-AF65-F5344CB8AC3E}">
        <p14:creationId xmlns:p14="http://schemas.microsoft.com/office/powerpoint/2010/main" val="9104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58110" cy="1143000"/>
          </a:xfrm>
        </p:spPr>
        <p:txBody>
          <a:bodyPr/>
          <a:lstStyle/>
          <a:p>
            <a:r>
              <a:rPr lang="fr-FR" dirty="0"/>
              <a:t>Edward Carpenter (1844-1929)</a:t>
            </a:r>
          </a:p>
        </p:txBody>
      </p:sp>
      <p:sp>
        <p:nvSpPr>
          <p:cNvPr id="3" name="Espace réservé du contenu 2"/>
          <p:cNvSpPr>
            <a:spLocks noGrp="1"/>
          </p:cNvSpPr>
          <p:nvPr>
            <p:ph idx="1"/>
          </p:nvPr>
        </p:nvSpPr>
        <p:spPr>
          <a:xfrm>
            <a:off x="457199" y="1600200"/>
            <a:ext cx="8058111" cy="4800600"/>
          </a:xfrm>
        </p:spPr>
        <p:txBody>
          <a:bodyPr/>
          <a:lstStyle/>
          <a:p>
            <a:pPr marL="114300" indent="0">
              <a:buNone/>
            </a:pPr>
            <a:r>
              <a:rPr lang="fr-FR" sz="2400" u="sng" dirty="0"/>
              <a:t>Ses principaux ouvrages</a:t>
            </a:r>
          </a:p>
          <a:p>
            <a:r>
              <a:rPr lang="fr-FR" sz="2000" i="1" dirty="0" err="1"/>
              <a:t>Homogenic</a:t>
            </a:r>
            <a:r>
              <a:rPr lang="fr-FR" sz="2000" i="1" dirty="0"/>
              <a:t> Love</a:t>
            </a:r>
            <a:r>
              <a:rPr lang="fr-FR" sz="2000" dirty="0"/>
              <a:t>, publié en 1894. </a:t>
            </a:r>
            <a:endParaRPr lang="fr-FR" sz="2000" u="sng" dirty="0"/>
          </a:p>
          <a:p>
            <a:r>
              <a:rPr lang="fr-FR" sz="2000" i="1" dirty="0"/>
              <a:t>The </a:t>
            </a:r>
            <a:r>
              <a:rPr lang="fr-FR" sz="2000" i="1" dirty="0" err="1"/>
              <a:t>Intermediate</a:t>
            </a:r>
            <a:r>
              <a:rPr lang="fr-FR" sz="2000" i="1" dirty="0"/>
              <a:t> </a:t>
            </a:r>
            <a:r>
              <a:rPr lang="fr-FR" sz="2000" i="1" dirty="0" err="1"/>
              <a:t>Sex</a:t>
            </a:r>
            <a:r>
              <a:rPr lang="fr-FR" sz="2000" dirty="0"/>
              <a:t>, publié en 1907. </a:t>
            </a:r>
            <a:endParaRPr lang="fr-FR" sz="2400" u="sng" dirty="0"/>
          </a:p>
          <a:p>
            <a:r>
              <a:rPr lang="fr-FR" sz="2000" i="1" dirty="0" err="1"/>
              <a:t>Intermediate</a:t>
            </a:r>
            <a:r>
              <a:rPr lang="fr-FR" sz="2000" i="1" dirty="0"/>
              <a:t> Types </a:t>
            </a:r>
            <a:r>
              <a:rPr lang="fr-FR" sz="2000" i="1" dirty="0" err="1"/>
              <a:t>among</a:t>
            </a:r>
            <a:r>
              <a:rPr lang="fr-FR" sz="2000" i="1" dirty="0"/>
              <a:t> Primitive Folk</a:t>
            </a:r>
            <a:r>
              <a:rPr lang="fr-FR" sz="2000" dirty="0"/>
              <a:t>, 1914. </a:t>
            </a:r>
            <a:endParaRPr lang="fr-FR" sz="2000" u="sng" dirty="0"/>
          </a:p>
          <a:p>
            <a:pPr marL="114300" indent="0">
              <a:buNone/>
            </a:pPr>
            <a:r>
              <a:rPr lang="fr-FR" sz="2400" u="sng" dirty="0"/>
              <a:t>Vie personnelle</a:t>
            </a:r>
            <a:endParaRPr lang="fr-FR" sz="2000" dirty="0"/>
          </a:p>
          <a:p>
            <a:r>
              <a:rPr lang="fr-FR" sz="2000" dirty="0"/>
              <a:t>S’identifie sexuellement hors de la norme par son </a:t>
            </a:r>
            <a:br>
              <a:rPr lang="fr-FR" sz="2000" dirty="0"/>
            </a:br>
            <a:r>
              <a:rPr lang="fr-FR" sz="2000" dirty="0"/>
              <a:t>amour des hommes, </a:t>
            </a:r>
            <a:br>
              <a:rPr lang="fr-FR" sz="2000" dirty="0"/>
            </a:br>
            <a:r>
              <a:rPr lang="fr-FR" sz="2000" dirty="0"/>
              <a:t>dans un contexte </a:t>
            </a:r>
            <a:br>
              <a:rPr lang="fr-FR" sz="2000" dirty="0"/>
            </a:br>
            <a:r>
              <a:rPr lang="fr-FR" sz="2000" dirty="0"/>
              <a:t>parfois hostile </a:t>
            </a:r>
            <a:br>
              <a:rPr lang="fr-FR" sz="2000" dirty="0"/>
            </a:br>
            <a:r>
              <a:rPr lang="fr-FR" sz="2000" dirty="0"/>
              <a:t>(ex: le procès </a:t>
            </a:r>
            <a:br>
              <a:rPr lang="fr-FR" sz="2000" dirty="0"/>
            </a:br>
            <a:r>
              <a:rPr lang="fr-FR" sz="2000" dirty="0"/>
              <a:t>d’Oscar Wilde </a:t>
            </a:r>
            <a:br>
              <a:rPr lang="fr-FR" sz="2000" dirty="0"/>
            </a:br>
            <a:r>
              <a:rPr lang="fr-FR" sz="2000" dirty="0"/>
              <a:t>pour sa sexualité </a:t>
            </a:r>
            <a:br>
              <a:rPr lang="fr-FR" sz="2000" dirty="0"/>
            </a:br>
            <a:r>
              <a:rPr lang="fr-FR" sz="2000" dirty="0"/>
              <a:t>hors-normes). </a:t>
            </a:r>
          </a:p>
          <a:p>
            <a:endParaRPr lang="fr-FR" sz="2000" dirty="0"/>
          </a:p>
          <a:p>
            <a:endParaRPr lang="fr-FR" sz="2400" dirty="0"/>
          </a:p>
        </p:txBody>
      </p:sp>
      <p:pic>
        <p:nvPicPr>
          <p:cNvPr id="4" name="Image 3"/>
          <p:cNvPicPr>
            <a:picLocks noChangeAspect="1"/>
          </p:cNvPicPr>
          <p:nvPr/>
        </p:nvPicPr>
        <p:blipFill>
          <a:blip r:embed="rId2"/>
          <a:stretch>
            <a:fillRect/>
          </a:stretch>
        </p:blipFill>
        <p:spPr>
          <a:xfrm>
            <a:off x="6350000" y="2641600"/>
            <a:ext cx="2794000" cy="4216400"/>
          </a:xfrm>
          <a:prstGeom prst="rect">
            <a:avLst/>
          </a:prstGeom>
        </p:spPr>
      </p:pic>
      <p:pic>
        <p:nvPicPr>
          <p:cNvPr id="5" name="Image 4"/>
          <p:cNvPicPr>
            <a:picLocks noChangeAspect="1"/>
          </p:cNvPicPr>
          <p:nvPr/>
        </p:nvPicPr>
        <p:blipFill>
          <a:blip r:embed="rId3"/>
          <a:stretch>
            <a:fillRect/>
          </a:stretch>
        </p:blipFill>
        <p:spPr>
          <a:xfrm>
            <a:off x="3154045" y="4258622"/>
            <a:ext cx="3195955" cy="2599377"/>
          </a:xfrm>
          <a:prstGeom prst="rect">
            <a:avLst/>
          </a:prstGeom>
        </p:spPr>
      </p:pic>
    </p:spTree>
    <p:extLst>
      <p:ext uri="{BB962C8B-B14F-4D97-AF65-F5344CB8AC3E}">
        <p14:creationId xmlns:p14="http://schemas.microsoft.com/office/powerpoint/2010/main" val="3334656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62794" cy="1143000"/>
          </a:xfrm>
        </p:spPr>
        <p:txBody>
          <a:bodyPr/>
          <a:lstStyle/>
          <a:p>
            <a:r>
              <a:rPr lang="fr-FR" dirty="0"/>
              <a:t>Edward Carpenter (1844-1929)</a:t>
            </a:r>
          </a:p>
        </p:txBody>
      </p:sp>
      <p:sp>
        <p:nvSpPr>
          <p:cNvPr id="3" name="Espace réservé du contenu 2"/>
          <p:cNvSpPr>
            <a:spLocks noGrp="1"/>
          </p:cNvSpPr>
          <p:nvPr>
            <p:ph idx="1"/>
          </p:nvPr>
        </p:nvSpPr>
        <p:spPr/>
        <p:txBody>
          <a:bodyPr/>
          <a:lstStyle/>
          <a:p>
            <a:pPr marL="114300" indent="0">
              <a:buNone/>
            </a:pPr>
            <a:r>
              <a:rPr lang="fr-FR" sz="2400" u="sng" dirty="0"/>
              <a:t>Bibliographie</a:t>
            </a:r>
            <a:endParaRPr lang="fr-FR" dirty="0"/>
          </a:p>
          <a:p>
            <a:r>
              <a:rPr lang="fr-FR" dirty="0" err="1">
                <a:hlinkClick r:id="rId2"/>
              </a:rPr>
              <a:t>Bullough</a:t>
            </a:r>
            <a:r>
              <a:rPr lang="fr-FR" dirty="0">
                <a:hlinkClick r:id="rId2"/>
              </a:rPr>
              <a:t>, V.L. Science in the </a:t>
            </a:r>
            <a:r>
              <a:rPr lang="fr-FR" dirty="0" err="1">
                <a:hlinkClick r:id="rId2"/>
              </a:rPr>
              <a:t>bedroom</a:t>
            </a:r>
            <a:r>
              <a:rPr lang="fr-FR" dirty="0">
                <a:hlinkClick r:id="rId2"/>
              </a:rPr>
              <a:t>. A </a:t>
            </a:r>
            <a:r>
              <a:rPr lang="fr-FR" dirty="0" err="1">
                <a:hlinkClick r:id="rId2"/>
              </a:rPr>
              <a:t>history</a:t>
            </a:r>
            <a:r>
              <a:rPr lang="fr-FR" dirty="0">
                <a:hlinkClick r:id="rId2"/>
              </a:rPr>
              <a:t> of </a:t>
            </a:r>
            <a:r>
              <a:rPr lang="fr-FR" dirty="0" err="1">
                <a:hlinkClick r:id="rId2"/>
              </a:rPr>
              <a:t>sex</a:t>
            </a:r>
            <a:r>
              <a:rPr lang="fr-FR" dirty="0">
                <a:hlinkClick r:id="rId2"/>
              </a:rPr>
              <a:t> </a:t>
            </a:r>
            <a:r>
              <a:rPr lang="fr-FR" dirty="0" err="1">
                <a:hlinkClick r:id="rId2"/>
              </a:rPr>
              <a:t>research</a:t>
            </a:r>
            <a:r>
              <a:rPr lang="fr-FR" dirty="0">
                <a:hlinkClick r:id="rId2"/>
              </a:rPr>
              <a:t>. Basic Books, 1994, 376p.</a:t>
            </a:r>
            <a:r>
              <a:rPr lang="fr-FR" dirty="0"/>
              <a:t> </a:t>
            </a:r>
          </a:p>
          <a:p>
            <a:r>
              <a:rPr lang="fr-FR" dirty="0" err="1"/>
              <a:t>Weeks</a:t>
            </a:r>
            <a:r>
              <a:rPr lang="fr-FR" dirty="0"/>
              <a:t>, J. </a:t>
            </a:r>
            <a:r>
              <a:rPr lang="fr-FR" dirty="0" err="1"/>
              <a:t>Making</a:t>
            </a:r>
            <a:r>
              <a:rPr lang="fr-FR" dirty="0"/>
              <a:t> </a:t>
            </a:r>
            <a:r>
              <a:rPr lang="fr-FR" dirty="0" err="1"/>
              <a:t>sexual</a:t>
            </a:r>
            <a:r>
              <a:rPr lang="fr-FR" dirty="0"/>
              <a:t> </a:t>
            </a:r>
            <a:r>
              <a:rPr lang="fr-FR" dirty="0" err="1"/>
              <a:t>history</a:t>
            </a:r>
            <a:r>
              <a:rPr lang="fr-FR" dirty="0"/>
              <a:t>. </a:t>
            </a:r>
            <a:r>
              <a:rPr lang="fr-FR" dirty="0" err="1"/>
              <a:t>Polity</a:t>
            </a:r>
            <a:r>
              <a:rPr lang="fr-FR" dirty="0"/>
              <a:t> </a:t>
            </a:r>
            <a:r>
              <a:rPr lang="fr-FR" dirty="0" err="1"/>
              <a:t>Press</a:t>
            </a:r>
            <a:r>
              <a:rPr lang="fr-FR" dirty="0"/>
              <a:t>, 2000, 256p. </a:t>
            </a:r>
          </a:p>
          <a:p>
            <a:endParaRPr lang="fr-FR" dirty="0"/>
          </a:p>
        </p:txBody>
      </p:sp>
    </p:spTree>
    <p:extLst>
      <p:ext uri="{BB962C8B-B14F-4D97-AF65-F5344CB8AC3E}">
        <p14:creationId xmlns:p14="http://schemas.microsoft.com/office/powerpoint/2010/main" val="865178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1895- Le procès d’Oscar Wilde</a:t>
            </a:r>
          </a:p>
        </p:txBody>
      </p:sp>
      <p:sp>
        <p:nvSpPr>
          <p:cNvPr id="3" name="Espace réservé du contenu 2"/>
          <p:cNvSpPr>
            <a:spLocks noGrp="1"/>
          </p:cNvSpPr>
          <p:nvPr>
            <p:ph idx="1"/>
          </p:nvPr>
        </p:nvSpPr>
        <p:spPr/>
        <p:txBody>
          <a:bodyPr/>
          <a:lstStyle/>
          <a:p>
            <a:pPr marL="114300" indent="0">
              <a:buNone/>
            </a:pPr>
            <a:r>
              <a:rPr lang="fr-FR" sz="2400" u="sng" dirty="0"/>
              <a:t>Essentiel</a:t>
            </a:r>
          </a:p>
          <a:p>
            <a:r>
              <a:rPr lang="fr-CA" sz="2400" dirty="0"/>
              <a:t>Oscar Wilde est un personnage publique important et artiste littéraire en Grande Bretagne. </a:t>
            </a:r>
          </a:p>
          <a:p>
            <a:r>
              <a:rPr lang="fr-CA" sz="2400" dirty="0"/>
              <a:t>Sa vie personnelle était ouvertement hors-normes, incluant une sexualité hors-normes. </a:t>
            </a:r>
          </a:p>
          <a:p>
            <a:r>
              <a:rPr lang="fr-CA" sz="2400" dirty="0"/>
              <a:t>Il fut trainé en justice pour « grossière </a:t>
            </a:r>
            <a:br>
              <a:rPr lang="fr-CA" sz="2400" dirty="0"/>
            </a:br>
            <a:r>
              <a:rPr lang="fr-CA" sz="2400" dirty="0"/>
              <a:t>indécence » avec des hommes, puis condamné</a:t>
            </a:r>
            <a:br>
              <a:rPr lang="fr-CA" sz="2400" dirty="0"/>
            </a:br>
            <a:r>
              <a:rPr lang="fr-CA" sz="2400" dirty="0"/>
              <a:t>à 2 ans de travaux forcés (suite à une série de </a:t>
            </a:r>
            <a:br>
              <a:rPr lang="fr-CA" sz="2400" dirty="0"/>
            </a:br>
            <a:r>
              <a:rPr lang="fr-CA" sz="2400" dirty="0"/>
              <a:t>trois procès). </a:t>
            </a:r>
          </a:p>
          <a:p>
            <a:r>
              <a:rPr lang="fr-CA" sz="2400" dirty="0"/>
              <a:t>L’histoire fut hautement médiatisée. </a:t>
            </a:r>
          </a:p>
        </p:txBody>
      </p:sp>
      <p:pic>
        <p:nvPicPr>
          <p:cNvPr id="4" name="Image 3"/>
          <p:cNvPicPr>
            <a:picLocks noChangeAspect="1"/>
          </p:cNvPicPr>
          <p:nvPr/>
        </p:nvPicPr>
        <p:blipFill>
          <a:blip r:embed="rId2"/>
          <a:stretch>
            <a:fillRect/>
          </a:stretch>
        </p:blipFill>
        <p:spPr>
          <a:xfrm>
            <a:off x="6747513" y="3333166"/>
            <a:ext cx="2396487" cy="3524833"/>
          </a:xfrm>
          <a:prstGeom prst="rect">
            <a:avLst/>
          </a:prstGeom>
        </p:spPr>
      </p:pic>
    </p:spTree>
    <p:extLst>
      <p:ext uri="{BB962C8B-B14F-4D97-AF65-F5344CB8AC3E}">
        <p14:creationId xmlns:p14="http://schemas.microsoft.com/office/powerpoint/2010/main" val="30371058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1895- Le procès d’Oscar Wilde</a:t>
            </a:r>
          </a:p>
        </p:txBody>
      </p:sp>
      <p:sp>
        <p:nvSpPr>
          <p:cNvPr id="3" name="Espace réservé du contenu 2"/>
          <p:cNvSpPr>
            <a:spLocks noGrp="1"/>
          </p:cNvSpPr>
          <p:nvPr>
            <p:ph idx="1"/>
          </p:nvPr>
        </p:nvSpPr>
        <p:spPr/>
        <p:txBody>
          <a:bodyPr/>
          <a:lstStyle/>
          <a:p>
            <a:pPr marL="114300" indent="0">
              <a:buNone/>
            </a:pPr>
            <a:r>
              <a:rPr lang="fr-FR" sz="2400" u="sng" dirty="0"/>
              <a:t>Essentiel</a:t>
            </a:r>
            <a:endParaRPr lang="fr-CA" sz="2400" dirty="0"/>
          </a:p>
          <a:p>
            <a:pPr marL="114300" indent="0">
              <a:buNone/>
            </a:pPr>
            <a:r>
              <a:rPr lang="fr-CA" sz="2400" dirty="0"/>
              <a:t>Selon </a:t>
            </a:r>
            <a:r>
              <a:rPr lang="fr-CA" sz="2400" dirty="0" err="1"/>
              <a:t>Weeks</a:t>
            </a:r>
            <a:r>
              <a:rPr lang="fr-CA" sz="2400" dirty="0"/>
              <a:t> (2000), cet événement hautement médiatisé a eu un effet double. </a:t>
            </a:r>
          </a:p>
          <a:p>
            <a:pPr lvl="1"/>
            <a:r>
              <a:rPr lang="fr-CA" dirty="0"/>
              <a:t>Il a servi de rappel que ces comportements ne sont </a:t>
            </a:r>
            <a:br>
              <a:rPr lang="fr-CA" dirty="0"/>
            </a:br>
            <a:r>
              <a:rPr lang="fr-CA" dirty="0"/>
              <a:t>pas moralement tolérés</a:t>
            </a:r>
            <a:r>
              <a:rPr lang="mr-IN" dirty="0"/>
              <a:t>…</a:t>
            </a:r>
            <a:endParaRPr lang="fr-CA" dirty="0"/>
          </a:p>
          <a:p>
            <a:pPr lvl="1"/>
            <a:r>
              <a:rPr lang="fr-CA" dirty="0"/>
              <a:t>Mais il a aussi </a:t>
            </a:r>
            <a:r>
              <a:rPr lang="fr-FR" dirty="0"/>
              <a:t>mis l'homosexualité </a:t>
            </a:r>
            <a:br>
              <a:rPr lang="fr-FR" dirty="0"/>
            </a:br>
            <a:r>
              <a:rPr lang="fr-FR" dirty="0"/>
              <a:t>« sur la mappe ». Il a facilité l'auto-identification </a:t>
            </a:r>
            <a:br>
              <a:rPr lang="fr-FR" dirty="0"/>
            </a:br>
            <a:r>
              <a:rPr lang="fr-FR" dirty="0"/>
              <a:t>d’une foule d’individus à cet « autre » sexuel. </a:t>
            </a:r>
          </a:p>
          <a:p>
            <a:pPr marL="114300" indent="0">
              <a:buNone/>
            </a:pPr>
            <a:r>
              <a:rPr lang="fr-FR" sz="2400" dirty="0"/>
              <a:t>Cet événement serait un des événements </a:t>
            </a:r>
            <a:br>
              <a:rPr lang="fr-FR" sz="2400" dirty="0"/>
            </a:br>
            <a:r>
              <a:rPr lang="fr-FR" sz="2400" dirty="0"/>
              <a:t>catalyseurs (</a:t>
            </a:r>
            <a:r>
              <a:rPr lang="fr-FR" sz="2000" dirty="0"/>
              <a:t>ou du moins annonciateurs</a:t>
            </a:r>
            <a:r>
              <a:rPr lang="fr-FR" sz="2400" dirty="0"/>
              <a:t>) de </a:t>
            </a:r>
            <a:br>
              <a:rPr lang="fr-FR" sz="2400" dirty="0"/>
            </a:br>
            <a:r>
              <a:rPr lang="fr-FR" sz="2400" dirty="0"/>
              <a:t>l’émergence de l’identité sexuelle. </a:t>
            </a:r>
            <a:endParaRPr lang="fr-CA" sz="2400" dirty="0"/>
          </a:p>
          <a:p>
            <a:endParaRPr lang="fr-FR" sz="2400" dirty="0"/>
          </a:p>
        </p:txBody>
      </p:sp>
      <p:pic>
        <p:nvPicPr>
          <p:cNvPr id="4" name="Image 3"/>
          <p:cNvPicPr>
            <a:picLocks noChangeAspect="1"/>
          </p:cNvPicPr>
          <p:nvPr/>
        </p:nvPicPr>
        <p:blipFill>
          <a:blip r:embed="rId2"/>
          <a:stretch>
            <a:fillRect/>
          </a:stretch>
        </p:blipFill>
        <p:spPr>
          <a:xfrm>
            <a:off x="6747513" y="3333166"/>
            <a:ext cx="2396487" cy="3524833"/>
          </a:xfrm>
          <a:prstGeom prst="rect">
            <a:avLst/>
          </a:prstGeom>
        </p:spPr>
      </p:pic>
    </p:spTree>
    <p:extLst>
      <p:ext uri="{BB962C8B-B14F-4D97-AF65-F5344CB8AC3E}">
        <p14:creationId xmlns:p14="http://schemas.microsoft.com/office/powerpoint/2010/main" val="22370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fontScale="90000"/>
          </a:bodyPr>
          <a:lstStyle/>
          <a:p>
            <a:r>
              <a:rPr lang="fr-CA" dirty="0"/>
              <a:t>Contexte historique : quelques dates </a:t>
            </a:r>
            <a:br>
              <a:rPr lang="fr-CA" dirty="0"/>
            </a:br>
            <a:r>
              <a:rPr lang="fr-CA" sz="2200" dirty="0"/>
              <a:t>(</a:t>
            </a:r>
            <a:r>
              <a:rPr lang="fr-CA" sz="2200" dirty="0" err="1"/>
              <a:t>Brenot</a:t>
            </a:r>
            <a:r>
              <a:rPr lang="fr-CA" sz="2200" dirty="0"/>
              <a:t>, 2006; </a:t>
            </a:r>
            <a:r>
              <a:rPr lang="fr-FR" sz="2200" dirty="0" err="1"/>
              <a:t>Bullough</a:t>
            </a:r>
            <a:r>
              <a:rPr lang="fr-FR" sz="2200" dirty="0"/>
              <a:t>, 1994; </a:t>
            </a:r>
            <a:r>
              <a:rPr lang="fr-CA" sz="2200" dirty="0" err="1"/>
              <a:t>Tréhel</a:t>
            </a:r>
            <a:r>
              <a:rPr lang="fr-CA" sz="2200" dirty="0"/>
              <a:t>, 2013)</a:t>
            </a:r>
          </a:p>
        </p:txBody>
      </p:sp>
      <p:sp>
        <p:nvSpPr>
          <p:cNvPr id="3" name="Espace réservé du contenu 2"/>
          <p:cNvSpPr>
            <a:spLocks noGrp="1"/>
          </p:cNvSpPr>
          <p:nvPr>
            <p:ph idx="1"/>
          </p:nvPr>
        </p:nvSpPr>
        <p:spPr/>
        <p:txBody>
          <a:bodyPr>
            <a:normAutofit fontScale="92500"/>
          </a:bodyPr>
          <a:lstStyle/>
          <a:p>
            <a:r>
              <a:rPr lang="fr-FR" dirty="0"/>
              <a:t>1896 : Parution 1</a:t>
            </a:r>
            <a:r>
              <a:rPr lang="fr-FR" baseline="30000" dirty="0"/>
              <a:t>er</a:t>
            </a:r>
            <a:r>
              <a:rPr lang="fr-FR" dirty="0"/>
              <a:t> volume de </a:t>
            </a:r>
            <a:r>
              <a:rPr lang="fr-FR" i="1" dirty="0" err="1"/>
              <a:t>Studies</a:t>
            </a:r>
            <a:r>
              <a:rPr lang="fr-FR" i="1" dirty="0"/>
              <a:t> in the Psychology of </a:t>
            </a:r>
            <a:r>
              <a:rPr lang="fr-FR" i="1" dirty="0" err="1"/>
              <a:t>Sex</a:t>
            </a:r>
            <a:r>
              <a:rPr lang="fr-FR" i="1" dirty="0"/>
              <a:t> </a:t>
            </a:r>
            <a:r>
              <a:rPr lang="fr-FR" dirty="0"/>
              <a:t>par Havelock Ellis</a:t>
            </a:r>
          </a:p>
          <a:p>
            <a:r>
              <a:rPr lang="fr-FR" dirty="0"/>
              <a:t>1905 : Trois essais sur la théorie de la sexualité par Sigmund Freud</a:t>
            </a:r>
          </a:p>
          <a:p>
            <a:r>
              <a:rPr lang="fr-FR" dirty="0"/>
              <a:t>1906 : « la vie sexuelle de notre temps » par Bloch</a:t>
            </a:r>
          </a:p>
          <a:p>
            <a:r>
              <a:rPr lang="fr-FR" dirty="0"/>
              <a:t>1908 : Fondation de la revue sur les sciences sexuelles par </a:t>
            </a:r>
            <a:r>
              <a:rPr lang="fr-CA" dirty="0" err="1"/>
              <a:t>Hirschfeld</a:t>
            </a:r>
            <a:r>
              <a:rPr lang="fr-CA" dirty="0"/>
              <a:t> et d’autres chercheurs</a:t>
            </a:r>
            <a:endParaRPr lang="fr-FR" dirty="0"/>
          </a:p>
          <a:p>
            <a:r>
              <a:rPr lang="fr-FR" dirty="0"/>
              <a:t>1911 : « L’émancipation sexuelle de la femme » par Madeleine Pelletier </a:t>
            </a:r>
          </a:p>
          <a:p>
            <a:r>
              <a:rPr lang="fr-FR" dirty="0"/>
              <a:t>1913 : Constitution de la Société des sciences sexuelles à Berlin</a:t>
            </a:r>
          </a:p>
          <a:p>
            <a:r>
              <a:rPr lang="fr-FR" dirty="0"/>
              <a:t>1919 : Création du premier Institut d’études sexuelles à Berlin par </a:t>
            </a:r>
            <a:r>
              <a:rPr lang="fr-CA" dirty="0" err="1"/>
              <a:t>Hirschfeld</a:t>
            </a:r>
            <a:r>
              <a:rPr lang="fr-CA" dirty="0"/>
              <a:t> </a:t>
            </a:r>
          </a:p>
          <a:p>
            <a:r>
              <a:rPr lang="fr-CA" dirty="0"/>
              <a:t>1921 : Institut de Berlin : Premier congrès international recherche sexuelle</a:t>
            </a:r>
          </a:p>
          <a:p>
            <a:endParaRPr lang="fr-CA" dirty="0"/>
          </a:p>
          <a:p>
            <a:endParaRPr lang="fr-FR" dirty="0"/>
          </a:p>
        </p:txBody>
      </p:sp>
    </p:spTree>
    <p:extLst>
      <p:ext uri="{BB962C8B-B14F-4D97-AF65-F5344CB8AC3E}">
        <p14:creationId xmlns:p14="http://schemas.microsoft.com/office/powerpoint/2010/main" val="4254832826"/>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fontScale="90000"/>
          </a:bodyPr>
          <a:lstStyle/>
          <a:p>
            <a:r>
              <a:rPr lang="fr-CA" dirty="0"/>
              <a:t>Contexte historique </a:t>
            </a:r>
            <a:br>
              <a:rPr lang="fr-CA" dirty="0"/>
            </a:br>
            <a:r>
              <a:rPr lang="fr-CA" sz="2200" dirty="0"/>
              <a:t>(</a:t>
            </a:r>
            <a:r>
              <a:rPr lang="fr-CA" sz="2000" dirty="0" err="1"/>
              <a:t>Brenot</a:t>
            </a:r>
            <a:r>
              <a:rPr lang="fr-CA" sz="2000" dirty="0"/>
              <a:t>, 2006; </a:t>
            </a:r>
            <a:r>
              <a:rPr lang="fr-FR" sz="2000" dirty="0"/>
              <a:t>Chaperon, 2010; </a:t>
            </a:r>
            <a:r>
              <a:rPr lang="fr-FR" sz="2000" dirty="0" err="1"/>
              <a:t>Revenin</a:t>
            </a:r>
            <a:r>
              <a:rPr lang="fr-FR" sz="2000" dirty="0"/>
              <a:t>, 2007; </a:t>
            </a:r>
            <a:r>
              <a:rPr lang="fr-FR" sz="2000" dirty="0" err="1"/>
              <a:t>Tamagne</a:t>
            </a:r>
            <a:r>
              <a:rPr lang="fr-FR" sz="2000" dirty="0"/>
              <a:t>, 2005; </a:t>
            </a:r>
            <a:r>
              <a:rPr lang="fr-CA" sz="2000" dirty="0" err="1"/>
              <a:t>Tréhel</a:t>
            </a:r>
            <a:r>
              <a:rPr lang="fr-CA" sz="2000" dirty="0"/>
              <a:t>, 2013</a:t>
            </a:r>
            <a:r>
              <a:rPr lang="fr-CA" sz="2200" dirty="0"/>
              <a:t>)</a:t>
            </a:r>
          </a:p>
        </p:txBody>
      </p:sp>
      <p:sp>
        <p:nvSpPr>
          <p:cNvPr id="3" name="Espace réservé du contenu 2"/>
          <p:cNvSpPr>
            <a:spLocks noGrp="1"/>
          </p:cNvSpPr>
          <p:nvPr>
            <p:ph idx="1"/>
          </p:nvPr>
        </p:nvSpPr>
        <p:spPr/>
        <p:txBody>
          <a:bodyPr>
            <a:normAutofit/>
          </a:bodyPr>
          <a:lstStyle/>
          <a:p>
            <a:pPr>
              <a:buFont typeface="Arial"/>
              <a:buChar char="•"/>
            </a:pPr>
            <a:r>
              <a:rPr lang="fr-CA" dirty="0"/>
              <a:t>1928 – 1935 </a:t>
            </a:r>
            <a:r>
              <a:rPr lang="fr-CA" b="1" dirty="0"/>
              <a:t>: « Ligue mondiale pour la réforme sexuelle sur une base scientifique » </a:t>
            </a:r>
            <a:r>
              <a:rPr lang="fr-CA" dirty="0"/>
              <a:t>créée par </a:t>
            </a:r>
            <a:r>
              <a:rPr lang="fr-CA" dirty="0" err="1"/>
              <a:t>Hirschfeld</a:t>
            </a:r>
            <a:r>
              <a:rPr lang="fr-CA" dirty="0"/>
              <a:t>, Havelock Ellis et Forel</a:t>
            </a:r>
          </a:p>
          <a:p>
            <a:pPr marL="667067" lvl="1" indent="-285750">
              <a:buFont typeface="Arial"/>
              <a:buChar char="•"/>
            </a:pPr>
            <a:r>
              <a:rPr lang="fr-CA" dirty="0"/>
              <a:t>Égalité politique, économique et sexuelle entre les hommes et les femmes;</a:t>
            </a:r>
          </a:p>
          <a:p>
            <a:pPr marL="667067" lvl="1" indent="-285750">
              <a:buFont typeface="Arial"/>
              <a:buChar char="•"/>
            </a:pPr>
            <a:r>
              <a:rPr lang="fr-CA" dirty="0"/>
              <a:t>Droit au divorce;</a:t>
            </a:r>
          </a:p>
          <a:p>
            <a:pPr marL="667067" lvl="1" indent="-285750">
              <a:buFont typeface="Arial"/>
              <a:buChar char="•"/>
            </a:pPr>
            <a:r>
              <a:rPr lang="fr-CA" dirty="0"/>
              <a:t>Libération du mariage de l’Église et de l’État;</a:t>
            </a:r>
          </a:p>
          <a:p>
            <a:pPr marL="667067" lvl="1" indent="-285750">
              <a:buFont typeface="Arial"/>
              <a:buChar char="•"/>
            </a:pPr>
            <a:r>
              <a:rPr lang="fr-CA" dirty="0"/>
              <a:t>Accès à la régulation des naissances;</a:t>
            </a:r>
          </a:p>
          <a:p>
            <a:pPr marL="667067" lvl="1" indent="-285750">
              <a:buFont typeface="Arial"/>
              <a:buChar char="•"/>
            </a:pPr>
            <a:r>
              <a:rPr lang="fr-CA" dirty="0"/>
              <a:t>Prévention de la prostitution et des maladies vénériennes;</a:t>
            </a:r>
          </a:p>
          <a:p>
            <a:pPr marL="667067" lvl="1" indent="-285750">
              <a:buFont typeface="Arial"/>
              <a:buChar char="•"/>
            </a:pPr>
            <a:r>
              <a:rPr lang="fr-CA" dirty="0"/>
              <a:t>Éducation sexuelle;</a:t>
            </a:r>
          </a:p>
          <a:p>
            <a:pPr marL="667067" lvl="1" indent="-285750">
              <a:buFont typeface="Arial"/>
              <a:buChar char="•"/>
            </a:pPr>
            <a:r>
              <a:rPr lang="fr-FR" dirty="0"/>
              <a:t>Attitude rationnelle vis-à-vis de l’homosexualité;</a:t>
            </a:r>
            <a:endParaRPr lang="fr-CA" dirty="0"/>
          </a:p>
          <a:p>
            <a:pPr marL="667067" lvl="1" indent="-285750">
              <a:buFont typeface="Arial"/>
              <a:buChar char="•"/>
            </a:pPr>
            <a:r>
              <a:rPr lang="fr-CA" dirty="0"/>
              <a:t>Eugénisme.</a:t>
            </a:r>
          </a:p>
          <a:p>
            <a:endParaRPr lang="fr-CA" dirty="0"/>
          </a:p>
          <a:p>
            <a:endParaRPr lang="fr-FR" dirty="0"/>
          </a:p>
        </p:txBody>
      </p:sp>
    </p:spTree>
    <p:extLst>
      <p:ext uri="{BB962C8B-B14F-4D97-AF65-F5344CB8AC3E}">
        <p14:creationId xmlns:p14="http://schemas.microsoft.com/office/powerpoint/2010/main" val="28315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sz="5400" dirty="0"/>
              <a:t>Henri Havelock Ellis (1859-1939)</a:t>
            </a:r>
          </a:p>
        </p:txBody>
      </p:sp>
      <p:sp>
        <p:nvSpPr>
          <p:cNvPr id="3" name="Sous-titre 2"/>
          <p:cNvSpPr>
            <a:spLocks noGrp="1"/>
          </p:cNvSpPr>
          <p:nvPr>
            <p:ph type="subTitle" idx="1"/>
          </p:nvPr>
        </p:nvSpPr>
        <p:spPr/>
        <p:txBody>
          <a:bodyPr/>
          <a:lstStyle/>
          <a:p>
            <a:endParaRPr lang="fr-CA"/>
          </a:p>
        </p:txBody>
      </p:sp>
    </p:spTree>
    <p:extLst>
      <p:ext uri="{BB962C8B-B14F-4D97-AF65-F5344CB8AC3E}">
        <p14:creationId xmlns:p14="http://schemas.microsoft.com/office/powerpoint/2010/main" val="3479659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Dr. HAVELOCK ELLIS (1859-1939)</a:t>
            </a:r>
          </a:p>
        </p:txBody>
      </p:sp>
      <p:sp>
        <p:nvSpPr>
          <p:cNvPr id="3" name="Espace réservé du contenu 2"/>
          <p:cNvSpPr>
            <a:spLocks noGrp="1"/>
          </p:cNvSpPr>
          <p:nvPr>
            <p:ph idx="1"/>
          </p:nvPr>
        </p:nvSpPr>
        <p:spPr>
          <a:xfrm>
            <a:off x="800100" y="2103120"/>
            <a:ext cx="6820757" cy="3931920"/>
          </a:xfrm>
        </p:spPr>
        <p:txBody>
          <a:bodyPr>
            <a:normAutofit/>
          </a:bodyPr>
          <a:lstStyle/>
          <a:p>
            <a:r>
              <a:rPr lang="fr-FR" dirty="0"/>
              <a:t>Médecin et psychologue anglais ayant </a:t>
            </a:r>
            <a:br>
              <a:rPr lang="fr-FR" dirty="0"/>
            </a:br>
            <a:r>
              <a:rPr lang="fr-FR" dirty="0"/>
              <a:t>vécu de la fin de l’époque victorienne au </a:t>
            </a:r>
            <a:br>
              <a:rPr lang="fr-FR" dirty="0"/>
            </a:br>
            <a:r>
              <a:rPr lang="fr-FR" dirty="0"/>
              <a:t>début de la 2</a:t>
            </a:r>
            <a:r>
              <a:rPr lang="fr-FR" baseline="30000" dirty="0"/>
              <a:t>e</a:t>
            </a:r>
            <a:r>
              <a:rPr lang="fr-FR" dirty="0"/>
              <a:t> guerre mondiale</a:t>
            </a:r>
          </a:p>
          <a:p>
            <a:r>
              <a:rPr lang="fr-FR" dirty="0"/>
              <a:t>Un des fondateurs de la sexologie</a:t>
            </a:r>
          </a:p>
          <a:p>
            <a:r>
              <a:rPr lang="fr-FR" dirty="0"/>
              <a:t>Fait de la sexualité humaine son objet de </a:t>
            </a:r>
            <a:br>
              <a:rPr lang="fr-FR" dirty="0"/>
            </a:br>
            <a:r>
              <a:rPr lang="fr-FR" dirty="0"/>
              <a:t>recherche scientifique</a:t>
            </a: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991" y="2114493"/>
            <a:ext cx="3023010" cy="4743507"/>
          </a:xfrm>
          <a:prstGeom prst="rect">
            <a:avLst/>
          </a:prstGeom>
        </p:spPr>
      </p:pic>
    </p:spTree>
    <p:extLst>
      <p:ext uri="{BB962C8B-B14F-4D97-AF65-F5344CB8AC3E}">
        <p14:creationId xmlns:p14="http://schemas.microsoft.com/office/powerpoint/2010/main" val="243117567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err="1"/>
              <a:t>Studies</a:t>
            </a:r>
            <a:r>
              <a:rPr lang="fr-FR" i="1"/>
              <a:t> in the </a:t>
            </a:r>
            <a:r>
              <a:rPr lang="fr-FR" i="1" err="1"/>
              <a:t>Psychology</a:t>
            </a:r>
            <a:r>
              <a:rPr lang="fr-FR" i="1"/>
              <a:t> of </a:t>
            </a:r>
            <a:r>
              <a:rPr lang="fr-FR" i="1" err="1"/>
              <a:t>Sex</a:t>
            </a:r>
            <a:r>
              <a:rPr lang="fr-FR" i="1"/>
              <a:t> </a:t>
            </a:r>
            <a:r>
              <a:rPr lang="fr-FR"/>
              <a:t>(1896-1928)</a:t>
            </a:r>
          </a:p>
        </p:txBody>
      </p:sp>
      <p:sp>
        <p:nvSpPr>
          <p:cNvPr id="3" name="Espace réservé du contenu 2"/>
          <p:cNvSpPr>
            <a:spLocks noGrp="1"/>
          </p:cNvSpPr>
          <p:nvPr>
            <p:ph idx="1"/>
          </p:nvPr>
        </p:nvSpPr>
        <p:spPr>
          <a:xfrm>
            <a:off x="800100" y="2103120"/>
            <a:ext cx="6820757" cy="3931920"/>
          </a:xfrm>
        </p:spPr>
        <p:txBody>
          <a:bodyPr>
            <a:normAutofit/>
          </a:bodyPr>
          <a:lstStyle/>
          <a:p>
            <a:r>
              <a:rPr lang="fr-FR" dirty="0"/>
              <a:t>14 volumes </a:t>
            </a:r>
          </a:p>
          <a:p>
            <a:r>
              <a:rPr lang="fr-FR" dirty="0"/>
              <a:t>Inventeur de la notion d’ « autoérotisme »</a:t>
            </a:r>
          </a:p>
          <a:p>
            <a:r>
              <a:rPr lang="fr-FR" dirty="0"/>
              <a:t>Livres ont été interdits en Angleterre – </a:t>
            </a:r>
            <a:br>
              <a:rPr lang="fr-FR" dirty="0"/>
            </a:br>
            <a:r>
              <a:rPr lang="fr-FR" dirty="0"/>
              <a:t>publiés (d’abord) en Allemagne et aux </a:t>
            </a:r>
            <a:br>
              <a:rPr lang="fr-FR" dirty="0"/>
            </a:br>
            <a:r>
              <a:rPr lang="fr-FR" dirty="0"/>
              <a:t>États-Unis</a:t>
            </a:r>
          </a:p>
          <a:p>
            <a:r>
              <a:rPr lang="fr-FR" dirty="0"/>
              <a:t>Influence importante en sexologie </a:t>
            </a:r>
            <a:br>
              <a:rPr lang="fr-FR" dirty="0"/>
            </a:br>
            <a:r>
              <a:rPr lang="fr-FR" dirty="0"/>
              <a:t>notamment sur les travaux de Freud</a:t>
            </a: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991" y="2114493"/>
            <a:ext cx="3023010" cy="4743507"/>
          </a:xfrm>
          <a:prstGeom prst="rect">
            <a:avLst/>
          </a:prstGeom>
        </p:spPr>
      </p:pic>
    </p:spTree>
    <p:extLst>
      <p:ext uri="{BB962C8B-B14F-4D97-AF65-F5344CB8AC3E}">
        <p14:creationId xmlns:p14="http://schemas.microsoft.com/office/powerpoint/2010/main" val="455356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Principes généraux </a:t>
            </a:r>
          </a:p>
        </p:txBody>
      </p:sp>
      <p:sp>
        <p:nvSpPr>
          <p:cNvPr id="3" name="Espace réservé du contenu 2"/>
          <p:cNvSpPr>
            <a:spLocks noGrp="1"/>
          </p:cNvSpPr>
          <p:nvPr>
            <p:ph idx="1"/>
          </p:nvPr>
        </p:nvSpPr>
        <p:spPr/>
        <p:txBody>
          <a:bodyPr>
            <a:normAutofit/>
          </a:bodyPr>
          <a:lstStyle/>
          <a:p>
            <a:r>
              <a:rPr lang="fr-FR" dirty="0"/>
              <a:t>Masculinité et féminité reposant sur de profondes différences biologiques (</a:t>
            </a:r>
            <a:r>
              <a:rPr lang="fr-FR" dirty="0" err="1"/>
              <a:t>Weeks</a:t>
            </a:r>
            <a:r>
              <a:rPr lang="fr-FR" dirty="0"/>
              <a:t>, 2000) </a:t>
            </a:r>
          </a:p>
          <a:p>
            <a:pPr lvl="1"/>
            <a:r>
              <a:rPr lang="fr-FR" dirty="0"/>
              <a:t>Sexualité masculine active</a:t>
            </a:r>
          </a:p>
          <a:p>
            <a:pPr lvl="1"/>
            <a:r>
              <a:rPr lang="fr-FR" dirty="0"/>
              <a:t>Sexualité féminine passive </a:t>
            </a:r>
          </a:p>
          <a:p>
            <a:pPr lvl="2"/>
            <a:r>
              <a:rPr lang="fr-FR" dirty="0"/>
              <a:t>Lesbianisme s’explique par des éléments masculins profondément ancrés chez les femmes </a:t>
            </a:r>
          </a:p>
          <a:p>
            <a:r>
              <a:rPr lang="fr-FR" dirty="0"/>
              <a:t>Déterminisme biologique (</a:t>
            </a:r>
            <a:r>
              <a:rPr lang="fr-FR" dirty="0" err="1"/>
              <a:t>Weeks</a:t>
            </a:r>
            <a:r>
              <a:rPr lang="fr-FR" dirty="0"/>
              <a:t>, 2000) </a:t>
            </a:r>
          </a:p>
          <a:p>
            <a:pPr lvl="2"/>
            <a:r>
              <a:rPr lang="fr-FR" dirty="0"/>
              <a:t>Ex. Homosexualité: déséquilibre des éléments masculins ou féminins </a:t>
            </a:r>
          </a:p>
          <a:p>
            <a:pPr lvl="1"/>
            <a:r>
              <a:rPr lang="fr-FR" dirty="0"/>
              <a:t>Importance de l’hérédité </a:t>
            </a:r>
          </a:p>
          <a:p>
            <a:r>
              <a:rPr lang="fr-FR" dirty="0"/>
              <a:t>Possiblement des influences externes </a:t>
            </a:r>
          </a:p>
        </p:txBody>
      </p:sp>
    </p:spTree>
    <p:extLst>
      <p:ext uri="{BB962C8B-B14F-4D97-AF65-F5344CB8AC3E}">
        <p14:creationId xmlns:p14="http://schemas.microsoft.com/office/powerpoint/2010/main" val="15109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discours médicaux</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L’essentiel</a:t>
            </a:r>
            <a:endParaRPr lang="fr-CA" dirty="0"/>
          </a:p>
          <a:p>
            <a:r>
              <a:rPr lang="fr-FR" dirty="0"/>
              <a:t>Les discours médicaux du moyen-âge à la renaissance sont généralement fortement inspirés d’écrits de l’antiquité classique. Aristote, Platon et Galien sont les principales sources d’inspiration. </a:t>
            </a:r>
          </a:p>
          <a:p>
            <a:r>
              <a:rPr lang="fr-FR" dirty="0"/>
              <a:t>Les mécanismes de la fertilité restent mystérieux jusqu’au 20e siècle, et la femme y est généralement vue comme étant physiquement inférieure à l’homme. </a:t>
            </a:r>
          </a:p>
          <a:p>
            <a:r>
              <a:rPr lang="fr-FR" dirty="0"/>
              <a:t>Les principales théories du corps humain qui ont été populaires de l’antiquité à la renaissance peuvent être simplifiées en les résumant en deux grandes catégories de théories: un sexe/deux semences vs deux sexes/une semence. </a:t>
            </a:r>
            <a:endParaRPr lang="fr-CA" dirty="0"/>
          </a:p>
        </p:txBody>
      </p:sp>
    </p:spTree>
    <p:extLst>
      <p:ext uri="{BB962C8B-B14F-4D97-AF65-F5344CB8AC3E}">
        <p14:creationId xmlns:p14="http://schemas.microsoft.com/office/powerpoint/2010/main" val="13217986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Homosexualité </a:t>
            </a:r>
          </a:p>
        </p:txBody>
      </p:sp>
      <p:sp>
        <p:nvSpPr>
          <p:cNvPr id="3" name="Espace réservé du contenu 2"/>
          <p:cNvSpPr>
            <a:spLocks noGrp="1"/>
          </p:cNvSpPr>
          <p:nvPr>
            <p:ph idx="1"/>
          </p:nvPr>
        </p:nvSpPr>
        <p:spPr/>
        <p:txBody>
          <a:bodyPr>
            <a:normAutofit/>
          </a:bodyPr>
          <a:lstStyle/>
          <a:p>
            <a:r>
              <a:rPr lang="fr-FR" dirty="0"/>
              <a:t>Utilisation par Ellis du terme inversion, par la suite du terme homosexualité (</a:t>
            </a:r>
            <a:r>
              <a:rPr lang="fr-FR" dirty="0" err="1"/>
              <a:t>Bullough</a:t>
            </a:r>
            <a:r>
              <a:rPr lang="fr-FR" dirty="0"/>
              <a:t>, 1994) </a:t>
            </a:r>
          </a:p>
          <a:p>
            <a:r>
              <a:rPr lang="fr-FR" dirty="0"/>
              <a:t>Suggère une réponse modérée (entre condamnation et acception) à l’homosexualité </a:t>
            </a:r>
          </a:p>
          <a:p>
            <a:pPr lvl="1"/>
            <a:r>
              <a:rPr lang="fr-FR" dirty="0"/>
              <a:t>« On the one hand, </a:t>
            </a:r>
            <a:r>
              <a:rPr lang="fr-FR" dirty="0" err="1"/>
              <a:t>it</a:t>
            </a:r>
            <a:r>
              <a:rPr lang="fr-FR" dirty="0"/>
              <a:t> </a:t>
            </a:r>
            <a:r>
              <a:rPr lang="fr-FR" dirty="0" err="1"/>
              <a:t>cannot</a:t>
            </a:r>
            <a:r>
              <a:rPr lang="fr-FR" dirty="0"/>
              <a:t> </a:t>
            </a:r>
            <a:r>
              <a:rPr lang="fr-FR" dirty="0" err="1"/>
              <a:t>be</a:t>
            </a:r>
            <a:r>
              <a:rPr lang="fr-FR" dirty="0"/>
              <a:t> </a:t>
            </a:r>
            <a:r>
              <a:rPr lang="fr-FR" dirty="0" err="1"/>
              <a:t>expected</a:t>
            </a:r>
            <a:r>
              <a:rPr lang="fr-FR" dirty="0"/>
              <a:t> to </a:t>
            </a:r>
            <a:r>
              <a:rPr lang="fr-FR" dirty="0" err="1"/>
              <a:t>tolerate</a:t>
            </a:r>
            <a:r>
              <a:rPr lang="fr-FR" dirty="0"/>
              <a:t> the </a:t>
            </a:r>
            <a:r>
              <a:rPr lang="fr-FR" dirty="0" err="1"/>
              <a:t>invert</a:t>
            </a:r>
            <a:r>
              <a:rPr lang="fr-FR" dirty="0"/>
              <a:t> </a:t>
            </a:r>
            <a:r>
              <a:rPr lang="fr-FR" dirty="0" err="1"/>
              <a:t>who</a:t>
            </a:r>
            <a:r>
              <a:rPr lang="fr-FR" dirty="0"/>
              <a:t> </a:t>
            </a:r>
            <a:r>
              <a:rPr lang="fr-FR" dirty="0" err="1"/>
              <a:t>flouts</a:t>
            </a:r>
            <a:r>
              <a:rPr lang="fr-FR" dirty="0"/>
              <a:t> </a:t>
            </a:r>
            <a:r>
              <a:rPr lang="fr-FR" dirty="0" err="1"/>
              <a:t>his</a:t>
            </a:r>
            <a:r>
              <a:rPr lang="fr-FR" dirty="0"/>
              <a:t> perversion in </a:t>
            </a:r>
            <a:r>
              <a:rPr lang="fr-FR" dirty="0" err="1"/>
              <a:t>its</a:t>
            </a:r>
            <a:r>
              <a:rPr lang="fr-FR" dirty="0"/>
              <a:t> face and assumes </a:t>
            </a:r>
            <a:r>
              <a:rPr lang="fr-FR" dirty="0" err="1"/>
              <a:t>that</a:t>
            </a:r>
            <a:r>
              <a:rPr lang="fr-FR" dirty="0"/>
              <a:t>, </a:t>
            </a:r>
            <a:r>
              <a:rPr lang="fr-FR" dirty="0" err="1"/>
              <a:t>because</a:t>
            </a:r>
            <a:r>
              <a:rPr lang="fr-FR" dirty="0"/>
              <a:t> </a:t>
            </a:r>
            <a:r>
              <a:rPr lang="fr-FR" dirty="0" err="1"/>
              <a:t>he</a:t>
            </a:r>
            <a:r>
              <a:rPr lang="fr-FR" dirty="0"/>
              <a:t> </a:t>
            </a:r>
            <a:r>
              <a:rPr lang="fr-FR" dirty="0" err="1"/>
              <a:t>would</a:t>
            </a:r>
            <a:r>
              <a:rPr lang="fr-FR" dirty="0"/>
              <a:t> </a:t>
            </a:r>
            <a:r>
              <a:rPr lang="fr-FR" dirty="0" err="1"/>
              <a:t>rather</a:t>
            </a:r>
            <a:r>
              <a:rPr lang="fr-FR" dirty="0"/>
              <a:t> </a:t>
            </a:r>
            <a:r>
              <a:rPr lang="fr-FR" dirty="0" err="1"/>
              <a:t>take</a:t>
            </a:r>
            <a:r>
              <a:rPr lang="fr-FR" dirty="0"/>
              <a:t> </a:t>
            </a:r>
            <a:r>
              <a:rPr lang="fr-FR" dirty="0" err="1"/>
              <a:t>his</a:t>
            </a:r>
            <a:r>
              <a:rPr lang="fr-FR" dirty="0"/>
              <a:t> </a:t>
            </a:r>
            <a:r>
              <a:rPr lang="fr-FR" dirty="0" err="1"/>
              <a:t>pleasure</a:t>
            </a:r>
            <a:r>
              <a:rPr lang="fr-FR" dirty="0"/>
              <a:t> </a:t>
            </a:r>
            <a:r>
              <a:rPr lang="fr-FR" dirty="0" err="1"/>
              <a:t>with</a:t>
            </a:r>
            <a:r>
              <a:rPr lang="fr-FR" dirty="0"/>
              <a:t> a </a:t>
            </a:r>
            <a:r>
              <a:rPr lang="fr-FR" dirty="0" err="1"/>
              <a:t>soldier</a:t>
            </a:r>
            <a:r>
              <a:rPr lang="fr-FR" dirty="0"/>
              <a:t> or a policeman </a:t>
            </a:r>
            <a:r>
              <a:rPr lang="fr-FR" dirty="0" err="1"/>
              <a:t>than</a:t>
            </a:r>
            <a:r>
              <a:rPr lang="fr-FR" dirty="0"/>
              <a:t> </a:t>
            </a:r>
            <a:r>
              <a:rPr lang="fr-FR" dirty="0" err="1"/>
              <a:t>with</a:t>
            </a:r>
            <a:r>
              <a:rPr lang="fr-FR" dirty="0"/>
              <a:t> </a:t>
            </a:r>
            <a:r>
              <a:rPr lang="fr-FR" dirty="0" err="1"/>
              <a:t>their</a:t>
            </a:r>
            <a:r>
              <a:rPr lang="fr-FR" dirty="0"/>
              <a:t> </a:t>
            </a:r>
            <a:r>
              <a:rPr lang="fr-FR" dirty="0" err="1"/>
              <a:t>sisters</a:t>
            </a:r>
            <a:r>
              <a:rPr lang="fr-FR" dirty="0"/>
              <a:t>, </a:t>
            </a:r>
            <a:r>
              <a:rPr lang="fr-FR" dirty="0" err="1"/>
              <a:t>he</a:t>
            </a:r>
            <a:r>
              <a:rPr lang="fr-FR" dirty="0"/>
              <a:t> </a:t>
            </a:r>
            <a:r>
              <a:rPr lang="fr-FR" dirty="0" err="1"/>
              <a:t>is</a:t>
            </a:r>
            <a:r>
              <a:rPr lang="fr-FR" dirty="0"/>
              <a:t> of </a:t>
            </a:r>
            <a:r>
              <a:rPr lang="fr-FR" dirty="0" err="1"/>
              <a:t>finer</a:t>
            </a:r>
            <a:r>
              <a:rPr lang="fr-FR" dirty="0"/>
              <a:t> </a:t>
            </a:r>
            <a:r>
              <a:rPr lang="fr-FR" dirty="0" err="1"/>
              <a:t>clay</a:t>
            </a:r>
            <a:r>
              <a:rPr lang="fr-FR" dirty="0"/>
              <a:t> </a:t>
            </a:r>
            <a:r>
              <a:rPr lang="fr-FR" dirty="0" err="1"/>
              <a:t>than</a:t>
            </a:r>
            <a:r>
              <a:rPr lang="fr-FR" dirty="0"/>
              <a:t> the </a:t>
            </a:r>
            <a:r>
              <a:rPr lang="fr-FR" dirty="0" err="1"/>
              <a:t>vulgar</a:t>
            </a:r>
            <a:r>
              <a:rPr lang="fr-FR" dirty="0"/>
              <a:t> </a:t>
            </a:r>
            <a:r>
              <a:rPr lang="fr-FR" dirty="0" err="1"/>
              <a:t>herd</a:t>
            </a:r>
            <a:r>
              <a:rPr lang="fr-FR" dirty="0"/>
              <a:t>.» (</a:t>
            </a:r>
            <a:r>
              <a:rPr lang="fr-FR" dirty="0" err="1"/>
              <a:t>Bullough</a:t>
            </a:r>
            <a:r>
              <a:rPr lang="fr-FR" dirty="0"/>
              <a:t>, 1994, p. 81) </a:t>
            </a:r>
          </a:p>
          <a:p>
            <a:r>
              <a:rPr lang="fr-FR" dirty="0"/>
              <a:t>Refus de classer l’homosexualité comme une maladie </a:t>
            </a:r>
            <a:r>
              <a:rPr lang="fr-FR" sz="1600" dirty="0"/>
              <a:t>(</a:t>
            </a:r>
            <a:r>
              <a:rPr lang="fr-FR" sz="1600" dirty="0" err="1"/>
              <a:t>Bullough</a:t>
            </a:r>
            <a:r>
              <a:rPr lang="fr-FR" sz="1600" dirty="0"/>
              <a:t>, 1994)</a:t>
            </a:r>
          </a:p>
          <a:p>
            <a:pPr lvl="1"/>
            <a:r>
              <a:rPr lang="fr-FR" dirty="0"/>
              <a:t>Rejette la possibilité d’un remède</a:t>
            </a:r>
          </a:p>
        </p:txBody>
      </p:sp>
    </p:spTree>
    <p:extLst>
      <p:ext uri="{BB962C8B-B14F-4D97-AF65-F5344CB8AC3E}">
        <p14:creationId xmlns:p14="http://schemas.microsoft.com/office/powerpoint/2010/main" val="6216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Apports</a:t>
            </a:r>
          </a:p>
        </p:txBody>
      </p:sp>
      <p:sp>
        <p:nvSpPr>
          <p:cNvPr id="3" name="Espace réservé du contenu 2"/>
          <p:cNvSpPr>
            <a:spLocks noGrp="1"/>
          </p:cNvSpPr>
          <p:nvPr>
            <p:ph idx="1"/>
          </p:nvPr>
        </p:nvSpPr>
        <p:spPr/>
        <p:txBody>
          <a:bodyPr>
            <a:normAutofit/>
          </a:bodyPr>
          <a:lstStyle/>
          <a:p>
            <a:r>
              <a:rPr lang="fr-FR" dirty="0"/>
              <a:t>Reconnaissance d’une forme d’intersexualité </a:t>
            </a:r>
            <a:r>
              <a:rPr lang="fr-FR" sz="1600" dirty="0"/>
              <a:t>(</a:t>
            </a:r>
            <a:r>
              <a:rPr lang="fr-FR" sz="1600" dirty="0" err="1"/>
              <a:t>Weeks</a:t>
            </a:r>
            <a:r>
              <a:rPr lang="fr-FR" sz="1600" dirty="0"/>
              <a:t>, 2000) </a:t>
            </a:r>
          </a:p>
          <a:p>
            <a:pPr lvl="1"/>
            <a:r>
              <a:rPr lang="fr-FR" dirty="0"/>
              <a:t>Caractéristiques récessives de l’autre sexe </a:t>
            </a:r>
          </a:p>
          <a:p>
            <a:r>
              <a:rPr lang="fr-FR" dirty="0"/>
              <a:t>Mise en lumière du concept de relativisme individuel et culturel en matière de sexualité </a:t>
            </a:r>
            <a:r>
              <a:rPr lang="fr-FR" sz="1600" dirty="0"/>
              <a:t>(</a:t>
            </a:r>
            <a:r>
              <a:rPr lang="fr-FR" sz="1600" dirty="0" err="1"/>
              <a:t>Bullough</a:t>
            </a:r>
            <a:r>
              <a:rPr lang="fr-FR" sz="1600" dirty="0"/>
              <a:t>, 1994) </a:t>
            </a:r>
          </a:p>
          <a:p>
            <a:r>
              <a:rPr lang="fr-FR" dirty="0"/>
              <a:t>Un véritable plaidoyer pour la tolérance de la diversité sexuelle</a:t>
            </a:r>
          </a:p>
          <a:p>
            <a:r>
              <a:rPr lang="fr-FR" dirty="0"/>
              <a:t>Présentation de l’idée que les déviations de la norme sont parfois sans conséquence et peuvent même avoir une certaine valeur </a:t>
            </a:r>
            <a:r>
              <a:rPr lang="fr-FR" sz="1600" dirty="0"/>
              <a:t>(</a:t>
            </a:r>
            <a:r>
              <a:rPr lang="fr-FR" sz="1600" dirty="0" err="1"/>
              <a:t>Bullough</a:t>
            </a:r>
            <a:r>
              <a:rPr lang="fr-FR" sz="1600" dirty="0"/>
              <a:t>, 1994) </a:t>
            </a:r>
          </a:p>
          <a:p>
            <a:r>
              <a:rPr lang="fr-FR" dirty="0"/>
              <a:t>Intérêt pour le lesbianisme contrairement à ses prédécesseurs </a:t>
            </a:r>
          </a:p>
          <a:p>
            <a:r>
              <a:rPr lang="fr-FR" dirty="0"/>
              <a:t>Retrait de la masturbation comme déviance / maladie </a:t>
            </a:r>
          </a:p>
          <a:p>
            <a:pPr lvl="1"/>
            <a:r>
              <a:rPr lang="fr-FR" dirty="0"/>
              <a:t>Introduction du concept d’autoérotisme </a:t>
            </a:r>
          </a:p>
        </p:txBody>
      </p:sp>
    </p:spTree>
    <p:extLst>
      <p:ext uri="{BB962C8B-B14F-4D97-AF65-F5344CB8AC3E}">
        <p14:creationId xmlns:p14="http://schemas.microsoft.com/office/powerpoint/2010/main" val="14784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Contributions</a:t>
            </a:r>
          </a:p>
        </p:txBody>
      </p:sp>
      <p:sp>
        <p:nvSpPr>
          <p:cNvPr id="3" name="Espace réservé du contenu 2"/>
          <p:cNvSpPr>
            <a:spLocks noGrp="1"/>
          </p:cNvSpPr>
          <p:nvPr>
            <p:ph idx="1"/>
          </p:nvPr>
        </p:nvSpPr>
        <p:spPr>
          <a:xfrm>
            <a:off x="800100" y="2103119"/>
            <a:ext cx="7651725" cy="4559681"/>
          </a:xfrm>
        </p:spPr>
        <p:txBody>
          <a:bodyPr>
            <a:normAutofit/>
          </a:bodyPr>
          <a:lstStyle/>
          <a:p>
            <a:r>
              <a:rPr lang="fr-FR" dirty="0"/>
              <a:t>Lutte pour le mouvement des femmes</a:t>
            </a:r>
          </a:p>
          <a:p>
            <a:r>
              <a:rPr lang="fr-FR" dirty="0"/>
              <a:t>Lutte pour l’éducation sexuelle</a:t>
            </a:r>
          </a:p>
          <a:p>
            <a:r>
              <a:rPr lang="fr-FR" dirty="0"/>
              <a:t>Lutte pour les droits égaux entre les hommes et les femmes</a:t>
            </a:r>
          </a:p>
          <a:p>
            <a:r>
              <a:rPr lang="fr-FR" dirty="0"/>
              <a:t>Lutte pour la liberté sexuelle entre adultes consentants</a:t>
            </a:r>
          </a:p>
          <a:p>
            <a:r>
              <a:rPr lang="fr-FR" dirty="0"/>
              <a:t>Homosexualité : ouverture, mais….</a:t>
            </a:r>
          </a:p>
          <a:p>
            <a:r>
              <a:rPr lang="fr-FR" dirty="0"/>
              <a:t>Eugénisme social « modéré »: </a:t>
            </a:r>
          </a:p>
          <a:p>
            <a:pPr lvl="1"/>
            <a:r>
              <a:rPr lang="fr-FR" dirty="0">
                <a:solidFill>
                  <a:schemeClr val="accent6">
                    <a:lumMod val="75000"/>
                  </a:schemeClr>
                </a:solidFill>
              </a:rPr>
              <a:t>L’affranchissement et l’éducation des femmes leur permettra de mieux choisir leur partenaire;</a:t>
            </a:r>
          </a:p>
          <a:p>
            <a:pPr lvl="1"/>
            <a:r>
              <a:rPr lang="fr-FR" dirty="0">
                <a:solidFill>
                  <a:schemeClr val="accent6">
                    <a:lumMod val="75000"/>
                  </a:schemeClr>
                </a:solidFill>
              </a:rPr>
              <a:t>Pour la contraception; </a:t>
            </a:r>
          </a:p>
          <a:p>
            <a:pPr lvl="1"/>
            <a:r>
              <a:rPr lang="fr-FR" dirty="0">
                <a:solidFill>
                  <a:schemeClr val="accent6">
                    <a:lumMod val="75000"/>
                  </a:schemeClr>
                </a:solidFill>
              </a:rPr>
              <a:t>Croit que l’homosexualité va diminuer en importance quand les </a:t>
            </a:r>
            <a:r>
              <a:rPr lang="fr-FR" dirty="0" err="1">
                <a:solidFill>
                  <a:schemeClr val="accent6">
                    <a:lumMod val="75000"/>
                  </a:schemeClr>
                </a:solidFill>
              </a:rPr>
              <a:t>homosexuel.le.s</a:t>
            </a:r>
            <a:r>
              <a:rPr lang="fr-FR" dirty="0">
                <a:solidFill>
                  <a:schemeClr val="accent6">
                    <a:lumMod val="75000"/>
                  </a:schemeClr>
                </a:solidFill>
              </a:rPr>
              <a:t> ne seront pas encouragés à se marier.</a:t>
            </a:r>
          </a:p>
          <a:p>
            <a:endParaRPr lang="fr-FR" dirty="0"/>
          </a:p>
        </p:txBody>
      </p:sp>
    </p:spTree>
    <p:extLst>
      <p:ext uri="{BB962C8B-B14F-4D97-AF65-F5344CB8AC3E}">
        <p14:creationId xmlns:p14="http://schemas.microsoft.com/office/powerpoint/2010/main" val="3407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Critiques</a:t>
            </a:r>
          </a:p>
        </p:txBody>
      </p:sp>
      <p:sp>
        <p:nvSpPr>
          <p:cNvPr id="3" name="Espace réservé du contenu 2"/>
          <p:cNvSpPr>
            <a:spLocks noGrp="1"/>
          </p:cNvSpPr>
          <p:nvPr>
            <p:ph idx="1"/>
          </p:nvPr>
        </p:nvSpPr>
        <p:spPr/>
        <p:txBody>
          <a:bodyPr>
            <a:normAutofit/>
          </a:bodyPr>
          <a:lstStyle/>
          <a:p>
            <a:r>
              <a:rPr lang="fr-FR" dirty="0"/>
              <a:t>Biais dans l’œuvre d’Ellis: repose sur des études de cas de personnes ayant un lien de proximité </a:t>
            </a:r>
            <a:r>
              <a:rPr lang="fr-FR" sz="1600" dirty="0"/>
              <a:t>(</a:t>
            </a:r>
            <a:r>
              <a:rPr lang="fr-FR" sz="1600" dirty="0" err="1"/>
              <a:t>Bullough</a:t>
            </a:r>
            <a:r>
              <a:rPr lang="fr-FR" sz="1600" dirty="0"/>
              <a:t>, 1994) </a:t>
            </a:r>
          </a:p>
          <a:p>
            <a:pPr lvl="1"/>
            <a:r>
              <a:rPr lang="fr-FR" dirty="0" err="1"/>
              <a:t>Autorapportées</a:t>
            </a:r>
            <a:r>
              <a:rPr lang="fr-FR" dirty="0"/>
              <a:t> ou rapportées par un tiers </a:t>
            </a:r>
          </a:p>
          <a:p>
            <a:endParaRPr lang="fr-FR" dirty="0"/>
          </a:p>
        </p:txBody>
      </p:sp>
    </p:spTree>
    <p:extLst>
      <p:ext uri="{BB962C8B-B14F-4D97-AF65-F5344CB8AC3E}">
        <p14:creationId xmlns:p14="http://schemas.microsoft.com/office/powerpoint/2010/main" val="39984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5400" dirty="0"/>
              <a:t>Magnus </a:t>
            </a:r>
            <a:r>
              <a:rPr lang="fr-CA" sz="5400" dirty="0" err="1"/>
              <a:t>Hirschfeld</a:t>
            </a:r>
            <a:r>
              <a:rPr lang="fr-CA" sz="5400" dirty="0"/>
              <a:t> (1868-1935)</a:t>
            </a:r>
          </a:p>
        </p:txBody>
      </p:sp>
      <p:sp>
        <p:nvSpPr>
          <p:cNvPr id="3" name="Sous-titre 2"/>
          <p:cNvSpPr>
            <a:spLocks noGrp="1"/>
          </p:cNvSpPr>
          <p:nvPr>
            <p:ph type="subTitle" idx="1"/>
          </p:nvPr>
        </p:nvSpPr>
        <p:spPr/>
        <p:txBody>
          <a:bodyPr/>
          <a:lstStyle/>
          <a:p>
            <a:endParaRPr lang="fr-CA"/>
          </a:p>
        </p:txBody>
      </p:sp>
    </p:spTree>
    <p:extLst>
      <p:ext uri="{BB962C8B-B14F-4D97-AF65-F5344CB8AC3E}">
        <p14:creationId xmlns:p14="http://schemas.microsoft.com/office/powerpoint/2010/main" val="2248297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Magnus </a:t>
            </a:r>
            <a:r>
              <a:rPr lang="fr-CA" dirty="0" err="1"/>
              <a:t>Hirschfeld</a:t>
            </a:r>
            <a:r>
              <a:rPr lang="fr-CA" dirty="0"/>
              <a:t> </a:t>
            </a:r>
            <a:r>
              <a:rPr lang="fr-FR" dirty="0"/>
              <a:t>(1868-1935)</a:t>
            </a:r>
          </a:p>
        </p:txBody>
      </p:sp>
      <p:sp>
        <p:nvSpPr>
          <p:cNvPr id="3" name="Espace réservé du contenu 2"/>
          <p:cNvSpPr>
            <a:spLocks noGrp="1"/>
          </p:cNvSpPr>
          <p:nvPr>
            <p:ph idx="1"/>
          </p:nvPr>
        </p:nvSpPr>
        <p:spPr>
          <a:xfrm>
            <a:off x="800101" y="1582414"/>
            <a:ext cx="5338528" cy="4944813"/>
          </a:xfrm>
        </p:spPr>
        <p:txBody>
          <a:bodyPr>
            <a:normAutofit/>
          </a:bodyPr>
          <a:lstStyle/>
          <a:p>
            <a:pPr marL="114300" indent="0">
              <a:spcBef>
                <a:spcPts val="2100"/>
              </a:spcBef>
              <a:buNone/>
            </a:pPr>
            <a:r>
              <a:rPr lang="fr-FR" sz="2400" u="sng" dirty="0"/>
              <a:t>Essentiel</a:t>
            </a:r>
          </a:p>
          <a:p>
            <a:pPr>
              <a:lnSpc>
                <a:spcPct val="90000"/>
              </a:lnSpc>
              <a:spcBef>
                <a:spcPts val="2100"/>
              </a:spcBef>
              <a:buFont typeface="Arial"/>
              <a:buChar char="•"/>
            </a:pPr>
            <a:r>
              <a:rPr lang="fr-FR" sz="2200" dirty="0"/>
              <a:t>Médecin psychi</a:t>
            </a:r>
            <a:r>
              <a:rPr lang="fr-FR" dirty="0"/>
              <a:t>a</a:t>
            </a:r>
            <a:r>
              <a:rPr lang="fr-FR" sz="2200" dirty="0"/>
              <a:t>tre allemand ayant vécu de la fin de l’époque victorienne à l’entre-deux-guerres. </a:t>
            </a:r>
          </a:p>
          <a:p>
            <a:pPr>
              <a:lnSpc>
                <a:spcPct val="90000"/>
              </a:lnSpc>
              <a:spcBef>
                <a:spcPts val="2100"/>
              </a:spcBef>
              <a:buFont typeface="Arial"/>
              <a:buChar char="•"/>
            </a:pPr>
            <a:r>
              <a:rPr lang="fr-FR" sz="2200" dirty="0"/>
              <a:t>Fondateur de la Société pour la défense des homosexuels et pour la décriminalisation de l’homosexualité en 1897 et pionnier dans les droits des personnes homosexuelles</a:t>
            </a:r>
          </a:p>
          <a:p>
            <a:pPr>
              <a:lnSpc>
                <a:spcPct val="90000"/>
              </a:lnSpc>
              <a:spcBef>
                <a:spcPts val="2100"/>
              </a:spcBef>
              <a:buFont typeface="Arial"/>
              <a:buChar char="•"/>
            </a:pPr>
            <a:r>
              <a:rPr lang="fr-FR" sz="2200" dirty="0"/>
              <a:t>Fondateur de l’Institut de sexologie à Berlin en 1919 </a:t>
            </a:r>
          </a:p>
          <a:p>
            <a:pPr>
              <a:lnSpc>
                <a:spcPct val="90000"/>
              </a:lnSpc>
              <a:spcBef>
                <a:spcPts val="2100"/>
              </a:spcBef>
              <a:buFont typeface="Arial"/>
              <a:buChar char="•"/>
            </a:pPr>
            <a:r>
              <a:rPr lang="fr-FR" sz="2200" dirty="0"/>
              <a:t>Décède en 1935 en France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629" y="2976847"/>
            <a:ext cx="3005372" cy="3881153"/>
          </a:xfrm>
          <a:prstGeom prst="rect">
            <a:avLst/>
          </a:prstGeom>
        </p:spPr>
      </p:pic>
    </p:spTree>
    <p:extLst>
      <p:ext uri="{BB962C8B-B14F-4D97-AF65-F5344CB8AC3E}">
        <p14:creationId xmlns:p14="http://schemas.microsoft.com/office/powerpoint/2010/main" val="3677566179"/>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Recherches</a:t>
            </a:r>
            <a:r>
              <a:rPr lang="fr-FR" i="1" dirty="0"/>
              <a:t> </a:t>
            </a:r>
            <a:r>
              <a:rPr lang="fr-FR" dirty="0"/>
              <a:t>et travaux </a:t>
            </a:r>
            <a:br>
              <a:rPr lang="fr-FR" sz="2200"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a:t>
            </a:r>
          </a:p>
        </p:txBody>
      </p:sp>
      <p:sp>
        <p:nvSpPr>
          <p:cNvPr id="3" name="Espace réservé du contenu 2"/>
          <p:cNvSpPr>
            <a:spLocks noGrp="1"/>
          </p:cNvSpPr>
          <p:nvPr>
            <p:ph idx="1"/>
          </p:nvPr>
        </p:nvSpPr>
        <p:spPr>
          <a:xfrm>
            <a:off x="800100" y="1728164"/>
            <a:ext cx="7631696" cy="4452502"/>
          </a:xfrm>
        </p:spPr>
        <p:txBody>
          <a:bodyPr>
            <a:noAutofit/>
          </a:bodyPr>
          <a:lstStyle/>
          <a:p>
            <a:pPr marL="0" indent="0">
              <a:buNone/>
            </a:pPr>
            <a:r>
              <a:rPr lang="fr-FR" sz="2400" u="sng" dirty="0"/>
              <a:t>Ses principaux ouvrages</a:t>
            </a:r>
          </a:p>
          <a:p>
            <a:pPr marL="0" indent="0">
              <a:buNone/>
            </a:pPr>
            <a:r>
              <a:rPr lang="fr-FR" dirty="0"/>
              <a:t>Auteur de multiples travaux  dont :</a:t>
            </a:r>
          </a:p>
          <a:p>
            <a:pPr marL="182563" indent="-182563">
              <a:buFont typeface="Arial"/>
              <a:buChar char="•"/>
            </a:pPr>
            <a:r>
              <a:rPr lang="fr-FR" i="1" dirty="0"/>
              <a:t>Sappho et </a:t>
            </a:r>
            <a:r>
              <a:rPr lang="fr-FR" i="1" dirty="0" err="1"/>
              <a:t>Socrates</a:t>
            </a:r>
            <a:r>
              <a:rPr lang="fr-FR" i="1" dirty="0"/>
              <a:t> </a:t>
            </a:r>
            <a:r>
              <a:rPr lang="fr-FR" dirty="0"/>
              <a:t>(1896),  </a:t>
            </a:r>
          </a:p>
          <a:p>
            <a:pPr marL="182563" indent="-182563">
              <a:buFont typeface="Arial"/>
              <a:buChar char="•"/>
            </a:pPr>
            <a:r>
              <a:rPr lang="fr-FR" i="1" dirty="0">
                <a:hlinkClick r:id="rId3"/>
              </a:rPr>
              <a:t>Le Troisième sexe: Les homosexuels de </a:t>
            </a:r>
            <a:br>
              <a:rPr lang="fr-FR" i="1" dirty="0">
                <a:hlinkClick r:id="rId3"/>
              </a:rPr>
            </a:br>
            <a:r>
              <a:rPr lang="fr-FR" i="1" dirty="0">
                <a:hlinkClick r:id="rId3"/>
              </a:rPr>
              <a:t>Berlin </a:t>
            </a:r>
            <a:r>
              <a:rPr lang="fr-FR" dirty="0">
                <a:hlinkClick r:id="rId3"/>
              </a:rPr>
              <a:t>(1908)</a:t>
            </a:r>
            <a:endParaRPr lang="fr-FR" dirty="0"/>
          </a:p>
          <a:p>
            <a:pPr marL="182563" indent="-182563">
              <a:buFont typeface="Arial"/>
              <a:buChar char="•"/>
            </a:pPr>
            <a:r>
              <a:rPr lang="fr-FR" i="1" dirty="0"/>
              <a:t>Éducation sexuelle </a:t>
            </a:r>
            <a:r>
              <a:rPr lang="fr-FR" dirty="0"/>
              <a:t>(1934)</a:t>
            </a:r>
          </a:p>
          <a:p>
            <a:pPr marL="182563" indent="-182563">
              <a:buFont typeface="Arial"/>
              <a:buChar char="•"/>
            </a:pPr>
            <a:r>
              <a:rPr lang="fr-FR" i="1" dirty="0"/>
              <a:t>L’âme et l’amour </a:t>
            </a:r>
            <a:r>
              <a:rPr lang="fr-FR" dirty="0"/>
              <a:t>(1935)</a:t>
            </a:r>
          </a:p>
          <a:p>
            <a:pPr marL="182563" indent="-182563">
              <a:buFont typeface="Arial"/>
              <a:buChar char="•"/>
            </a:pPr>
            <a:r>
              <a:rPr lang="fr-FR" i="1" dirty="0"/>
              <a:t>Le sexe inconnu </a:t>
            </a:r>
            <a:r>
              <a:rPr lang="fr-FR" dirty="0"/>
              <a:t>(1936)</a:t>
            </a:r>
          </a:p>
          <a:p>
            <a:pPr marL="182563" indent="-182563">
              <a:buFont typeface="Arial"/>
              <a:buChar char="•"/>
            </a:pPr>
            <a:r>
              <a:rPr lang="fr-FR" i="1" dirty="0"/>
              <a:t>Le corps et l’amour </a:t>
            </a:r>
            <a:r>
              <a:rPr lang="fr-FR" dirty="0"/>
              <a:t>(1937)</a:t>
            </a:r>
          </a:p>
          <a:p>
            <a:pPr marL="0" indent="0">
              <a:spcBef>
                <a:spcPts val="2400"/>
              </a:spcBef>
              <a:buNone/>
            </a:pPr>
            <a:endParaRPr lang="fr-FR" sz="2000"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629" y="2976847"/>
            <a:ext cx="3005372" cy="3881153"/>
          </a:xfrm>
          <a:prstGeom prst="rect">
            <a:avLst/>
          </a:prstGeom>
        </p:spPr>
      </p:pic>
    </p:spTree>
    <p:extLst>
      <p:ext uri="{BB962C8B-B14F-4D97-AF65-F5344CB8AC3E}">
        <p14:creationId xmlns:p14="http://schemas.microsoft.com/office/powerpoint/2010/main" val="1616092142"/>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Recherches</a:t>
            </a:r>
            <a:r>
              <a:rPr lang="fr-FR" i="1" dirty="0"/>
              <a:t> </a:t>
            </a:r>
            <a:r>
              <a:rPr lang="fr-FR" dirty="0"/>
              <a:t>et travaux </a:t>
            </a:r>
            <a:br>
              <a:rPr lang="fr-FR" sz="2200"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a:t>
            </a:r>
          </a:p>
        </p:txBody>
      </p:sp>
      <p:sp>
        <p:nvSpPr>
          <p:cNvPr id="3" name="Espace réservé du contenu 2"/>
          <p:cNvSpPr>
            <a:spLocks noGrp="1"/>
          </p:cNvSpPr>
          <p:nvPr>
            <p:ph idx="1"/>
          </p:nvPr>
        </p:nvSpPr>
        <p:spPr>
          <a:xfrm>
            <a:off x="800100" y="2014194"/>
            <a:ext cx="7631696" cy="4166472"/>
          </a:xfrm>
        </p:spPr>
        <p:txBody>
          <a:bodyPr>
            <a:noAutofit/>
          </a:bodyPr>
          <a:lstStyle/>
          <a:p>
            <a:pPr marL="0" lvl="8" indent="0">
              <a:spcBef>
                <a:spcPts val="2400"/>
              </a:spcBef>
              <a:buNone/>
            </a:pPr>
            <a:r>
              <a:rPr lang="fr-FR" sz="2400" dirty="0"/>
              <a:t>Réalisation de grandes enquêtes sexologiques (études statistiques) en Allemagne</a:t>
            </a:r>
          </a:p>
          <a:p>
            <a:pPr marL="439738" lvl="8" indent="-254000">
              <a:spcBef>
                <a:spcPts val="1800"/>
              </a:spcBef>
              <a:buFont typeface="Arial"/>
              <a:buChar char="•"/>
            </a:pPr>
            <a:r>
              <a:rPr lang="fr-FR" sz="2200" b="1" dirty="0"/>
              <a:t>1903</a:t>
            </a:r>
            <a:r>
              <a:rPr lang="fr-FR" sz="2200" dirty="0"/>
              <a:t> – Enquête auprès de 3 000 étudiants : 1,5% s’identifient comme homosexuels et 4,5% comme bisexuels (</a:t>
            </a:r>
            <a:r>
              <a:rPr lang="fr-FR" sz="2200" dirty="0" err="1"/>
              <a:t>Drescher</a:t>
            </a:r>
            <a:r>
              <a:rPr lang="fr-FR" sz="2200" dirty="0"/>
              <a:t>, 2010, p. 433) </a:t>
            </a:r>
          </a:p>
          <a:p>
            <a:pPr marL="439738" indent="-254000">
              <a:buFont typeface="Arial"/>
              <a:buChar char="•"/>
            </a:pPr>
            <a:r>
              <a:rPr lang="fr-FR" b="1" dirty="0"/>
              <a:t>1910</a:t>
            </a:r>
            <a:r>
              <a:rPr lang="fr-FR" dirty="0"/>
              <a:t> – Étude sur les travestis (données ethnologiques et historiques)</a:t>
            </a:r>
          </a:p>
          <a:p>
            <a:pPr marL="711200" indent="-271463">
              <a:lnSpc>
                <a:spcPct val="90000"/>
              </a:lnSpc>
              <a:buFont typeface="Arial"/>
              <a:buChar char="•"/>
            </a:pPr>
            <a:r>
              <a:rPr lang="fr-FR" sz="2000" dirty="0"/>
              <a:t>L’existence du travestissement dans le temps et dans différentes cultures (s’intéresse, entre autres, aux femmes soldats qui doivent dissimuler leur sexe)</a:t>
            </a:r>
          </a:p>
        </p:txBody>
      </p:sp>
    </p:spTree>
    <p:extLst>
      <p:ext uri="{BB962C8B-B14F-4D97-AF65-F5344CB8AC3E}">
        <p14:creationId xmlns:p14="http://schemas.microsoft.com/office/powerpoint/2010/main" val="171632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200" dirty="0"/>
              <a:t>Principes</a:t>
            </a:r>
            <a:br>
              <a:rPr lang="fr-FR" sz="5200"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 </a:t>
            </a:r>
          </a:p>
        </p:txBody>
      </p:sp>
      <p:sp>
        <p:nvSpPr>
          <p:cNvPr id="3" name="Espace réservé du contenu 2"/>
          <p:cNvSpPr>
            <a:spLocks noGrp="1"/>
          </p:cNvSpPr>
          <p:nvPr>
            <p:ph idx="1"/>
          </p:nvPr>
        </p:nvSpPr>
        <p:spPr>
          <a:xfrm>
            <a:off x="668160" y="2014194"/>
            <a:ext cx="7710716" cy="4843806"/>
          </a:xfrm>
        </p:spPr>
        <p:txBody>
          <a:bodyPr>
            <a:noAutofit/>
          </a:bodyPr>
          <a:lstStyle/>
          <a:p>
            <a:pPr marL="182563" indent="0">
              <a:spcBef>
                <a:spcPts val="1200"/>
              </a:spcBef>
              <a:buNone/>
            </a:pPr>
            <a:r>
              <a:rPr lang="fr-FR" dirty="0"/>
              <a:t>Remet en cause la dichotomie homme / femme</a:t>
            </a:r>
          </a:p>
          <a:p>
            <a:pPr marL="185738" indent="0">
              <a:spcBef>
                <a:spcPts val="1200"/>
              </a:spcBef>
              <a:buNone/>
            </a:pPr>
            <a:r>
              <a:rPr lang="fr-FR" dirty="0"/>
              <a:t>Considère l’homosexualité comme innée « </a:t>
            </a:r>
            <a:r>
              <a:rPr lang="fr-FR" dirty="0" err="1"/>
              <a:t>what</a:t>
            </a:r>
            <a:r>
              <a:rPr lang="fr-FR" dirty="0"/>
              <a:t> </a:t>
            </a:r>
            <a:r>
              <a:rPr lang="fr-FR" dirty="0" err="1"/>
              <a:t>is</a:t>
            </a:r>
            <a:r>
              <a:rPr lang="fr-FR" dirty="0"/>
              <a:t> </a:t>
            </a:r>
            <a:r>
              <a:rPr lang="fr-FR" dirty="0" err="1"/>
              <a:t>natural</a:t>
            </a:r>
            <a:r>
              <a:rPr lang="fr-FR" dirty="0"/>
              <a:t> </a:t>
            </a:r>
            <a:r>
              <a:rPr lang="fr-FR" dirty="0" err="1"/>
              <a:t>cannot</a:t>
            </a:r>
            <a:r>
              <a:rPr lang="fr-FR" dirty="0"/>
              <a:t> </a:t>
            </a:r>
            <a:r>
              <a:rPr lang="fr-FR" dirty="0" err="1"/>
              <a:t>be</a:t>
            </a:r>
            <a:r>
              <a:rPr lang="fr-FR" dirty="0"/>
              <a:t> immoral » (</a:t>
            </a:r>
            <a:r>
              <a:rPr lang="fr-FR" dirty="0" err="1"/>
              <a:t>Bullough</a:t>
            </a:r>
            <a:r>
              <a:rPr lang="fr-FR" dirty="0"/>
              <a:t>, 1994, p. 65)</a:t>
            </a:r>
          </a:p>
          <a:p>
            <a:pPr marL="185738" indent="0">
              <a:spcBef>
                <a:spcPts val="1200"/>
              </a:spcBef>
              <a:buNone/>
            </a:pPr>
            <a:r>
              <a:rPr lang="fr-FR" dirty="0"/>
              <a:t>Plus intéressé à décrire qu’à condamner les pratiques sexuelles diversifiées</a:t>
            </a:r>
          </a:p>
          <a:p>
            <a:pPr marL="182563" indent="0">
              <a:spcBef>
                <a:spcPts val="1200"/>
              </a:spcBef>
              <a:buNone/>
            </a:pPr>
            <a:r>
              <a:rPr lang="fr-FR" dirty="0"/>
              <a:t>Reprend les travaux d’</a:t>
            </a:r>
            <a:r>
              <a:rPr lang="fr-FR" dirty="0" err="1"/>
              <a:t>Ulrichs</a:t>
            </a:r>
            <a:r>
              <a:rPr lang="fr-FR" dirty="0"/>
              <a:t> sur le « troisième sexe» (inversion) : 4 catégories</a:t>
            </a:r>
            <a:r>
              <a:rPr lang="fr-FR" sz="2000" dirty="0"/>
              <a:t> (</a:t>
            </a:r>
            <a:r>
              <a:rPr lang="fr-FR" sz="2000" dirty="0" err="1"/>
              <a:t>Revenin</a:t>
            </a:r>
            <a:r>
              <a:rPr lang="fr-FR" sz="2000" dirty="0"/>
              <a:t>, 2007, p. 31)</a:t>
            </a:r>
            <a:endParaRPr lang="fr-FR" dirty="0"/>
          </a:p>
          <a:p>
            <a:pPr marL="969963" indent="-342900">
              <a:lnSpc>
                <a:spcPct val="70000"/>
              </a:lnSpc>
              <a:spcBef>
                <a:spcPts val="1200"/>
              </a:spcBef>
            </a:pPr>
            <a:r>
              <a:rPr lang="fr-FR" sz="2000" dirty="0"/>
              <a:t>hermaphrodites</a:t>
            </a:r>
          </a:p>
          <a:p>
            <a:pPr marL="969963" indent="-342900">
              <a:lnSpc>
                <a:spcPct val="70000"/>
              </a:lnSpc>
              <a:spcBef>
                <a:spcPts val="1200"/>
              </a:spcBef>
            </a:pPr>
            <a:r>
              <a:rPr lang="fr-FR" sz="2000" dirty="0"/>
              <a:t>androgynes</a:t>
            </a:r>
          </a:p>
          <a:p>
            <a:pPr marL="969963" indent="-342900">
              <a:lnSpc>
                <a:spcPct val="70000"/>
              </a:lnSpc>
              <a:spcBef>
                <a:spcPts val="1200"/>
              </a:spcBef>
            </a:pPr>
            <a:r>
              <a:rPr lang="fr-FR" sz="2000" dirty="0"/>
              <a:t>homosexuels</a:t>
            </a:r>
          </a:p>
          <a:p>
            <a:pPr marL="969963" indent="-342900">
              <a:lnSpc>
                <a:spcPct val="70000"/>
              </a:lnSpc>
              <a:spcBef>
                <a:spcPts val="1200"/>
              </a:spcBef>
            </a:pPr>
            <a:r>
              <a:rPr lang="fr-FR" sz="2000" dirty="0"/>
              <a:t>« </a:t>
            </a:r>
            <a:r>
              <a:rPr lang="fr-FR" sz="2000" dirty="0" err="1"/>
              <a:t>transvestistes</a:t>
            </a:r>
            <a:r>
              <a:rPr lang="fr-FR" sz="2000" dirty="0"/>
              <a:t> » (travestis et transsexuels)</a:t>
            </a:r>
          </a:p>
        </p:txBody>
      </p:sp>
    </p:spTree>
    <p:extLst>
      <p:ext uri="{BB962C8B-B14F-4D97-AF65-F5344CB8AC3E}">
        <p14:creationId xmlns:p14="http://schemas.microsoft.com/office/powerpoint/2010/main" val="17084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200" dirty="0"/>
              <a:t>Principes</a:t>
            </a:r>
            <a:br>
              <a:rPr lang="fr-FR" sz="5200"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 </a:t>
            </a:r>
          </a:p>
        </p:txBody>
      </p:sp>
      <p:sp>
        <p:nvSpPr>
          <p:cNvPr id="3" name="Espace réservé du contenu 2"/>
          <p:cNvSpPr>
            <a:spLocks noGrp="1"/>
          </p:cNvSpPr>
          <p:nvPr>
            <p:ph idx="1"/>
          </p:nvPr>
        </p:nvSpPr>
        <p:spPr>
          <a:xfrm>
            <a:off x="685800" y="2014194"/>
            <a:ext cx="7710716" cy="4166472"/>
          </a:xfrm>
        </p:spPr>
        <p:txBody>
          <a:bodyPr>
            <a:noAutofit/>
          </a:bodyPr>
          <a:lstStyle/>
          <a:p>
            <a:pPr marL="182563" indent="0">
              <a:spcBef>
                <a:spcPts val="1200"/>
              </a:spcBef>
              <a:buNone/>
            </a:pPr>
            <a:r>
              <a:rPr lang="fr-FR" dirty="0"/>
              <a:t>Distingue homosexualité du travestisme et de la transsexualité</a:t>
            </a:r>
          </a:p>
          <a:p>
            <a:pPr marL="799783" lvl="1" indent="-342900">
              <a:spcBef>
                <a:spcPts val="1200"/>
              </a:spcBef>
            </a:pPr>
            <a:r>
              <a:rPr lang="fr-FR" dirty="0"/>
              <a:t>Focalise sur le plaisir et non sur le comportement</a:t>
            </a:r>
          </a:p>
          <a:p>
            <a:pPr marL="182563" indent="0">
              <a:spcBef>
                <a:spcPts val="1200"/>
              </a:spcBef>
              <a:buNone/>
            </a:pPr>
            <a:r>
              <a:rPr lang="fr-FR" dirty="0"/>
              <a:t>Après 1900, il délaisse les comportements pathologiques pour s’intéresser aux comportements sexuels plus généraux</a:t>
            </a:r>
          </a:p>
          <a:p>
            <a:pPr marL="799783" lvl="1" indent="-342900">
              <a:spcBef>
                <a:spcPts val="1200"/>
              </a:spcBef>
            </a:pPr>
            <a:r>
              <a:rPr lang="fr-FR" dirty="0"/>
              <a:t>Ainsi, localise dans les sécrétions internes (hormones) la source des sentiments amoureux et l’attraction sexuelle</a:t>
            </a:r>
            <a:endParaRPr lang="fr-FR" sz="2200" dirty="0"/>
          </a:p>
        </p:txBody>
      </p:sp>
    </p:spTree>
    <p:extLst>
      <p:ext uri="{BB962C8B-B14F-4D97-AF65-F5344CB8AC3E}">
        <p14:creationId xmlns:p14="http://schemas.microsoft.com/office/powerpoint/2010/main" val="395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L’utérus migrateur</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Selon Platon, lorsqu’un utérus reste « inutilisé » pendant trop longtemps après la puberté, il peut: </a:t>
            </a:r>
          </a:p>
          <a:p>
            <a:r>
              <a:rPr lang="fr-FR" sz="2000" dirty="0"/>
              <a:t>se déplacer dans le corps;</a:t>
            </a:r>
          </a:p>
          <a:p>
            <a:r>
              <a:rPr lang="fr-FR" sz="2000" dirty="0"/>
              <a:t>perturber le fonctionnement des autres organes; </a:t>
            </a:r>
          </a:p>
          <a:p>
            <a:r>
              <a:rPr lang="fr-FR" sz="2000" dirty="0"/>
              <a:t>couper le souffle; </a:t>
            </a:r>
          </a:p>
          <a:p>
            <a:r>
              <a:rPr lang="fr-FR" sz="2000" dirty="0"/>
              <a:t>causer plusieurs problèmes médicaux sérieux, incluant l’hystérie (d’ailleurs, hystérie=utérus). </a:t>
            </a:r>
            <a:endParaRPr lang="fr-CA" dirty="0"/>
          </a:p>
          <a:p>
            <a:pPr marL="114300" indent="0">
              <a:buNone/>
            </a:pPr>
            <a:r>
              <a:rPr lang="fr-FR" dirty="0"/>
              <a:t>Le principal remède était donc de fixer l’utérus temporairement en prescrivant des relations sexuelles ou, de façon plus permanente, en l’amenant à être enceinte (l’accouchement « fixerait » l’utérus en place). </a:t>
            </a:r>
          </a:p>
          <a:p>
            <a:r>
              <a:rPr lang="fr-FR" sz="2000" dirty="0"/>
              <a:t>L’utilisation d’odeurs pour attirer ou repousser l’utérus servait aussi de traitement. </a:t>
            </a:r>
            <a:endParaRPr lang="fr-FR" dirty="0"/>
          </a:p>
          <a:p>
            <a:endParaRPr lang="fr-CA" dirty="0"/>
          </a:p>
        </p:txBody>
      </p:sp>
    </p:spTree>
    <p:extLst>
      <p:ext uri="{BB962C8B-B14F-4D97-AF65-F5344CB8AC3E}">
        <p14:creationId xmlns:p14="http://schemas.microsoft.com/office/powerpoint/2010/main" val="2600994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Contributions </a:t>
            </a:r>
            <a:br>
              <a:rPr lang="fr-FR"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a:t>
            </a:r>
          </a:p>
        </p:txBody>
      </p:sp>
      <p:sp>
        <p:nvSpPr>
          <p:cNvPr id="4" name="Espace réservé du contenu 2"/>
          <p:cNvSpPr txBox="1">
            <a:spLocks/>
          </p:cNvSpPr>
          <p:nvPr/>
        </p:nvSpPr>
        <p:spPr>
          <a:xfrm>
            <a:off x="800100" y="2014194"/>
            <a:ext cx="7631696" cy="416647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2100"/>
              </a:spcBef>
              <a:buNone/>
            </a:pPr>
            <a:r>
              <a:rPr lang="fr-FR" dirty="0"/>
              <a:t>Remise en question des conclusions de Krafft-Ebing sur les effets de la masturbation</a:t>
            </a:r>
          </a:p>
          <a:p>
            <a:pPr marL="114300" indent="0">
              <a:spcBef>
                <a:spcPts val="2100"/>
              </a:spcBef>
              <a:buNone/>
            </a:pPr>
            <a:r>
              <a:rPr lang="fr-FR" dirty="0"/>
              <a:t>Découvert que 96 % des personnes interrogées se sont déjà masturbé</a:t>
            </a:r>
          </a:p>
          <a:p>
            <a:pPr lvl="1">
              <a:spcBef>
                <a:spcPts val="2100"/>
              </a:spcBef>
            </a:pPr>
            <a:r>
              <a:rPr lang="fr-FR" dirty="0"/>
              <a:t>Il préconisait quand même la stérilisation et la clitoridectomie pour prévenir l’</a:t>
            </a:r>
            <a:r>
              <a:rPr lang="fr-FR" dirty="0" err="1"/>
              <a:t>autogratification</a:t>
            </a:r>
            <a:endParaRPr lang="fr-FR" dirty="0"/>
          </a:p>
          <a:p>
            <a:pPr marL="114300" indent="0">
              <a:spcBef>
                <a:spcPts val="2100"/>
              </a:spcBef>
              <a:buNone/>
            </a:pPr>
            <a:r>
              <a:rPr lang="fr-FR" dirty="0"/>
              <a:t>Parle d’anormalités chromosomiques et hormonales</a:t>
            </a:r>
          </a:p>
          <a:p>
            <a:pPr marL="114300" indent="0">
              <a:spcBef>
                <a:spcPts val="2100"/>
              </a:spcBef>
              <a:buNone/>
            </a:pPr>
            <a:r>
              <a:rPr lang="fr-FR" dirty="0"/>
              <a:t>Rejette les théories de Freud sur la sexualité</a:t>
            </a:r>
          </a:p>
        </p:txBody>
      </p:sp>
    </p:spTree>
    <p:extLst>
      <p:ext uri="{BB962C8B-B14F-4D97-AF65-F5344CB8AC3E}">
        <p14:creationId xmlns:p14="http://schemas.microsoft.com/office/powerpoint/2010/main" val="21919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Contributions </a:t>
            </a:r>
            <a:br>
              <a:rPr lang="fr-FR" dirty="0"/>
            </a:br>
            <a:r>
              <a:rPr lang="fr-FR" sz="2200" dirty="0"/>
              <a:t>(</a:t>
            </a:r>
            <a:r>
              <a:rPr lang="fr-FR" sz="2200" dirty="0" err="1"/>
              <a:t>Bullough</a:t>
            </a:r>
            <a:r>
              <a:rPr lang="fr-FR" sz="2200" dirty="0"/>
              <a:t>, 1994; </a:t>
            </a:r>
            <a:r>
              <a:rPr lang="fr-FR" sz="2200" dirty="0" err="1"/>
              <a:t>Tréhel</a:t>
            </a:r>
            <a:r>
              <a:rPr lang="fr-FR" sz="2200" dirty="0"/>
              <a:t>, 2013; </a:t>
            </a:r>
            <a:r>
              <a:rPr lang="fr-FR" sz="2200" dirty="0" err="1"/>
              <a:t>Revenin</a:t>
            </a:r>
            <a:r>
              <a:rPr lang="fr-FR" sz="2200" dirty="0"/>
              <a:t>, 2007)</a:t>
            </a:r>
          </a:p>
        </p:txBody>
      </p:sp>
      <p:sp>
        <p:nvSpPr>
          <p:cNvPr id="4" name="Espace réservé du contenu 2"/>
          <p:cNvSpPr txBox="1">
            <a:spLocks/>
          </p:cNvSpPr>
          <p:nvPr/>
        </p:nvSpPr>
        <p:spPr>
          <a:xfrm>
            <a:off x="800100" y="2014194"/>
            <a:ext cx="7631696" cy="416647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2100"/>
              </a:spcBef>
              <a:buNone/>
            </a:pPr>
            <a:r>
              <a:rPr lang="fr-FR" dirty="0"/>
              <a:t>Lutte pour l’égalité sexuelle et les droits égaux entre les hommes et les femmes</a:t>
            </a:r>
          </a:p>
          <a:p>
            <a:pPr marL="114300" indent="0">
              <a:spcBef>
                <a:spcPts val="2100"/>
              </a:spcBef>
              <a:buNone/>
            </a:pPr>
            <a:r>
              <a:rPr lang="fr-FR" dirty="0"/>
              <a:t>Lutte pour une éducation sexuelle</a:t>
            </a:r>
          </a:p>
          <a:p>
            <a:pPr marL="114300" indent="0">
              <a:spcBef>
                <a:spcPts val="2100"/>
              </a:spcBef>
              <a:buNone/>
            </a:pPr>
            <a:r>
              <a:rPr lang="fr-FR" dirty="0"/>
              <a:t>Lutte pour la contraception et la régulation des naissances (réforme des lois sur l’avortement)</a:t>
            </a:r>
          </a:p>
          <a:p>
            <a:pPr marL="114300" indent="0">
              <a:spcBef>
                <a:spcPts val="2100"/>
              </a:spcBef>
              <a:buNone/>
            </a:pPr>
            <a:r>
              <a:rPr lang="fr-FR" dirty="0"/>
              <a:t>Lutte pour la tolérance envers les homosexuels et leurs droits</a:t>
            </a:r>
          </a:p>
          <a:p>
            <a:pPr marL="114300" indent="0">
              <a:spcBef>
                <a:spcPts val="2100"/>
              </a:spcBef>
              <a:buNone/>
            </a:pPr>
            <a:r>
              <a:rPr lang="fr-FR" dirty="0"/>
              <a:t>Lutte pour le droit au divorce</a:t>
            </a:r>
          </a:p>
          <a:p>
            <a:pPr marL="114300" indent="0">
              <a:spcBef>
                <a:spcPts val="2100"/>
              </a:spcBef>
              <a:buNone/>
            </a:pPr>
            <a:r>
              <a:rPr lang="fr-FR" dirty="0"/>
              <a:t>L’étude objective de la sexualité</a:t>
            </a:r>
          </a:p>
        </p:txBody>
      </p:sp>
    </p:spTree>
    <p:extLst>
      <p:ext uri="{BB962C8B-B14F-4D97-AF65-F5344CB8AC3E}">
        <p14:creationId xmlns:p14="http://schemas.microsoft.com/office/powerpoint/2010/main" val="719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Critiques</a:t>
            </a:r>
          </a:p>
        </p:txBody>
      </p:sp>
      <p:sp>
        <p:nvSpPr>
          <p:cNvPr id="4" name="Espace réservé du contenu 2"/>
          <p:cNvSpPr txBox="1">
            <a:spLocks/>
          </p:cNvSpPr>
          <p:nvPr/>
        </p:nvSpPr>
        <p:spPr>
          <a:xfrm>
            <a:off x="800099" y="2014194"/>
            <a:ext cx="7684615" cy="416647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2100"/>
              </a:spcBef>
              <a:buNone/>
            </a:pPr>
            <a:r>
              <a:rPr lang="fr-FR" dirty="0"/>
              <a:t>Remise en question et critiques relatives à son objectivité de chercheur en raison de son implication pour les droits des homosexuels</a:t>
            </a:r>
          </a:p>
          <a:p>
            <a:pPr marL="114300" indent="0">
              <a:spcBef>
                <a:spcPts val="2100"/>
              </a:spcBef>
              <a:buNone/>
            </a:pPr>
            <a:r>
              <a:rPr lang="fr-FR" dirty="0"/>
              <a:t>Il ne distinguait pas toujours entre ses croyances et ce que les données empiriques lui permettaient d’affirmer. </a:t>
            </a:r>
          </a:p>
          <a:p>
            <a:pPr marL="114300" indent="0">
              <a:spcBef>
                <a:spcPts val="2100"/>
              </a:spcBef>
              <a:buNone/>
            </a:pPr>
            <a:endParaRPr lang="fr-FR" dirty="0"/>
          </a:p>
        </p:txBody>
      </p:sp>
    </p:spTree>
    <p:extLst>
      <p:ext uri="{BB962C8B-B14F-4D97-AF65-F5344CB8AC3E}">
        <p14:creationId xmlns:p14="http://schemas.microsoft.com/office/powerpoint/2010/main" val="13295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L’utérus migrateur</a:t>
            </a:r>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dirty="0"/>
              <a:t>Cette idée de l’utérus migrateur et du lien entre sexualité et hystérie/</a:t>
            </a:r>
            <a:r>
              <a:rPr lang="fr-FR" dirty="0" err="1"/>
              <a:t>histrionie</a:t>
            </a:r>
            <a:r>
              <a:rPr lang="fr-FR" dirty="0"/>
              <a:t> (histrion=acteur) a influencé certains auteurs jusqu’au 20e siècle. </a:t>
            </a:r>
            <a:endParaRPr lang="fr-CA" dirty="0"/>
          </a:p>
          <a:p>
            <a:pPr marL="114300" indent="0">
              <a:buNone/>
            </a:pPr>
            <a:r>
              <a:rPr lang="fr-FR" u="sng" dirty="0"/>
              <a:t>D’ailleurs</a:t>
            </a:r>
            <a:r>
              <a:rPr lang="mr-IN" dirty="0"/>
              <a:t>…</a:t>
            </a:r>
            <a:endParaRPr lang="fr-FR" dirty="0"/>
          </a:p>
          <a:p>
            <a:r>
              <a:rPr lang="fr-FR" sz="2000" strike="sngStrike" dirty="0"/>
              <a:t>Le « massage pelvien », puis le vibrateur furent </a:t>
            </a:r>
            <a:br>
              <a:rPr lang="fr-FR" sz="2000" strike="sngStrike" dirty="0"/>
            </a:br>
            <a:r>
              <a:rPr lang="fr-FR" sz="2000" strike="sngStrike" dirty="0"/>
              <a:t>utilisés comme traitement de l’hystérie jusqu’au </a:t>
            </a:r>
            <a:br>
              <a:rPr lang="fr-FR" sz="2000" strike="sngStrike" dirty="0"/>
            </a:br>
            <a:r>
              <a:rPr lang="fr-FR" sz="2000" strike="sngStrike" dirty="0"/>
              <a:t>début du 20</a:t>
            </a:r>
            <a:r>
              <a:rPr lang="fr-FR" sz="2000" strike="sngStrike" baseline="30000" dirty="0"/>
              <a:t>e</a:t>
            </a:r>
            <a:r>
              <a:rPr lang="fr-FR" sz="2000" strike="sngStrike" dirty="0"/>
              <a:t> siècle (voir le film </a:t>
            </a:r>
            <a:r>
              <a:rPr lang="fr-FR" sz="2000" i="1" strike="sngStrike" dirty="0" err="1"/>
              <a:t>Hysteria</a:t>
            </a:r>
            <a:r>
              <a:rPr lang="fr-FR" sz="2000" strike="sngStrike" dirty="0"/>
              <a:t>); </a:t>
            </a:r>
          </a:p>
          <a:p>
            <a:r>
              <a:rPr lang="fr-FR" sz="2000" dirty="0"/>
              <a:t>Freud a déjà écrit qu’une patiente hystérique </a:t>
            </a:r>
            <a:br>
              <a:rPr lang="fr-FR" sz="2000" dirty="0"/>
            </a:br>
            <a:r>
              <a:rPr lang="fr-FR" sz="2000" dirty="0"/>
              <a:t>avait besoin d’une « bonne dose de pénis </a:t>
            </a:r>
            <a:br>
              <a:rPr lang="fr-FR" sz="2000" dirty="0"/>
            </a:br>
            <a:r>
              <a:rPr lang="fr-FR" sz="2000" dirty="0"/>
              <a:t>normal, à répétition. »</a:t>
            </a:r>
            <a:endParaRPr lang="fr-CA" sz="1800" dirty="0"/>
          </a:p>
        </p:txBody>
      </p:sp>
      <p:pic>
        <p:nvPicPr>
          <p:cNvPr id="6" name="Image 5"/>
          <p:cNvPicPr>
            <a:picLocks noChangeAspect="1"/>
          </p:cNvPicPr>
          <p:nvPr/>
        </p:nvPicPr>
        <p:blipFill>
          <a:blip r:embed="rId2"/>
          <a:stretch>
            <a:fillRect/>
          </a:stretch>
        </p:blipFill>
        <p:spPr>
          <a:xfrm>
            <a:off x="3470591" y="4940674"/>
            <a:ext cx="2762250" cy="1917326"/>
          </a:xfrm>
          <a:prstGeom prst="rect">
            <a:avLst/>
          </a:prstGeom>
        </p:spPr>
      </p:pic>
      <p:pic>
        <p:nvPicPr>
          <p:cNvPr id="8" name="Image 7"/>
          <p:cNvPicPr>
            <a:picLocks noChangeAspect="1"/>
          </p:cNvPicPr>
          <p:nvPr/>
        </p:nvPicPr>
        <p:blipFill>
          <a:blip r:embed="rId3"/>
          <a:stretch>
            <a:fillRect/>
          </a:stretch>
        </p:blipFill>
        <p:spPr>
          <a:xfrm>
            <a:off x="598488" y="5267992"/>
            <a:ext cx="2743200" cy="1590008"/>
          </a:xfrm>
          <a:prstGeom prst="rect">
            <a:avLst/>
          </a:prstGeom>
        </p:spPr>
      </p:pic>
      <p:pic>
        <p:nvPicPr>
          <p:cNvPr id="9" name="Image 8"/>
          <p:cNvPicPr>
            <a:picLocks noChangeAspect="1"/>
          </p:cNvPicPr>
          <p:nvPr/>
        </p:nvPicPr>
        <p:blipFill>
          <a:blip r:embed="rId4"/>
          <a:stretch>
            <a:fillRect/>
          </a:stretch>
        </p:blipFill>
        <p:spPr>
          <a:xfrm>
            <a:off x="6232841" y="2724152"/>
            <a:ext cx="2911160" cy="4133848"/>
          </a:xfrm>
          <a:prstGeom prst="rect">
            <a:avLst/>
          </a:prstGeom>
        </p:spPr>
      </p:pic>
      <p:pic>
        <p:nvPicPr>
          <p:cNvPr id="10" name="Image 9"/>
          <p:cNvPicPr>
            <a:picLocks noChangeAspect="1"/>
          </p:cNvPicPr>
          <p:nvPr/>
        </p:nvPicPr>
        <p:blipFill>
          <a:blip r:embed="rId5"/>
          <a:stretch>
            <a:fillRect/>
          </a:stretch>
        </p:blipFill>
        <p:spPr>
          <a:xfrm rot="5400000">
            <a:off x="7752361" y="1332515"/>
            <a:ext cx="1604966" cy="1178312"/>
          </a:xfrm>
          <a:prstGeom prst="rect">
            <a:avLst/>
          </a:prstGeom>
        </p:spPr>
      </p:pic>
    </p:spTree>
    <p:extLst>
      <p:ext uri="{BB962C8B-B14F-4D97-AF65-F5344CB8AC3E}">
        <p14:creationId xmlns:p14="http://schemas.microsoft.com/office/powerpoint/2010/main" val="40732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21819</TotalTime>
  <Words>6716</Words>
  <Application>Microsoft Macintosh PowerPoint</Application>
  <PresentationFormat>Affichage à l'écran (4:3)</PresentationFormat>
  <Paragraphs>502</Paragraphs>
  <Slides>82</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82</vt:i4>
      </vt:variant>
    </vt:vector>
  </HeadingPairs>
  <TitlesOfParts>
    <vt:vector size="87" baseType="lpstr">
      <vt:lpstr>Arial</vt:lpstr>
      <vt:lpstr>Calibri</vt:lpstr>
      <vt:lpstr>Cambria</vt:lpstr>
      <vt:lpstr>Mangal</vt:lpstr>
      <vt:lpstr>Ajdacency</vt:lpstr>
      <vt:lpstr>SEX1183 Épistémologie et histoire des idées sur les sexualités  Cours 4 </vt:lpstr>
      <vt:lpstr>Élément de réflexion…</vt:lpstr>
      <vt:lpstr>Transition</vt:lpstr>
      <vt:lpstr>Les discours séculiers pré-modernes sur la sexualité humaine</vt:lpstr>
      <vt:lpstr>Consentement et propriété</vt:lpstr>
      <vt:lpstr>Consentement et propriété</vt:lpstr>
      <vt:lpstr>Les discours médicaux</vt:lpstr>
      <vt:lpstr>L’utérus migrateur</vt:lpstr>
      <vt:lpstr>L’utérus migrateur</vt:lpstr>
      <vt:lpstr>Métaphores biologiques du désir sexuel</vt:lpstr>
      <vt:lpstr>Les deux grands types de théories du corps humain</vt:lpstr>
      <vt:lpstr>Les deux grands types de théories du corps humain</vt:lpstr>
      <vt:lpstr>Les deux grands types de théories du corps humain</vt:lpstr>
      <vt:lpstr>Brève histoire de la masturbation</vt:lpstr>
      <vt:lpstr>Brève histoire de la masturbation</vt:lpstr>
      <vt:lpstr>Brève histoire de la masturbation</vt:lpstr>
      <vt:lpstr>Brève histoire de la masturbation</vt:lpstr>
      <vt:lpstr>Samuel-Auguste Tissot (1728-1797)</vt:lpstr>
      <vt:lpstr>L’essentiel</vt:lpstr>
      <vt:lpstr>L’essentiel</vt:lpstr>
      <vt:lpstr>L’onanisme </vt:lpstr>
      <vt:lpstr>Argumentaire présenté </vt:lpstr>
      <vt:lpstr>Argumentaire présenté </vt:lpstr>
      <vt:lpstr>Présentation PowerPoint</vt:lpstr>
      <vt:lpstr>Principes généraux </vt:lpstr>
      <vt:lpstr>Impacts et apports </vt:lpstr>
      <vt:lpstr>Corsets anti-masturbatoires </vt:lpstr>
      <vt:lpstr>Critiques</vt:lpstr>
      <vt:lpstr>Bibliographie</vt:lpstr>
      <vt:lpstr>Thomas Robert Malthus (1766-1834)</vt:lpstr>
      <vt:lpstr>Mise en contexte</vt:lpstr>
      <vt:lpstr>La théorie de Malthus</vt:lpstr>
      <vt:lpstr>La théorie de Malthus</vt:lpstr>
      <vt:lpstr>La théorie de Malthus</vt:lpstr>
      <vt:lpstr>Les solutions proposées par Malthus</vt:lpstr>
      <vt:lpstr>Impact social des idées de Malthus</vt:lpstr>
      <vt:lpstr>Impact social des idées de Malthus</vt:lpstr>
      <vt:lpstr>Impact social des idées de Malthus</vt:lpstr>
      <vt:lpstr>Impact social des idées de Malthus</vt:lpstr>
      <vt:lpstr>Impact social des idées de Malthus</vt:lpstr>
      <vt:lpstr>Le malthusialisme</vt:lpstr>
      <vt:lpstr>La naturalisation de la diversité sexuelle</vt:lpstr>
      <vt:lpstr>Contexte social moderne</vt:lpstr>
      <vt:lpstr>La naturalisation de la diversité sexuelle</vt:lpstr>
      <vt:lpstr>La naturalisation de la diversité sexuelle</vt:lpstr>
      <vt:lpstr>Kertbeny (1824-1882)</vt:lpstr>
      <vt:lpstr>Kertbeny (1824-1882)</vt:lpstr>
      <vt:lpstr>Ulrichs (1825-1895)</vt:lpstr>
      <vt:lpstr>Ulrichs (1825-1895)</vt:lpstr>
      <vt:lpstr>Ulrichs (1825-1895)</vt:lpstr>
      <vt:lpstr>Richard von Krafft-Ebing (1840-1902)</vt:lpstr>
      <vt:lpstr>Dr. Richard von Krafft-Ebing (1840-1902)</vt:lpstr>
      <vt:lpstr>Dr. Richard von Krafft-Ebing (1840-1902)</vt:lpstr>
      <vt:lpstr>Psychopathia Sexualis (1886) </vt:lpstr>
      <vt:lpstr>Principes généraux </vt:lpstr>
      <vt:lpstr>Principes généraux </vt:lpstr>
      <vt:lpstr>Apports</vt:lpstr>
      <vt:lpstr>Critiques</vt:lpstr>
      <vt:lpstr>Edward Carpenter (1844-1929)</vt:lpstr>
      <vt:lpstr>Edward Carpenter (1844-1929)</vt:lpstr>
      <vt:lpstr>Edward Carpenter (1844-1929)</vt:lpstr>
      <vt:lpstr>1895- Le procès d’Oscar Wilde</vt:lpstr>
      <vt:lpstr>1895- Le procès d’Oscar Wilde</vt:lpstr>
      <vt:lpstr>Contexte historique : quelques dates  (Brenot, 2006; Bullough, 1994; Tréhel, 2013)</vt:lpstr>
      <vt:lpstr>Contexte historique  (Brenot, 2006; Chaperon, 2010; Revenin, 2007; Tamagne, 2005; Tréhel, 2013)</vt:lpstr>
      <vt:lpstr>Henri Havelock Ellis (1859-1939)</vt:lpstr>
      <vt:lpstr>Dr. HAVELOCK ELLIS (1859-1939)</vt:lpstr>
      <vt:lpstr>Studies in the Psychology of Sex (1896-1928)</vt:lpstr>
      <vt:lpstr>Principes généraux </vt:lpstr>
      <vt:lpstr>Homosexualité </vt:lpstr>
      <vt:lpstr>Apports</vt:lpstr>
      <vt:lpstr>Contributions</vt:lpstr>
      <vt:lpstr>Critiques</vt:lpstr>
      <vt:lpstr>Magnus Hirschfeld (1868-1935)</vt:lpstr>
      <vt:lpstr>Magnus Hirschfeld (1868-1935)</vt:lpstr>
      <vt:lpstr>Recherches et travaux  (Bullough, 1994; Tréhel, 2013; Revenin, 2007)</vt:lpstr>
      <vt:lpstr>Recherches et travaux  (Bullough, 1994; Tréhel, 2013; Revenin, 2007)</vt:lpstr>
      <vt:lpstr>Principes (Bullough, 1994; Tréhel, 2013; Revenin, 2007) </vt:lpstr>
      <vt:lpstr>Principes (Bullough, 1994; Tréhel, 2013; Revenin, 2007) </vt:lpstr>
      <vt:lpstr>Contributions  (Bullough, 1994; Tréhel, 2013; Revenin, 2007)</vt:lpstr>
      <vt:lpstr>Contributions  (Bullough, 1994; Tréhel, 2013; Revenin, 2007)</vt:lpstr>
      <vt:lpstr>Critiques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SEX8415 Cours 6</dc:title>
  <dc:creator>Dominic Beaulieu-Prévost</dc:creator>
  <cp:lastModifiedBy>Beaulieu-Prévost, Dominic</cp:lastModifiedBy>
  <cp:revision>1029</cp:revision>
  <cp:lastPrinted>2017-09-20T05:49:11Z</cp:lastPrinted>
  <dcterms:created xsi:type="dcterms:W3CDTF">2013-03-21T00:20:36Z</dcterms:created>
  <dcterms:modified xsi:type="dcterms:W3CDTF">2020-09-29T21:37:04Z</dcterms:modified>
</cp:coreProperties>
</file>