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notesMasterIdLst>
    <p:notesMasterId r:id="rId25"/>
  </p:notesMasterIdLst>
  <p:sldIdLst>
    <p:sldId id="361" r:id="rId2"/>
    <p:sldId id="362" r:id="rId3"/>
    <p:sldId id="365" r:id="rId4"/>
    <p:sldId id="366" r:id="rId5"/>
    <p:sldId id="367" r:id="rId6"/>
    <p:sldId id="368" r:id="rId7"/>
    <p:sldId id="369" r:id="rId8"/>
    <p:sldId id="370" r:id="rId9"/>
    <p:sldId id="371" r:id="rId10"/>
    <p:sldId id="372" r:id="rId11"/>
    <p:sldId id="373" r:id="rId12"/>
    <p:sldId id="374" r:id="rId13"/>
    <p:sldId id="375" r:id="rId14"/>
    <p:sldId id="376" r:id="rId15"/>
    <p:sldId id="386" r:id="rId16"/>
    <p:sldId id="377" r:id="rId17"/>
    <p:sldId id="378" r:id="rId18"/>
    <p:sldId id="379" r:id="rId19"/>
    <p:sldId id="380" r:id="rId20"/>
    <p:sldId id="381" r:id="rId21"/>
    <p:sldId id="387" r:id="rId22"/>
    <p:sldId id="382" r:id="rId23"/>
    <p:sldId id="385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41" autoAdjust="0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7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322B7A-3D96-7347-8AC3-FC6BBA669CA5}" type="datetimeFigureOut">
              <a:rPr lang="fr-FR" smtClean="0"/>
              <a:pPr/>
              <a:t>01/06/2021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26559-B9F6-314F-8552-28EE5204601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3349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CA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6/1/21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6/1/21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fr-CA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6/1/21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6/1/21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CA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6/1/21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6/1/21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6/1/21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6/1/21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6/1/21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r-CA"/>
              <a:t>Cliquez et modifiez le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6/1/21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CA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6/1/21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CA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6/1/21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tcan.gc.ca/pub/12-587-x/12-587-x2003001-fra.pdf" TargetMode="External"/><Relationship Id="rId2" Type="http://schemas.openxmlformats.org/officeDocument/2006/relationships/hyperlink" Target="http://www.statcan.gc.ca/edu/power-pouvoir/ch13/prob/5214899-fra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apageweb.umontreal.ca/durandc/Enseignement/MethodesDeSondage/echantillon.pdf" TargetMode="External"/><Relationship Id="rId5" Type="http://schemas.openxmlformats.org/officeDocument/2006/relationships/hyperlink" Target="http://blogue.som.ca/l-abc-des-methodes-d-echantillonnage-partie-2/" TargetMode="External"/><Relationship Id="rId4" Type="http://schemas.openxmlformats.org/officeDocument/2006/relationships/hyperlink" Target="http://cours.ebsi.umontreal.ca/sci6060/docs/sci6060_c4_fiche_echant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SEX1011</a:t>
            </a:r>
            <a:br>
              <a:rPr lang="fr-FR" dirty="0"/>
            </a:br>
            <a:r>
              <a:rPr lang="fr-FR" dirty="0"/>
              <a:t>Cours 8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Dominic Beaulieu-Prévost</a:t>
            </a:r>
          </a:p>
          <a:p>
            <a:endParaRPr lang="fr-FR" dirty="0"/>
          </a:p>
          <a:p>
            <a:r>
              <a:rPr lang="fr-FR" dirty="0"/>
              <a:t>Juin 2021, UQÀM</a:t>
            </a:r>
          </a:p>
        </p:txBody>
      </p:sp>
    </p:spTree>
    <p:extLst>
      <p:ext uri="{BB962C8B-B14F-4D97-AF65-F5344CB8AC3E}">
        <p14:creationId xmlns:p14="http://schemas.microsoft.com/office/powerpoint/2010/main" val="3818501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 probabiliste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Échantillonnage aléatoire simple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Sélection aléatoire d’un nombre de cas à partir de la population.</a:t>
            </a:r>
          </a:p>
          <a:p>
            <a:pPr marL="114300" indent="0">
              <a:lnSpc>
                <a:spcPct val="120000"/>
              </a:lnSpc>
              <a:buNone/>
            </a:pPr>
            <a:r>
              <a:rPr lang="fr-FR" sz="2400" u="sng" dirty="0">
                <a:latin typeface="Calibri"/>
                <a:cs typeface="Calibri"/>
              </a:rPr>
              <a:t>Caractéristiques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La représentativité dépend de la taille de l’échantillon</a:t>
            </a:r>
          </a:p>
          <a:p>
            <a:pPr marL="114300" indent="0">
              <a:lnSpc>
                <a:spcPct val="120000"/>
              </a:lnSpc>
              <a:buNone/>
            </a:pPr>
            <a:r>
              <a:rPr lang="fr-FR" sz="2400" u="sng" dirty="0">
                <a:latin typeface="Calibri"/>
                <a:cs typeface="Calibri"/>
              </a:rPr>
              <a:t>Méthodes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Sélection par ordinateur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Tables de nombres aléatoires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Sélection manuel (ex: piger un nom au hasard)</a:t>
            </a:r>
          </a:p>
        </p:txBody>
      </p:sp>
    </p:spTree>
    <p:extLst>
      <p:ext uri="{BB962C8B-B14F-4D97-AF65-F5344CB8AC3E}">
        <p14:creationId xmlns:p14="http://schemas.microsoft.com/office/powerpoint/2010/main" val="2541491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 probabiliste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Échantillonnage systématique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Sélection de chaque </a:t>
            </a:r>
            <a:r>
              <a:rPr lang="fr-FR" sz="2400" i="1" dirty="0">
                <a:latin typeface="Calibri"/>
                <a:cs typeface="Calibri"/>
              </a:rPr>
              <a:t>n</a:t>
            </a:r>
            <a:r>
              <a:rPr lang="fr-FR" sz="2400" dirty="0">
                <a:latin typeface="Calibri"/>
                <a:cs typeface="Calibri"/>
              </a:rPr>
              <a:t>ième cas après un départ aléatoire.</a:t>
            </a:r>
          </a:p>
          <a:p>
            <a:pPr marL="114300" indent="0">
              <a:lnSpc>
                <a:spcPct val="120000"/>
              </a:lnSpc>
              <a:buNone/>
            </a:pPr>
            <a:r>
              <a:rPr lang="fr-FR" sz="2400" u="sng" dirty="0">
                <a:latin typeface="Calibri"/>
                <a:cs typeface="Calibri"/>
              </a:rPr>
              <a:t>Caractéristiques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Plus rapide et moins coûteux qu’un échantillonnage aléatoire simple. 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L’ordre du répertoire ne doit pas être biaisé.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Est souvent effectué en conjonction avec un échantillonnage stratifié. </a:t>
            </a:r>
          </a:p>
          <a:p>
            <a:pPr marL="114300" indent="0">
              <a:lnSpc>
                <a:spcPct val="120000"/>
              </a:lnSpc>
              <a:buNone/>
            </a:pPr>
            <a:endParaRPr lang="fr-FR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6227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 probabiliste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Échantillonnage stratifié</a:t>
            </a:r>
          </a:p>
          <a:p>
            <a:r>
              <a:rPr lang="fr-FR" sz="2400" dirty="0"/>
              <a:t>Division de la population en strates (ex: groupes d'</a:t>
            </a:r>
            <a:r>
              <a:rPr lang="fr-FR" sz="2400" dirty="0" err="1"/>
              <a:t>âge</a:t>
            </a:r>
            <a:r>
              <a:rPr lang="fr-FR" sz="2400" dirty="0"/>
              <a:t>, genres,…), puis </a:t>
            </a:r>
            <a:r>
              <a:rPr lang="fr-FR" sz="2400" dirty="0" err="1"/>
              <a:t>sélection</a:t>
            </a:r>
            <a:r>
              <a:rPr lang="fr-FR" sz="2400" dirty="0"/>
              <a:t> </a:t>
            </a:r>
            <a:r>
              <a:rPr lang="fr-FR" sz="2400" dirty="0" err="1"/>
              <a:t>aléatoire</a:t>
            </a:r>
            <a:r>
              <a:rPr lang="fr-FR" sz="2400" dirty="0"/>
              <a:t> d'un </a:t>
            </a:r>
            <a:r>
              <a:rPr lang="fr-FR" sz="2400" dirty="0" err="1"/>
              <a:t>sous-échantillon</a:t>
            </a:r>
            <a:r>
              <a:rPr lang="fr-FR" sz="2400" dirty="0"/>
              <a:t> de grandeur </a:t>
            </a:r>
            <a:r>
              <a:rPr lang="fr-FR" sz="2400" dirty="0" err="1"/>
              <a:t>équivalente</a:t>
            </a:r>
            <a:r>
              <a:rPr lang="fr-FR" sz="2400" dirty="0"/>
              <a:t> pour chaque strate. </a:t>
            </a:r>
          </a:p>
          <a:p>
            <a:pPr marL="114300" indent="0">
              <a:lnSpc>
                <a:spcPct val="120000"/>
              </a:lnSpc>
              <a:buNone/>
            </a:pPr>
            <a:r>
              <a:rPr lang="fr-FR" sz="2400" u="sng" dirty="0">
                <a:latin typeface="Calibri"/>
                <a:cs typeface="Calibri"/>
              </a:rPr>
              <a:t>Caractéristiques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Amène la </a:t>
            </a:r>
            <a:r>
              <a:rPr lang="fr-FR" sz="2400" dirty="0" err="1">
                <a:latin typeface="Calibri"/>
                <a:cs typeface="Calibri"/>
              </a:rPr>
              <a:t>sur-représentation</a:t>
            </a:r>
            <a:r>
              <a:rPr lang="fr-FR" sz="2400" dirty="0">
                <a:latin typeface="Calibri"/>
                <a:cs typeface="Calibri"/>
              </a:rPr>
              <a:t> des sous-populations minoritaires (mais ce biais peut être corrigé au moment de l’analyse). </a:t>
            </a:r>
          </a:p>
          <a:p>
            <a:pPr marL="114300" indent="0">
              <a:lnSpc>
                <a:spcPct val="120000"/>
              </a:lnSpc>
              <a:buNone/>
            </a:pPr>
            <a:endParaRPr lang="fr-FR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4601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 probabiliste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Échantillonnage proportionnel</a:t>
            </a:r>
          </a:p>
          <a:p>
            <a:r>
              <a:rPr lang="fr-FR" sz="2400" dirty="0" err="1"/>
              <a:t>Échantillonnage</a:t>
            </a:r>
            <a:r>
              <a:rPr lang="fr-FR" sz="2400" dirty="0"/>
              <a:t> stratifié dont les sous- </a:t>
            </a:r>
            <a:r>
              <a:rPr lang="fr-FR" sz="2400" dirty="0" err="1"/>
              <a:t>échantillons</a:t>
            </a:r>
            <a:r>
              <a:rPr lang="fr-FR" sz="2400" dirty="0"/>
              <a:t> sont de grandeur proportionnelle à l'importance </a:t>
            </a:r>
            <a:r>
              <a:rPr lang="fr-FR" sz="2400" dirty="0" err="1"/>
              <a:t>numérique</a:t>
            </a:r>
            <a:r>
              <a:rPr lang="fr-FR" sz="2400" dirty="0"/>
              <a:t> de chaque strate dans la population d'origine. </a:t>
            </a:r>
          </a:p>
        </p:txBody>
      </p:sp>
    </p:spTree>
    <p:extLst>
      <p:ext uri="{BB962C8B-B14F-4D97-AF65-F5344CB8AC3E}">
        <p14:creationId xmlns:p14="http://schemas.microsoft.com/office/powerpoint/2010/main" val="2914140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 probabiliste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Échantillonnage en grappes </a:t>
            </a:r>
            <a:r>
              <a:rPr lang="fr-FR" sz="2400" u="sng" dirty="0">
                <a:latin typeface="Calibri"/>
                <a:cs typeface="Calibri"/>
              </a:rPr>
              <a:t>(</a:t>
            </a:r>
            <a:r>
              <a:rPr lang="fr-FR" sz="2400" i="1" u="sng" dirty="0">
                <a:latin typeface="Calibri"/>
                <a:cs typeface="Calibri"/>
              </a:rPr>
              <a:t>cluster </a:t>
            </a:r>
            <a:r>
              <a:rPr lang="fr-FR" sz="2400" i="1" u="sng" dirty="0" err="1">
                <a:latin typeface="Calibri"/>
                <a:cs typeface="Calibri"/>
              </a:rPr>
              <a:t>sampling</a:t>
            </a:r>
            <a:r>
              <a:rPr lang="fr-FR" sz="2400" u="sng" dirty="0">
                <a:latin typeface="Calibri"/>
                <a:cs typeface="Calibri"/>
              </a:rPr>
              <a:t>)</a:t>
            </a:r>
            <a:endParaRPr lang="fr-FR" sz="2800" u="sng" dirty="0">
              <a:latin typeface="Calibri"/>
              <a:cs typeface="Calibri"/>
            </a:endParaRPr>
          </a:p>
          <a:p>
            <a:r>
              <a:rPr lang="fr-FR" sz="2400" dirty="0"/>
              <a:t>Aussi connu comme </a:t>
            </a:r>
            <a:r>
              <a:rPr lang="fr-FR" sz="2400" dirty="0" err="1"/>
              <a:t>é</a:t>
            </a:r>
            <a:r>
              <a:rPr lang="fr-FR" sz="2400" dirty="0"/>
              <a:t>. par faisceau</a:t>
            </a:r>
            <a:endParaRPr lang="fr-FR" sz="2400" i="1" dirty="0"/>
          </a:p>
          <a:p>
            <a:r>
              <a:rPr lang="fr-FR" sz="2400" dirty="0"/>
              <a:t>Identification de "groupes naturels » faisant partie de la population, puis </a:t>
            </a:r>
            <a:r>
              <a:rPr lang="fr-FR" sz="2400" dirty="0" err="1"/>
              <a:t>sélection</a:t>
            </a:r>
            <a:r>
              <a:rPr lang="fr-FR" sz="2400" dirty="0"/>
              <a:t> </a:t>
            </a:r>
            <a:r>
              <a:rPr lang="fr-FR" sz="2400" dirty="0" err="1"/>
              <a:t>aléatoire</a:t>
            </a:r>
            <a:r>
              <a:rPr lang="fr-FR" sz="2400" dirty="0"/>
              <a:t> d'un nombre de groupes. Tous les cas d'un groupe </a:t>
            </a:r>
            <a:r>
              <a:rPr lang="fr-FR" sz="2400" dirty="0" err="1"/>
              <a:t>sélectionne</a:t>
            </a:r>
            <a:r>
              <a:rPr lang="fr-FR" sz="2400" dirty="0"/>
              <a:t>́ sont </a:t>
            </a:r>
            <a:r>
              <a:rPr lang="fr-FR" sz="2400" dirty="0" err="1"/>
              <a:t>sélectionnés</a:t>
            </a:r>
            <a:r>
              <a:rPr lang="fr-FR" sz="2400" dirty="0"/>
              <a:t>. Ex: Sélection de classes dans une école. </a:t>
            </a:r>
          </a:p>
          <a:p>
            <a:pPr marL="114300" indent="0">
              <a:lnSpc>
                <a:spcPct val="120000"/>
              </a:lnSpc>
              <a:buNone/>
            </a:pPr>
            <a:r>
              <a:rPr lang="fr-FR" sz="2400" u="sng" dirty="0">
                <a:latin typeface="Calibri"/>
                <a:cs typeface="Calibri"/>
              </a:rPr>
              <a:t>Caractéristiques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Plus adapté aux grandes populations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À éviter lorsque la variabilité intra-groupe est moins grande que la variabilité </a:t>
            </a:r>
            <a:r>
              <a:rPr lang="fr-FR" sz="2400" dirty="0" err="1">
                <a:latin typeface="Calibri"/>
                <a:cs typeface="Calibri"/>
              </a:rPr>
              <a:t>inter-groupes</a:t>
            </a:r>
            <a:r>
              <a:rPr lang="fr-FR" sz="2400" dirty="0">
                <a:latin typeface="Calibri"/>
                <a:cs typeface="Calibri"/>
              </a:rPr>
              <a:t> (ex: opinion politique et secteurs géographiques)</a:t>
            </a:r>
          </a:p>
          <a:p>
            <a:pPr marL="114300" indent="0">
              <a:lnSpc>
                <a:spcPct val="120000"/>
              </a:lnSpc>
              <a:buNone/>
            </a:pPr>
            <a:endParaRPr lang="fr-FR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48355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 probabiliste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Échantillonnage aréolaire </a:t>
            </a:r>
            <a:r>
              <a:rPr lang="fr-FR" sz="2400" u="sng" dirty="0">
                <a:latin typeface="Calibri"/>
                <a:cs typeface="Calibri"/>
              </a:rPr>
              <a:t>(</a:t>
            </a:r>
            <a:r>
              <a:rPr lang="fr-FR" sz="2400" i="1" u="sng" dirty="0">
                <a:latin typeface="Calibri"/>
                <a:cs typeface="Calibri"/>
              </a:rPr>
              <a:t>area </a:t>
            </a:r>
            <a:r>
              <a:rPr lang="fr-FR" sz="2400" i="1" u="sng" dirty="0" err="1">
                <a:latin typeface="Calibri"/>
                <a:cs typeface="Calibri"/>
              </a:rPr>
              <a:t>sampling</a:t>
            </a:r>
            <a:r>
              <a:rPr lang="fr-FR" sz="2400" u="sng" dirty="0">
                <a:latin typeface="Calibri"/>
                <a:cs typeface="Calibri"/>
              </a:rPr>
              <a:t>)</a:t>
            </a:r>
            <a:endParaRPr lang="fr-FR" sz="2800" u="sng" dirty="0">
              <a:latin typeface="Calibri"/>
              <a:cs typeface="Calibri"/>
            </a:endParaRPr>
          </a:p>
          <a:p>
            <a:r>
              <a:rPr lang="fr-FR" sz="2400" dirty="0"/>
              <a:t>Aussi connu comme </a:t>
            </a:r>
            <a:r>
              <a:rPr lang="fr-FR" sz="2400" dirty="0" err="1"/>
              <a:t>é</a:t>
            </a:r>
            <a:r>
              <a:rPr lang="fr-FR" sz="2400" dirty="0"/>
              <a:t>. topographique</a:t>
            </a:r>
          </a:p>
          <a:p>
            <a:r>
              <a:rPr lang="fr-FR" sz="2400" dirty="0"/>
              <a:t>Similaire à l’échantillonnage en grappes, sauf que les groupes sont remplacés par des zones géographiques</a:t>
            </a:r>
          </a:p>
          <a:p>
            <a:pPr marL="114300" indent="0">
              <a:lnSpc>
                <a:spcPct val="120000"/>
              </a:lnSpc>
              <a:buNone/>
            </a:pPr>
            <a:r>
              <a:rPr lang="fr-FR" sz="2400" u="sng" dirty="0">
                <a:latin typeface="Calibri"/>
                <a:cs typeface="Calibri"/>
              </a:rPr>
              <a:t>Caractéristiques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Plus adapté aux grandes populations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À éviter lorsque la variabilité intra-groupe est moins grande que la variabilité </a:t>
            </a:r>
            <a:r>
              <a:rPr lang="fr-FR" sz="2400" dirty="0" err="1">
                <a:latin typeface="Calibri"/>
                <a:cs typeface="Calibri"/>
              </a:rPr>
              <a:t>inter-groupes</a:t>
            </a:r>
            <a:r>
              <a:rPr lang="fr-FR" sz="2400" dirty="0">
                <a:latin typeface="Calibri"/>
                <a:cs typeface="Calibri"/>
              </a:rPr>
              <a:t> (ex: opinion politique et secteurs géographiques)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Ne nécessite pas de répertoire complet de la population.</a:t>
            </a:r>
          </a:p>
          <a:p>
            <a:pPr marL="114300" indent="0">
              <a:lnSpc>
                <a:spcPct val="120000"/>
              </a:lnSpc>
              <a:buNone/>
            </a:pPr>
            <a:endParaRPr lang="fr-FR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9094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 probabiliste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199"/>
            <a:ext cx="8214772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Échantillonnage à plusieurs degrés </a:t>
            </a:r>
            <a:r>
              <a:rPr lang="fr-FR" sz="2400" u="sng" dirty="0">
                <a:latin typeface="Calibri"/>
                <a:cs typeface="Calibri"/>
              </a:rPr>
              <a:t>(</a:t>
            </a:r>
            <a:r>
              <a:rPr lang="fr-FR" sz="2400" i="1" u="sng" dirty="0" err="1">
                <a:latin typeface="Calibri"/>
                <a:cs typeface="Calibri"/>
              </a:rPr>
              <a:t>multistage</a:t>
            </a:r>
            <a:r>
              <a:rPr lang="fr-FR" sz="2400" i="1" u="sng" dirty="0">
                <a:latin typeface="Calibri"/>
                <a:cs typeface="Calibri"/>
              </a:rPr>
              <a:t> </a:t>
            </a:r>
            <a:r>
              <a:rPr lang="fr-FR" sz="2400" i="1" u="sng" dirty="0" err="1">
                <a:latin typeface="Calibri"/>
                <a:cs typeface="Calibri"/>
              </a:rPr>
              <a:t>sampling</a:t>
            </a:r>
            <a:r>
              <a:rPr lang="fr-FR" sz="2400" u="sng" dirty="0">
                <a:latin typeface="Calibri"/>
                <a:cs typeface="Calibri"/>
              </a:rPr>
              <a:t>)</a:t>
            </a:r>
            <a:endParaRPr lang="fr-FR" sz="2800" i="1" u="sng" dirty="0">
              <a:latin typeface="Calibri"/>
              <a:cs typeface="Calibri"/>
            </a:endParaRPr>
          </a:p>
          <a:p>
            <a:pPr marL="114300" indent="0">
              <a:buNone/>
            </a:pPr>
            <a:r>
              <a:rPr lang="fr-FR" sz="2400" dirty="0"/>
              <a:t>Lorsqu’un échantillonnage est fait en plus d’une étape</a:t>
            </a:r>
          </a:p>
          <a:p>
            <a:r>
              <a:rPr lang="fr-FR" sz="2400" u="sng" dirty="0" err="1"/>
              <a:t>Étape</a:t>
            </a:r>
            <a:r>
              <a:rPr lang="fr-FR" sz="2400" u="sng" dirty="0"/>
              <a:t> 1</a:t>
            </a:r>
            <a:r>
              <a:rPr lang="fr-FR" sz="2400" dirty="0"/>
              <a:t> – Identification de grands groupes, puis </a:t>
            </a:r>
            <a:r>
              <a:rPr lang="fr-FR" sz="2400" dirty="0" err="1"/>
              <a:t>sélection</a:t>
            </a:r>
            <a:r>
              <a:rPr lang="fr-FR" sz="2400" dirty="0"/>
              <a:t> </a:t>
            </a:r>
            <a:r>
              <a:rPr lang="fr-FR" sz="2400" dirty="0" err="1"/>
              <a:t>aléatoire</a:t>
            </a:r>
            <a:r>
              <a:rPr lang="fr-FR" sz="2400" dirty="0"/>
              <a:t> d'un nombre de groupes. </a:t>
            </a:r>
          </a:p>
          <a:p>
            <a:r>
              <a:rPr lang="fr-FR" sz="2400" u="sng" dirty="0"/>
              <a:t>Étape 2</a:t>
            </a:r>
            <a:r>
              <a:rPr lang="fr-FR" sz="2400" dirty="0"/>
              <a:t> – Pour chaque groupe </a:t>
            </a:r>
            <a:r>
              <a:rPr lang="fr-FR" sz="2400" dirty="0" err="1"/>
              <a:t>sélectionne</a:t>
            </a:r>
            <a:r>
              <a:rPr lang="fr-FR" sz="2400" dirty="0"/>
              <a:t>́, </a:t>
            </a:r>
            <a:r>
              <a:rPr lang="fr-FR" sz="2400" dirty="0" err="1"/>
              <a:t>sélection</a:t>
            </a:r>
            <a:r>
              <a:rPr lang="fr-FR" sz="2400" dirty="0"/>
              <a:t> </a:t>
            </a:r>
            <a:br>
              <a:rPr lang="fr-FR" sz="2400" dirty="0"/>
            </a:br>
            <a:r>
              <a:rPr lang="fr-FR" sz="2400" dirty="0" err="1"/>
              <a:t>aléatoire</a:t>
            </a:r>
            <a:r>
              <a:rPr lang="fr-FR" sz="2400" dirty="0"/>
              <a:t> d'un nombre d'individus. </a:t>
            </a:r>
          </a:p>
          <a:p>
            <a:pPr marL="114300" indent="0">
              <a:lnSpc>
                <a:spcPct val="120000"/>
              </a:lnSpc>
              <a:buNone/>
            </a:pPr>
            <a:r>
              <a:rPr lang="fr-FR" sz="2400" u="sng" dirty="0">
                <a:latin typeface="Calibri"/>
                <a:cs typeface="Calibri"/>
              </a:rPr>
              <a:t>Caractéristiques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Peut être combiné à des procédures de stratification pour assurer une certaine représentativité.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Diminue l’impact des différences de variabilité </a:t>
            </a:r>
            <a:br>
              <a:rPr lang="fr-FR" sz="2400" dirty="0">
                <a:latin typeface="Calibri"/>
                <a:cs typeface="Calibri"/>
              </a:rPr>
            </a:br>
            <a:r>
              <a:rPr lang="fr-FR" sz="2400" dirty="0">
                <a:latin typeface="Calibri"/>
                <a:cs typeface="Calibri"/>
              </a:rPr>
              <a:t>intra/</a:t>
            </a:r>
            <a:r>
              <a:rPr lang="fr-FR" sz="2400" dirty="0" err="1">
                <a:latin typeface="Calibri"/>
                <a:cs typeface="Calibri"/>
              </a:rPr>
              <a:t>inter-groupes</a:t>
            </a:r>
            <a:r>
              <a:rPr lang="fr-FR" sz="2400" dirty="0">
                <a:latin typeface="Calibri"/>
                <a:cs typeface="Calibri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47723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 </a:t>
            </a:r>
            <a:br>
              <a:rPr lang="fr-FR" dirty="0"/>
            </a:br>
            <a:r>
              <a:rPr lang="fr-FR" dirty="0"/>
              <a:t>non-probabiliste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Types d’échantillonnage non-probabiliste</a:t>
            </a:r>
          </a:p>
          <a:p>
            <a:pPr>
              <a:lnSpc>
                <a:spcPct val="120000"/>
              </a:lnSpc>
            </a:pPr>
            <a:r>
              <a:rPr lang="fr-FR" sz="2400" dirty="0" err="1">
                <a:latin typeface="Calibri"/>
                <a:cs typeface="Calibri"/>
              </a:rPr>
              <a:t>É</a:t>
            </a:r>
            <a:r>
              <a:rPr lang="fr-FR" sz="2400" dirty="0">
                <a:latin typeface="Calibri"/>
                <a:cs typeface="Calibri"/>
              </a:rPr>
              <a:t>. de convenance / opportun / accidentel</a:t>
            </a:r>
          </a:p>
          <a:p>
            <a:pPr>
              <a:lnSpc>
                <a:spcPct val="120000"/>
              </a:lnSpc>
            </a:pPr>
            <a:r>
              <a:rPr lang="fr-FR" sz="2400" dirty="0" err="1">
                <a:latin typeface="Calibri"/>
                <a:cs typeface="Calibri"/>
              </a:rPr>
              <a:t>É</a:t>
            </a:r>
            <a:r>
              <a:rPr lang="fr-FR" sz="2400" dirty="0">
                <a:latin typeface="Calibri"/>
                <a:cs typeface="Calibri"/>
              </a:rPr>
              <a:t>. par quotas</a:t>
            </a:r>
          </a:p>
          <a:p>
            <a:pPr>
              <a:lnSpc>
                <a:spcPct val="120000"/>
              </a:lnSpc>
            </a:pPr>
            <a:r>
              <a:rPr lang="fr-FR" sz="2400" dirty="0" err="1">
                <a:latin typeface="Calibri"/>
                <a:cs typeface="Calibri"/>
              </a:rPr>
              <a:t>É</a:t>
            </a:r>
            <a:r>
              <a:rPr lang="fr-FR" sz="2400" dirty="0">
                <a:latin typeface="Calibri"/>
                <a:cs typeface="Calibri"/>
              </a:rPr>
              <a:t>. par boule de neige / par réseau</a:t>
            </a:r>
          </a:p>
          <a:p>
            <a:pPr>
              <a:lnSpc>
                <a:spcPct val="120000"/>
              </a:lnSpc>
            </a:pPr>
            <a:r>
              <a:rPr lang="fr-FR" sz="2400" dirty="0" err="1">
                <a:latin typeface="Calibri"/>
                <a:cs typeface="Calibri"/>
              </a:rPr>
              <a:t>É</a:t>
            </a:r>
            <a:r>
              <a:rPr lang="fr-FR" sz="2400" dirty="0">
                <a:latin typeface="Calibri"/>
                <a:cs typeface="Calibri"/>
              </a:rPr>
              <a:t>. raisonné / typique / au jugé</a:t>
            </a:r>
          </a:p>
          <a:p>
            <a:pPr>
              <a:lnSpc>
                <a:spcPct val="120000"/>
              </a:lnSpc>
            </a:pPr>
            <a:r>
              <a:rPr lang="fr-FR" sz="2400" dirty="0" err="1">
                <a:latin typeface="Calibri"/>
                <a:cs typeface="Calibri"/>
              </a:rPr>
              <a:t>É</a:t>
            </a:r>
            <a:r>
              <a:rPr lang="fr-FR" sz="2400" dirty="0">
                <a:latin typeface="Calibri"/>
                <a:cs typeface="Calibri"/>
              </a:rPr>
              <a:t>. de volontaires / auto-sélectionné</a:t>
            </a:r>
          </a:p>
        </p:txBody>
      </p:sp>
    </p:spTree>
    <p:extLst>
      <p:ext uri="{BB962C8B-B14F-4D97-AF65-F5344CB8AC3E}">
        <p14:creationId xmlns:p14="http://schemas.microsoft.com/office/powerpoint/2010/main" val="18878836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  </a:t>
            </a:r>
            <a:br>
              <a:rPr lang="fr-FR" dirty="0"/>
            </a:br>
            <a:r>
              <a:rPr lang="fr-FR" dirty="0"/>
              <a:t>non-probabiliste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Échantillonnage de convenance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Aussi connu comme </a:t>
            </a:r>
            <a:r>
              <a:rPr lang="fr-FR" sz="2400" dirty="0" err="1">
                <a:latin typeface="Calibri"/>
                <a:cs typeface="Calibri"/>
              </a:rPr>
              <a:t>é</a:t>
            </a:r>
            <a:r>
              <a:rPr lang="fr-FR" sz="2400" dirty="0">
                <a:latin typeface="Calibri"/>
                <a:cs typeface="Calibri"/>
              </a:rPr>
              <a:t>. opportun, </a:t>
            </a:r>
            <a:r>
              <a:rPr lang="fr-FR" sz="2400" dirty="0" err="1">
                <a:latin typeface="Calibri"/>
                <a:cs typeface="Calibri"/>
              </a:rPr>
              <a:t>é</a:t>
            </a:r>
            <a:r>
              <a:rPr lang="fr-FR" sz="2400" dirty="0">
                <a:latin typeface="Calibri"/>
                <a:cs typeface="Calibri"/>
              </a:rPr>
              <a:t>. accidentel, </a:t>
            </a:r>
            <a:r>
              <a:rPr lang="fr-FR" sz="2400" dirty="0" err="1">
                <a:latin typeface="Calibri"/>
                <a:cs typeface="Calibri"/>
              </a:rPr>
              <a:t>é</a:t>
            </a:r>
            <a:r>
              <a:rPr lang="fr-FR" sz="2400" dirty="0">
                <a:latin typeface="Calibri"/>
                <a:cs typeface="Calibri"/>
              </a:rPr>
              <a:t>. de commodité ou </a:t>
            </a:r>
            <a:r>
              <a:rPr lang="fr-FR" sz="2400" dirty="0" err="1">
                <a:latin typeface="Calibri"/>
                <a:cs typeface="Calibri"/>
              </a:rPr>
              <a:t>é</a:t>
            </a:r>
            <a:r>
              <a:rPr lang="fr-FR" sz="2400" dirty="0">
                <a:latin typeface="Calibri"/>
                <a:cs typeface="Calibri"/>
              </a:rPr>
              <a:t>. à l’aveuglette</a:t>
            </a:r>
          </a:p>
          <a:p>
            <a:pPr>
              <a:lnSpc>
                <a:spcPct val="120000"/>
              </a:lnSpc>
            </a:pPr>
            <a:r>
              <a:rPr lang="fr-FR" sz="2400" dirty="0"/>
              <a:t>Utilisation des individus disponibles selon les circonstances et le contexte. 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Ex: passer un questionnaire dans une classe, arrêter des passants sur la rue (</a:t>
            </a:r>
            <a:r>
              <a:rPr lang="fr-FR" sz="2400" i="1" dirty="0">
                <a:latin typeface="Calibri"/>
                <a:cs typeface="Calibri"/>
              </a:rPr>
              <a:t>vox populi</a:t>
            </a:r>
            <a:r>
              <a:rPr lang="fr-FR" sz="2400" dirty="0">
                <a:latin typeface="Calibri"/>
                <a:cs typeface="Calibri"/>
              </a:rPr>
              <a:t>), les 100 premiers clients à entrer dans un magasin,…</a:t>
            </a:r>
          </a:p>
        </p:txBody>
      </p:sp>
    </p:spTree>
    <p:extLst>
      <p:ext uri="{BB962C8B-B14F-4D97-AF65-F5344CB8AC3E}">
        <p14:creationId xmlns:p14="http://schemas.microsoft.com/office/powerpoint/2010/main" val="16361001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  </a:t>
            </a:r>
            <a:br>
              <a:rPr lang="fr-FR" dirty="0"/>
            </a:br>
            <a:r>
              <a:rPr lang="fr-FR" dirty="0"/>
              <a:t>non-probabiliste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Échantillonnage par quotas</a:t>
            </a:r>
          </a:p>
          <a:p>
            <a:r>
              <a:rPr lang="fr-FR" sz="2400" dirty="0"/>
              <a:t>Des quotas sont </a:t>
            </a:r>
            <a:r>
              <a:rPr lang="fr-FR" sz="2400" dirty="0" err="1"/>
              <a:t>déterminés</a:t>
            </a:r>
            <a:r>
              <a:rPr lang="fr-FR" sz="2400" dirty="0"/>
              <a:t> pour des types d'individus, puis les quotas sont remplis par les premiers individus correspondant aux </a:t>
            </a:r>
            <a:r>
              <a:rPr lang="fr-FR" sz="2400" dirty="0" err="1"/>
              <a:t>différents</a:t>
            </a:r>
            <a:r>
              <a:rPr lang="fr-FR" sz="2400" dirty="0"/>
              <a:t> types. </a:t>
            </a:r>
          </a:p>
          <a:p>
            <a:endParaRPr lang="fr-FR" sz="2400" dirty="0"/>
          </a:p>
          <a:p>
            <a:r>
              <a:rPr lang="fr-FR" sz="2400" dirty="0"/>
              <a:t>Ex: 3 étudiants au bac, 2 aux études supérieures et 1 enseignant. </a:t>
            </a:r>
          </a:p>
          <a:p>
            <a:endParaRPr lang="fr-FR" sz="2400" dirty="0"/>
          </a:p>
          <a:p>
            <a:r>
              <a:rPr lang="fr-FR" sz="2400" dirty="0"/>
              <a:t>Utilisée pour constituer des </a:t>
            </a:r>
            <a:r>
              <a:rPr lang="fr-FR" sz="2400" i="1" dirty="0"/>
              <a:t>focus groups</a:t>
            </a:r>
          </a:p>
        </p:txBody>
      </p:sp>
    </p:spTree>
    <p:extLst>
      <p:ext uri="{BB962C8B-B14F-4D97-AF65-F5344CB8AC3E}">
        <p14:creationId xmlns:p14="http://schemas.microsoft.com/office/powerpoint/2010/main" val="274657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5400" dirty="0"/>
              <a:t>Échantillonnage</a:t>
            </a:r>
            <a:br>
              <a:rPr lang="fr-FR" sz="5400" dirty="0"/>
            </a:br>
            <a:endParaRPr lang="fr-FR" sz="5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Dominic Beaulieu-Prévost</a:t>
            </a:r>
          </a:p>
          <a:p>
            <a:endParaRPr lang="fr-FR" dirty="0"/>
          </a:p>
          <a:p>
            <a:r>
              <a:rPr lang="fr-FR" dirty="0"/>
              <a:t>Juin 2021, UQÀM</a:t>
            </a:r>
          </a:p>
        </p:txBody>
      </p:sp>
    </p:spTree>
    <p:extLst>
      <p:ext uri="{BB962C8B-B14F-4D97-AF65-F5344CB8AC3E}">
        <p14:creationId xmlns:p14="http://schemas.microsoft.com/office/powerpoint/2010/main" val="8573619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  </a:t>
            </a:r>
            <a:br>
              <a:rPr lang="fr-FR" dirty="0"/>
            </a:br>
            <a:r>
              <a:rPr lang="fr-FR" dirty="0"/>
              <a:t>non-probabiliste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Échantillonnage par boule de neige</a:t>
            </a:r>
          </a:p>
          <a:p>
            <a:r>
              <a:rPr lang="fr-FR" sz="2400" dirty="0"/>
              <a:t>Aussi connu comme </a:t>
            </a:r>
            <a:r>
              <a:rPr lang="fr-FR" sz="2400" dirty="0" err="1"/>
              <a:t>é</a:t>
            </a:r>
            <a:r>
              <a:rPr lang="fr-FR" sz="2400" dirty="0"/>
              <a:t>. par réseau</a:t>
            </a:r>
          </a:p>
          <a:p>
            <a:r>
              <a:rPr lang="fr-FR" sz="2400" dirty="0"/>
              <a:t>Trouver un individu de la population à </a:t>
            </a:r>
            <a:r>
              <a:rPr lang="fr-FR" sz="2400" dirty="0" err="1"/>
              <a:t>étudier</a:t>
            </a:r>
            <a:r>
              <a:rPr lang="fr-FR" sz="2400" dirty="0"/>
              <a:t>, puis lui demander de chercher d'autres participants et ainsi de suite avec les nouveaux participants. </a:t>
            </a:r>
          </a:p>
          <a:p>
            <a:endParaRPr lang="fr-FR" sz="2400" dirty="0"/>
          </a:p>
          <a:p>
            <a:r>
              <a:rPr lang="fr-FR" sz="2400" dirty="0"/>
              <a:t>Utile pour recruter des populations peu accessibles </a:t>
            </a:r>
            <a:br>
              <a:rPr lang="fr-FR" sz="2400" dirty="0"/>
            </a:br>
            <a:r>
              <a:rPr lang="fr-FR" sz="2400" dirty="0"/>
              <a:t>(ex: </a:t>
            </a:r>
            <a:r>
              <a:rPr lang="fr-FR" sz="2400" dirty="0" err="1"/>
              <a:t>TransPULSE</a:t>
            </a:r>
            <a:r>
              <a:rPr lang="fr-FR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582738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  </a:t>
            </a:r>
            <a:br>
              <a:rPr lang="fr-FR" dirty="0"/>
            </a:br>
            <a:r>
              <a:rPr lang="fr-FR" dirty="0"/>
              <a:t>non-probabiliste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Échantillonnage raisonné</a:t>
            </a:r>
          </a:p>
          <a:p>
            <a:r>
              <a:rPr lang="fr-FR" sz="2400" dirty="0"/>
              <a:t>Aussi connu comme </a:t>
            </a:r>
            <a:r>
              <a:rPr lang="fr-FR" sz="2400" dirty="0" err="1"/>
              <a:t>é</a:t>
            </a:r>
            <a:r>
              <a:rPr lang="fr-FR" sz="2400" dirty="0"/>
              <a:t>. typique ou au jugé</a:t>
            </a:r>
          </a:p>
          <a:p>
            <a:r>
              <a:rPr lang="fr-FR" sz="2400" dirty="0"/>
              <a:t>Sélectionner des unités (quartiers, écoles,…) considérées comme étant typiques du phénomène à l’étude. </a:t>
            </a:r>
          </a:p>
          <a:p>
            <a:r>
              <a:rPr lang="fr-FR" sz="2400" dirty="0"/>
              <a:t>L’échantillonnage à l’intérieur de chaque unité se fait ensuite au hasard. </a:t>
            </a:r>
          </a:p>
          <a:p>
            <a:r>
              <a:rPr lang="fr-FR" sz="2400" dirty="0"/>
              <a:t>L’échantillon est donc probabiliste à l’intérieur de chaque unité. </a:t>
            </a:r>
          </a:p>
          <a:p>
            <a:endParaRPr lang="fr-FR" sz="2400" dirty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461136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  </a:t>
            </a:r>
            <a:br>
              <a:rPr lang="fr-FR" dirty="0"/>
            </a:br>
            <a:r>
              <a:rPr lang="fr-FR" dirty="0"/>
              <a:t>non-probabiliste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Échantillonnage de volontaires</a:t>
            </a:r>
          </a:p>
          <a:p>
            <a:r>
              <a:rPr lang="fr-FR" sz="2400" dirty="0"/>
              <a:t>Aussi connu comme </a:t>
            </a:r>
            <a:r>
              <a:rPr lang="fr-FR" sz="2400" dirty="0" err="1"/>
              <a:t>é</a:t>
            </a:r>
            <a:r>
              <a:rPr lang="fr-FR" sz="2400" dirty="0"/>
              <a:t>. auto-sélectionné (</a:t>
            </a:r>
            <a:r>
              <a:rPr lang="fr-FR" sz="2400" i="1" dirty="0"/>
              <a:t>self-</a:t>
            </a:r>
            <a:r>
              <a:rPr lang="fr-FR" sz="2400" i="1" dirty="0" err="1"/>
              <a:t>selected</a:t>
            </a:r>
            <a:r>
              <a:rPr lang="fr-FR" sz="2400" i="1" dirty="0"/>
              <a:t> </a:t>
            </a:r>
            <a:r>
              <a:rPr lang="fr-FR" sz="2400" i="1" dirty="0" err="1"/>
              <a:t>sampling</a:t>
            </a:r>
            <a:r>
              <a:rPr lang="fr-FR" sz="2400" dirty="0"/>
              <a:t>)</a:t>
            </a:r>
          </a:p>
          <a:p>
            <a:r>
              <a:rPr lang="fr-FR" sz="2400" dirty="0" err="1"/>
              <a:t>Échantillon</a:t>
            </a:r>
            <a:r>
              <a:rPr lang="fr-FR" sz="2400" dirty="0"/>
              <a:t> dont la composition </a:t>
            </a:r>
            <a:r>
              <a:rPr lang="fr-FR" sz="2400" dirty="0" err="1"/>
              <a:t>dépend</a:t>
            </a:r>
            <a:r>
              <a:rPr lang="fr-FR" sz="2400" dirty="0"/>
              <a:t> du comportement (et de l’intention) des participants et non d'une </a:t>
            </a:r>
            <a:r>
              <a:rPr lang="fr-FR" sz="2400" dirty="0" err="1"/>
              <a:t>procédure</a:t>
            </a:r>
            <a:r>
              <a:rPr lang="fr-FR" sz="2400" dirty="0"/>
              <a:t> </a:t>
            </a:r>
            <a:r>
              <a:rPr lang="fr-FR" sz="2400" dirty="0" err="1"/>
              <a:t>contrôlée</a:t>
            </a:r>
            <a:r>
              <a:rPr lang="fr-FR" sz="2400" dirty="0"/>
              <a:t> par le chercheur. </a:t>
            </a:r>
          </a:p>
          <a:p>
            <a:endParaRPr lang="fr-FR" sz="2400" dirty="0"/>
          </a:p>
          <a:p>
            <a:r>
              <a:rPr lang="fr-FR" sz="2400" dirty="0"/>
              <a:t>Ex: Expérience en milieu naturel, volontaires répondant à une annonce, ligne ouverte radiophonique,… </a:t>
            </a:r>
          </a:p>
        </p:txBody>
      </p:sp>
    </p:spTree>
    <p:extLst>
      <p:ext uri="{BB962C8B-B14F-4D97-AF65-F5344CB8AC3E}">
        <p14:creationId xmlns:p14="http://schemas.microsoft.com/office/powerpoint/2010/main" val="17685678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 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763628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Ressources utiles </a:t>
            </a:r>
            <a:r>
              <a:rPr lang="fr-FR" sz="2400" u="sng" dirty="0">
                <a:latin typeface="Calibri"/>
                <a:cs typeface="Calibri"/>
              </a:rPr>
              <a:t>(pour clarifications)</a:t>
            </a:r>
            <a:endParaRPr lang="fr-FR" sz="2800" u="sng" dirty="0">
              <a:latin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fr-FR" sz="2400" dirty="0"/>
              <a:t>L’échantillonnage selon Statistique Canada</a:t>
            </a:r>
            <a:br>
              <a:rPr lang="fr-FR" sz="2400" dirty="0"/>
            </a:br>
            <a:r>
              <a:rPr lang="fr-FR" sz="2000" dirty="0">
                <a:hlinkClick r:id="rId2"/>
              </a:rPr>
              <a:t>http://www.statcan.gc.ca/edu/power-pouvoir/ch13/prob/5214899-fra.htm</a:t>
            </a:r>
            <a:r>
              <a:rPr lang="fr-FR" sz="2000" dirty="0"/>
              <a:t> (version résumée)</a:t>
            </a:r>
            <a:br>
              <a:rPr lang="fr-FR" sz="2000" dirty="0"/>
            </a:br>
            <a:r>
              <a:rPr lang="pl-PL" sz="2000" dirty="0">
                <a:hlinkClick r:id="rId3"/>
              </a:rPr>
              <a:t>http://www.statcan.gc.ca/pub/12-587-x/12-587-x2003001-fra.pdf</a:t>
            </a:r>
            <a:r>
              <a:rPr lang="pl-PL" sz="2000" dirty="0"/>
              <a:t> (version </a:t>
            </a:r>
            <a:r>
              <a:rPr lang="pl-PL" sz="2000" dirty="0" err="1"/>
              <a:t>détaillée</a:t>
            </a:r>
            <a:r>
              <a:rPr lang="pl-PL" sz="2000" dirty="0"/>
              <a:t> - </a:t>
            </a:r>
            <a:r>
              <a:rPr lang="pl-PL" sz="2000" dirty="0" err="1"/>
              <a:t>voir</a:t>
            </a:r>
            <a:r>
              <a:rPr lang="pl-PL" sz="2000" dirty="0"/>
              <a:t> </a:t>
            </a:r>
            <a:r>
              <a:rPr lang="pl-PL" sz="2000" dirty="0" err="1"/>
              <a:t>chapitre</a:t>
            </a:r>
            <a:r>
              <a:rPr lang="pl-PL" sz="2000" dirty="0"/>
              <a:t> 6)</a:t>
            </a:r>
            <a:endParaRPr lang="fr-FR" sz="2400" dirty="0"/>
          </a:p>
          <a:p>
            <a:pPr>
              <a:lnSpc>
                <a:spcPct val="90000"/>
              </a:lnSpc>
            </a:pPr>
            <a:r>
              <a:rPr lang="fr-FR" sz="2400" dirty="0"/>
              <a:t>Fiche résumée (U. de Montréal)</a:t>
            </a:r>
            <a:br>
              <a:rPr lang="fr-FR" sz="2400" dirty="0"/>
            </a:br>
            <a:r>
              <a:rPr lang="fr-FR" sz="2000" dirty="0">
                <a:hlinkClick r:id="rId4"/>
              </a:rPr>
              <a:t>http://cours.ebsi.umontreal.ca/sci6060/docs/sci6060_c4_fiche_echant.pdf</a:t>
            </a:r>
            <a:endParaRPr lang="fr-FR" sz="2000" dirty="0"/>
          </a:p>
          <a:p>
            <a:pPr>
              <a:lnSpc>
                <a:spcPct val="90000"/>
              </a:lnSpc>
            </a:pPr>
            <a:r>
              <a:rPr lang="fr-FR" sz="2400" dirty="0"/>
              <a:t>Explications de la maison de sondage SOM</a:t>
            </a:r>
            <a:br>
              <a:rPr lang="fr-FR" sz="2400" dirty="0"/>
            </a:br>
            <a:r>
              <a:rPr lang="fr-FR" sz="2000" dirty="0">
                <a:hlinkClick r:id="rId5"/>
              </a:rPr>
              <a:t>http://blogue.som.ca/l-abc-des-methodes-d-echantillonnage-partie-2/</a:t>
            </a:r>
            <a:endParaRPr lang="fr-FR" sz="2000" dirty="0"/>
          </a:p>
          <a:p>
            <a:pPr>
              <a:lnSpc>
                <a:spcPct val="90000"/>
              </a:lnSpc>
            </a:pPr>
            <a:r>
              <a:rPr lang="fr-FR" sz="2400" dirty="0"/>
              <a:t>Document détaillé de Claire Durand</a:t>
            </a:r>
            <a:br>
              <a:rPr lang="fr-FR" sz="2400" dirty="0"/>
            </a:br>
            <a:r>
              <a:rPr lang="fr-FR" sz="2000" dirty="0">
                <a:hlinkClick r:id="rId6"/>
              </a:rPr>
              <a:t>http://www.mapageweb.umontreal.ca/durandc/Enseignement/MethodesDeSondage/echantillon.pdf</a:t>
            </a:r>
            <a:r>
              <a:rPr lang="fr-FR" sz="2000" dirty="0"/>
              <a:t> </a:t>
            </a:r>
            <a:endParaRPr lang="fr-FR" sz="2400" dirty="0"/>
          </a:p>
          <a:p>
            <a:pPr>
              <a:lnSpc>
                <a:spcPct val="90000"/>
              </a:lnSpc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108532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3200" u="sng" dirty="0">
                <a:latin typeface="Calibri"/>
                <a:cs typeface="Calibri"/>
              </a:rPr>
              <a:t>Plan de match</a:t>
            </a:r>
          </a:p>
          <a:p>
            <a:pPr marL="571500" indent="-457200">
              <a:lnSpc>
                <a:spcPct val="120000"/>
              </a:lnSpc>
              <a:buFont typeface="+mj-lt"/>
              <a:buAutoNum type="arabicParenR"/>
            </a:pPr>
            <a:endParaRPr lang="fr-FR" sz="2800" dirty="0">
              <a:latin typeface="Calibri"/>
              <a:cs typeface="Calibri"/>
            </a:endParaRPr>
          </a:p>
          <a:p>
            <a:pPr marL="571500" indent="-457200">
              <a:lnSpc>
                <a:spcPct val="120000"/>
              </a:lnSpc>
              <a:buFont typeface="+mj-lt"/>
              <a:buAutoNum type="arabicParenR"/>
            </a:pPr>
            <a:r>
              <a:rPr lang="fr-FR" sz="2800" dirty="0">
                <a:latin typeface="Calibri"/>
                <a:cs typeface="Calibri"/>
              </a:rPr>
              <a:t>Échantillon et population: C’est quoi la différence?</a:t>
            </a:r>
          </a:p>
          <a:p>
            <a:pPr marL="571500" indent="-457200">
              <a:lnSpc>
                <a:spcPct val="120000"/>
              </a:lnSpc>
              <a:buFont typeface="+mj-lt"/>
              <a:buAutoNum type="arabicParenR"/>
            </a:pPr>
            <a:endParaRPr lang="fr-FR" sz="2800" dirty="0">
              <a:latin typeface="Calibri"/>
              <a:cs typeface="Calibri"/>
            </a:endParaRPr>
          </a:p>
          <a:p>
            <a:pPr marL="571500" indent="-457200">
              <a:lnSpc>
                <a:spcPct val="120000"/>
              </a:lnSpc>
              <a:buFont typeface="+mj-lt"/>
              <a:buAutoNum type="arabicParenR"/>
            </a:pPr>
            <a:r>
              <a:rPr lang="fr-FR" sz="2800" dirty="0">
                <a:latin typeface="Calibri"/>
                <a:cs typeface="Calibri"/>
              </a:rPr>
              <a:t>Comment échantillonner?</a:t>
            </a:r>
            <a:endParaRPr lang="fr-FR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51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Échantillon et population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Population vs échantillon</a:t>
            </a:r>
          </a:p>
          <a:p>
            <a:pPr marL="571500" indent="-457200">
              <a:lnSpc>
                <a:spcPct val="120000"/>
              </a:lnSpc>
              <a:buFont typeface="+mj-lt"/>
              <a:buAutoNum type="arabicParenR"/>
            </a:pPr>
            <a:endParaRPr lang="fr-FR" sz="2800" dirty="0">
              <a:latin typeface="Calibri"/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Un échantillon est un ensemble de cas (ex: individus, couples, villes,…) sélectionnés à partir de la population.</a:t>
            </a:r>
          </a:p>
          <a:p>
            <a:pPr marL="114300" indent="0">
              <a:lnSpc>
                <a:spcPct val="120000"/>
              </a:lnSpc>
              <a:buNone/>
            </a:pPr>
            <a:endParaRPr lang="fr-FR" sz="2400" dirty="0">
              <a:latin typeface="Calibri"/>
              <a:cs typeface="Calibri"/>
            </a:endParaRPr>
          </a:p>
          <a:p>
            <a:pPr marL="114300" indent="0">
              <a:lnSpc>
                <a:spcPct val="120000"/>
              </a:lnSpc>
              <a:buNone/>
            </a:pPr>
            <a:r>
              <a:rPr lang="fr-FR" sz="2400" dirty="0">
                <a:latin typeface="Calibri"/>
                <a:cs typeface="Calibri"/>
              </a:rPr>
              <a:t>	Échantillon </a:t>
            </a:r>
            <a:r>
              <a:rPr lang="fr-FR" sz="2400" dirty="0">
                <a:latin typeface="Wingdings"/>
                <a:ea typeface="Wingdings"/>
                <a:cs typeface="Wingdings"/>
                <a:sym typeface="Wingdings"/>
              </a:rPr>
              <a:t>   </a:t>
            </a:r>
            <a:r>
              <a:rPr lang="fr-FR" sz="2400" dirty="0">
                <a:latin typeface="Calibri"/>
                <a:cs typeface="Calibri"/>
              </a:rPr>
              <a:t>    Faire un sondage</a:t>
            </a:r>
          </a:p>
          <a:p>
            <a:pPr marL="114300" indent="0">
              <a:lnSpc>
                <a:spcPct val="120000"/>
              </a:lnSpc>
              <a:buNone/>
            </a:pPr>
            <a:endParaRPr lang="fr-FR" sz="2400" dirty="0">
              <a:latin typeface="Calibri"/>
              <a:cs typeface="Calibri"/>
            </a:endParaRPr>
          </a:p>
          <a:p>
            <a:pPr marL="114300" indent="0">
              <a:lnSpc>
                <a:spcPct val="120000"/>
              </a:lnSpc>
              <a:buNone/>
            </a:pPr>
            <a:r>
              <a:rPr lang="fr-FR" sz="2400" dirty="0">
                <a:latin typeface="Calibri"/>
                <a:cs typeface="Calibri"/>
              </a:rPr>
              <a:t>	Population                   Faire un recensement</a:t>
            </a:r>
          </a:p>
        </p:txBody>
      </p:sp>
      <p:sp>
        <p:nvSpPr>
          <p:cNvPr id="4" name="Flèche vers la droite 3"/>
          <p:cNvSpPr/>
          <p:nvPr/>
        </p:nvSpPr>
        <p:spPr>
          <a:xfrm>
            <a:off x="2990911" y="5322623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vers la droite 4"/>
          <p:cNvSpPr/>
          <p:nvPr/>
        </p:nvSpPr>
        <p:spPr>
          <a:xfrm>
            <a:off x="2990911" y="4305215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0891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Échantillon et population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Représentativité d’un échantillon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Les caractéristiques d’un échantillon représentatif sont très similaires aux caractéristiques de la population d’origine. </a:t>
            </a:r>
          </a:p>
          <a:p>
            <a:pPr>
              <a:lnSpc>
                <a:spcPct val="120000"/>
              </a:lnSpc>
            </a:pPr>
            <a:endParaRPr lang="fr-FR" sz="2400" dirty="0">
              <a:latin typeface="Calibri"/>
              <a:cs typeface="Calibri"/>
            </a:endParaRPr>
          </a:p>
          <a:p>
            <a:pPr lvl="2"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Validité </a:t>
            </a:r>
            <a:r>
              <a:rPr lang="fr-FR" sz="2400" dirty="0" err="1">
                <a:latin typeface="Calibri"/>
                <a:cs typeface="Calibri"/>
              </a:rPr>
              <a:t>échantillonnale</a:t>
            </a:r>
            <a:r>
              <a:rPr lang="fr-FR" sz="2400" dirty="0">
                <a:latin typeface="Calibri"/>
                <a:cs typeface="Calibri"/>
              </a:rPr>
              <a:t> et </a:t>
            </a:r>
            <a:r>
              <a:rPr lang="fr-FR" sz="2400" dirty="0" err="1">
                <a:latin typeface="Calibri"/>
                <a:cs typeface="Calibri"/>
              </a:rPr>
              <a:t>généralisabilité</a:t>
            </a:r>
            <a:r>
              <a:rPr lang="fr-FR" sz="2400" dirty="0">
                <a:latin typeface="Calibri"/>
                <a:cs typeface="Calibri"/>
              </a:rPr>
              <a:t> dépendent de la qualité de l’échantillonnage</a:t>
            </a:r>
          </a:p>
          <a:p>
            <a:pPr lvl="2">
              <a:lnSpc>
                <a:spcPct val="120000"/>
              </a:lnSpc>
            </a:pPr>
            <a:endParaRPr lang="fr-FR" sz="2400" dirty="0">
              <a:latin typeface="Calibri"/>
              <a:cs typeface="Calibri"/>
            </a:endParaRPr>
          </a:p>
          <a:p>
            <a:pPr lvl="2"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Un biais </a:t>
            </a:r>
            <a:r>
              <a:rPr lang="fr-FR" sz="2400">
                <a:latin typeface="Calibri"/>
                <a:cs typeface="Calibri"/>
              </a:rPr>
              <a:t>d’échantillonnage compromet </a:t>
            </a:r>
            <a:r>
              <a:rPr lang="fr-FR" sz="2400" dirty="0">
                <a:latin typeface="Calibri"/>
                <a:cs typeface="Calibri"/>
              </a:rPr>
              <a:t>la représentativité de cet échantillon</a:t>
            </a:r>
          </a:p>
        </p:txBody>
      </p:sp>
    </p:spTree>
    <p:extLst>
      <p:ext uri="{BB962C8B-B14F-4D97-AF65-F5344CB8AC3E}">
        <p14:creationId xmlns:p14="http://schemas.microsoft.com/office/powerpoint/2010/main" val="594313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Échantillon et population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Échantillonnage et assignation aux groupes</a:t>
            </a:r>
          </a:p>
          <a:p>
            <a:pPr>
              <a:lnSpc>
                <a:spcPct val="120000"/>
              </a:lnSpc>
            </a:pPr>
            <a:endParaRPr lang="fr-FR" sz="2400" dirty="0">
              <a:latin typeface="Calibri"/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Échantillonnage                             Validité externe</a:t>
            </a:r>
          </a:p>
          <a:p>
            <a:pPr>
              <a:lnSpc>
                <a:spcPct val="120000"/>
              </a:lnSpc>
            </a:pPr>
            <a:endParaRPr lang="fr-FR" sz="2400" dirty="0">
              <a:latin typeface="Calibri"/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Assignation aux groupes                            Validité interne</a:t>
            </a:r>
          </a:p>
        </p:txBody>
      </p:sp>
      <p:sp>
        <p:nvSpPr>
          <p:cNvPr id="4" name="Flèche vers la droite 3"/>
          <p:cNvSpPr/>
          <p:nvPr/>
        </p:nvSpPr>
        <p:spPr>
          <a:xfrm>
            <a:off x="4305518" y="3820583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vers la droite 4"/>
          <p:cNvSpPr/>
          <p:nvPr/>
        </p:nvSpPr>
        <p:spPr>
          <a:xfrm>
            <a:off x="3327110" y="2786461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0781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Échantillon et population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863882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Taille de l’échantillon: Critères de décision</a:t>
            </a:r>
          </a:p>
          <a:p>
            <a:pPr marL="114300" indent="0">
              <a:lnSpc>
                <a:spcPct val="120000"/>
              </a:lnSpc>
              <a:buNone/>
            </a:pPr>
            <a:r>
              <a:rPr lang="fr-FR" sz="2400" dirty="0">
                <a:latin typeface="Calibri"/>
                <a:cs typeface="Calibri"/>
              </a:rPr>
              <a:t>Un échantillon plus grand permet plus de précision dans les résultats. Il faut donc évaluer à l’avance la taille désirée de notre échantillon en fonction des critères suivants: 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Niveau d’erreur </a:t>
            </a:r>
            <a:r>
              <a:rPr lang="fr-FR" sz="2400" dirty="0" err="1">
                <a:latin typeface="Calibri"/>
                <a:cs typeface="Calibri"/>
              </a:rPr>
              <a:t>échantillonnale</a:t>
            </a:r>
            <a:r>
              <a:rPr lang="fr-FR" sz="2400" dirty="0">
                <a:latin typeface="Calibri"/>
                <a:cs typeface="Calibri"/>
              </a:rPr>
              <a:t> acceptable</a:t>
            </a:r>
            <a:br>
              <a:rPr lang="fr-FR" sz="2400" dirty="0">
                <a:latin typeface="Calibri"/>
                <a:cs typeface="Calibri"/>
              </a:rPr>
            </a:br>
            <a:r>
              <a:rPr lang="fr-FR" dirty="0">
                <a:latin typeface="Calibri"/>
                <a:cs typeface="Calibri"/>
              </a:rPr>
              <a:t>(degré de précision nécessaire; exploratoire vs confirmatoire)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Ampleur minimale de l’effet prévu</a:t>
            </a:r>
            <a:br>
              <a:rPr lang="fr-FR" sz="2400" dirty="0">
                <a:latin typeface="Calibri"/>
                <a:cs typeface="Calibri"/>
              </a:rPr>
            </a:br>
            <a:r>
              <a:rPr lang="fr-FR" dirty="0">
                <a:latin typeface="Calibri"/>
                <a:cs typeface="Calibri"/>
              </a:rPr>
              <a:t>(relative à l’ampleur des variations dans la population)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Besoin de représentativité des sous-groupes minoritaires</a:t>
            </a:r>
            <a:br>
              <a:rPr lang="fr-FR" sz="2400" dirty="0">
                <a:latin typeface="Calibri"/>
                <a:cs typeface="Calibri"/>
              </a:rPr>
            </a:br>
            <a:r>
              <a:rPr lang="fr-FR" dirty="0">
                <a:latin typeface="Calibri"/>
                <a:cs typeface="Calibri"/>
              </a:rPr>
              <a:t>(degré d’homogénéité de la population)</a:t>
            </a: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Ressources disponibles</a:t>
            </a:r>
          </a:p>
        </p:txBody>
      </p:sp>
    </p:spTree>
    <p:extLst>
      <p:ext uri="{BB962C8B-B14F-4D97-AF65-F5344CB8AC3E}">
        <p14:creationId xmlns:p14="http://schemas.microsoft.com/office/powerpoint/2010/main" val="836850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 probabiliste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Échantillonnage probabiliste</a:t>
            </a:r>
          </a:p>
          <a:p>
            <a:pPr>
              <a:lnSpc>
                <a:spcPct val="120000"/>
              </a:lnSpc>
            </a:pPr>
            <a:endParaRPr lang="fr-FR" sz="2400" dirty="0">
              <a:latin typeface="Calibri"/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fr-FR" sz="2400" dirty="0">
                <a:latin typeface="Calibri"/>
                <a:cs typeface="Calibri"/>
              </a:rPr>
              <a:t>Processus de sélection par lequel chaque membre de la population d’origine a une chance égale d’être sélectionné. L’échantillonnage probabiliste nécessite l’accès à un répertoire complet de la population. </a:t>
            </a:r>
            <a:endParaRPr lang="fr-FR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8501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L’échantillonnage probabiliste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199"/>
            <a:ext cx="7620000" cy="5110801"/>
          </a:xfrm>
        </p:spPr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fr-FR" sz="2800" u="sng" dirty="0">
                <a:latin typeface="Calibri"/>
                <a:cs typeface="Calibri"/>
              </a:rPr>
              <a:t>Types d’échantillonnage probabiliste</a:t>
            </a:r>
          </a:p>
          <a:p>
            <a:pPr>
              <a:lnSpc>
                <a:spcPct val="120000"/>
              </a:lnSpc>
            </a:pPr>
            <a:r>
              <a:rPr lang="fr-FR" sz="2400" dirty="0" err="1">
                <a:latin typeface="Calibri"/>
                <a:cs typeface="Calibri"/>
              </a:rPr>
              <a:t>É</a:t>
            </a:r>
            <a:r>
              <a:rPr lang="fr-FR" sz="2400" dirty="0">
                <a:latin typeface="Calibri"/>
                <a:cs typeface="Calibri"/>
              </a:rPr>
              <a:t>. aléatoire simple</a:t>
            </a:r>
          </a:p>
          <a:p>
            <a:pPr>
              <a:lnSpc>
                <a:spcPct val="120000"/>
              </a:lnSpc>
            </a:pPr>
            <a:r>
              <a:rPr lang="fr-FR" sz="2400" dirty="0" err="1">
                <a:latin typeface="Calibri"/>
                <a:cs typeface="Calibri"/>
              </a:rPr>
              <a:t>É</a:t>
            </a:r>
            <a:r>
              <a:rPr lang="fr-FR" sz="2400" dirty="0">
                <a:latin typeface="Calibri"/>
                <a:cs typeface="Calibri"/>
              </a:rPr>
              <a:t>. systématique</a:t>
            </a:r>
          </a:p>
          <a:p>
            <a:pPr>
              <a:lnSpc>
                <a:spcPct val="120000"/>
              </a:lnSpc>
            </a:pPr>
            <a:r>
              <a:rPr lang="fr-FR" sz="2400" dirty="0" err="1">
                <a:latin typeface="Calibri"/>
                <a:cs typeface="Calibri"/>
              </a:rPr>
              <a:t>É</a:t>
            </a:r>
            <a:r>
              <a:rPr lang="fr-FR" sz="2400" dirty="0">
                <a:latin typeface="Calibri"/>
                <a:cs typeface="Calibri"/>
              </a:rPr>
              <a:t>. stratifié</a:t>
            </a:r>
          </a:p>
          <a:p>
            <a:pPr>
              <a:lnSpc>
                <a:spcPct val="120000"/>
              </a:lnSpc>
            </a:pPr>
            <a:r>
              <a:rPr lang="fr-FR" sz="2400" dirty="0" err="1">
                <a:latin typeface="Calibri"/>
                <a:cs typeface="Calibri"/>
              </a:rPr>
              <a:t>É</a:t>
            </a:r>
            <a:r>
              <a:rPr lang="fr-FR" sz="2400" dirty="0">
                <a:latin typeface="Calibri"/>
                <a:cs typeface="Calibri"/>
              </a:rPr>
              <a:t>. proportionnel</a:t>
            </a:r>
          </a:p>
          <a:p>
            <a:pPr>
              <a:lnSpc>
                <a:spcPct val="120000"/>
              </a:lnSpc>
            </a:pPr>
            <a:r>
              <a:rPr lang="fr-FR" sz="2400" dirty="0" err="1">
                <a:latin typeface="Calibri"/>
                <a:cs typeface="Calibri"/>
              </a:rPr>
              <a:t>É</a:t>
            </a:r>
            <a:r>
              <a:rPr lang="fr-FR" sz="2400" dirty="0">
                <a:latin typeface="Calibri"/>
                <a:cs typeface="Calibri"/>
              </a:rPr>
              <a:t>. en grappes (</a:t>
            </a:r>
            <a:r>
              <a:rPr lang="fr-FR" sz="2400" i="1" dirty="0">
                <a:latin typeface="Calibri"/>
                <a:cs typeface="Calibri"/>
              </a:rPr>
              <a:t>cluster </a:t>
            </a:r>
            <a:r>
              <a:rPr lang="fr-FR" sz="2400" i="1" dirty="0" err="1">
                <a:latin typeface="Calibri"/>
                <a:cs typeface="Calibri"/>
              </a:rPr>
              <a:t>sampling</a:t>
            </a:r>
            <a:r>
              <a:rPr lang="fr-FR" sz="2400" dirty="0">
                <a:latin typeface="Calibri"/>
                <a:cs typeface="Calibri"/>
              </a:rPr>
              <a:t>) / par faisceau</a:t>
            </a:r>
          </a:p>
          <a:p>
            <a:pPr>
              <a:lnSpc>
                <a:spcPct val="120000"/>
              </a:lnSpc>
            </a:pPr>
            <a:r>
              <a:rPr lang="fr-FR" sz="2400" dirty="0" err="1">
                <a:latin typeface="Calibri"/>
                <a:cs typeface="Calibri"/>
              </a:rPr>
              <a:t>É</a:t>
            </a:r>
            <a:r>
              <a:rPr lang="fr-FR" sz="2400" dirty="0">
                <a:latin typeface="Calibri"/>
                <a:cs typeface="Calibri"/>
              </a:rPr>
              <a:t>. aréolaire (</a:t>
            </a:r>
            <a:r>
              <a:rPr lang="fr-FR" sz="2400" i="1" dirty="0">
                <a:latin typeface="Calibri"/>
                <a:cs typeface="Calibri"/>
              </a:rPr>
              <a:t>area </a:t>
            </a:r>
            <a:r>
              <a:rPr lang="fr-FR" sz="2400" i="1" dirty="0" err="1">
                <a:latin typeface="Calibri"/>
                <a:cs typeface="Calibri"/>
              </a:rPr>
              <a:t>sampling</a:t>
            </a:r>
            <a:r>
              <a:rPr lang="fr-FR" sz="2400" dirty="0">
                <a:latin typeface="Calibri"/>
                <a:cs typeface="Calibri"/>
              </a:rPr>
              <a:t>) / topographique</a:t>
            </a:r>
          </a:p>
          <a:p>
            <a:pPr>
              <a:lnSpc>
                <a:spcPct val="120000"/>
              </a:lnSpc>
            </a:pPr>
            <a:r>
              <a:rPr lang="fr-FR" sz="2400" dirty="0" err="1">
                <a:latin typeface="Calibri"/>
                <a:cs typeface="Calibri"/>
              </a:rPr>
              <a:t>É</a:t>
            </a:r>
            <a:r>
              <a:rPr lang="fr-FR" sz="2400" dirty="0">
                <a:latin typeface="Calibri"/>
                <a:cs typeface="Calibri"/>
              </a:rPr>
              <a:t>. à plusieurs degrés (</a:t>
            </a:r>
            <a:r>
              <a:rPr lang="fr-FR" sz="2400" i="1" dirty="0" err="1">
                <a:latin typeface="Calibri"/>
                <a:cs typeface="Calibri"/>
              </a:rPr>
              <a:t>multistage</a:t>
            </a:r>
            <a:r>
              <a:rPr lang="fr-FR" sz="2400" i="1" dirty="0">
                <a:latin typeface="Calibri"/>
                <a:cs typeface="Calibri"/>
              </a:rPr>
              <a:t> </a:t>
            </a:r>
            <a:r>
              <a:rPr lang="fr-FR" sz="2400" i="1" dirty="0" err="1">
                <a:latin typeface="Calibri"/>
                <a:cs typeface="Calibri"/>
              </a:rPr>
              <a:t>sampling</a:t>
            </a:r>
            <a:r>
              <a:rPr lang="fr-FR" sz="2400" dirty="0">
                <a:latin typeface="Calibri"/>
                <a:cs typeface="Calibri"/>
              </a:rPr>
              <a:t>)</a:t>
            </a:r>
            <a:endParaRPr lang="fr-FR" sz="2400" i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26262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jd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Ajdacency.thmx</Template>
  <TotalTime>11628</TotalTime>
  <Words>1148</Words>
  <Application>Microsoft Macintosh PowerPoint</Application>
  <PresentationFormat>Affichage à l'écran (4:3)</PresentationFormat>
  <Paragraphs>145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Cambria</vt:lpstr>
      <vt:lpstr>Wingdings</vt:lpstr>
      <vt:lpstr>Ajdacency</vt:lpstr>
      <vt:lpstr>SEX1011 Cours 8</vt:lpstr>
      <vt:lpstr>Échantillonnage </vt:lpstr>
      <vt:lpstr>L’échantillonnage</vt:lpstr>
      <vt:lpstr>Échantillon et population</vt:lpstr>
      <vt:lpstr>Échantillon et population</vt:lpstr>
      <vt:lpstr>Échantillon et population</vt:lpstr>
      <vt:lpstr>Échantillon et population</vt:lpstr>
      <vt:lpstr>L’échantillonnage probabiliste</vt:lpstr>
      <vt:lpstr>L’échantillonnage probabiliste</vt:lpstr>
      <vt:lpstr>L’échantillonnage probabiliste</vt:lpstr>
      <vt:lpstr>L’échantillonnage probabiliste</vt:lpstr>
      <vt:lpstr>L’échantillonnage probabiliste</vt:lpstr>
      <vt:lpstr>L’échantillonnage probabiliste</vt:lpstr>
      <vt:lpstr>L’échantillonnage probabiliste</vt:lpstr>
      <vt:lpstr>L’échantillonnage probabiliste</vt:lpstr>
      <vt:lpstr>L’échantillonnage probabiliste</vt:lpstr>
      <vt:lpstr>L’échantillonnage  non-probabiliste</vt:lpstr>
      <vt:lpstr>L’échantillonnage   non-probabiliste</vt:lpstr>
      <vt:lpstr>L’échantillonnage   non-probabiliste</vt:lpstr>
      <vt:lpstr>L’échantillonnage   non-probabiliste</vt:lpstr>
      <vt:lpstr>L’échantillonnage   non-probabiliste</vt:lpstr>
      <vt:lpstr>L’échantillonnage   non-probabiliste</vt:lpstr>
      <vt:lpstr>L’échantillonnage  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SEX8415 Cours 6</dc:title>
  <dc:creator>Dominic Beaulieu-Prévost</dc:creator>
  <cp:lastModifiedBy>Beaulieu-Prévost, Dominic</cp:lastModifiedBy>
  <cp:revision>662</cp:revision>
  <dcterms:created xsi:type="dcterms:W3CDTF">2013-03-21T00:20:36Z</dcterms:created>
  <dcterms:modified xsi:type="dcterms:W3CDTF">2021-06-01T05:01:38Z</dcterms:modified>
</cp:coreProperties>
</file>