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notesMasterIdLst>
    <p:notesMasterId r:id="rId40"/>
  </p:notesMasterIdLst>
  <p:handoutMasterIdLst>
    <p:handoutMasterId r:id="rId41"/>
  </p:handoutMasterIdLst>
  <p:sldIdLst>
    <p:sldId id="256" r:id="rId2"/>
    <p:sldId id="325" r:id="rId3"/>
    <p:sldId id="326" r:id="rId4"/>
    <p:sldId id="284" r:id="rId5"/>
    <p:sldId id="287" r:id="rId6"/>
    <p:sldId id="286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9" r:id="rId18"/>
    <p:sldId id="300" r:id="rId19"/>
    <p:sldId id="302" r:id="rId20"/>
    <p:sldId id="303" r:id="rId21"/>
    <p:sldId id="304" r:id="rId22"/>
    <p:sldId id="305" r:id="rId23"/>
    <p:sldId id="306" r:id="rId24"/>
    <p:sldId id="322" r:id="rId25"/>
    <p:sldId id="307" r:id="rId26"/>
    <p:sldId id="308" r:id="rId27"/>
    <p:sldId id="309" r:id="rId28"/>
    <p:sldId id="318" r:id="rId29"/>
    <p:sldId id="317" r:id="rId30"/>
    <p:sldId id="320" r:id="rId31"/>
    <p:sldId id="310" r:id="rId32"/>
    <p:sldId id="321" r:id="rId33"/>
    <p:sldId id="311" r:id="rId34"/>
    <p:sldId id="312" r:id="rId35"/>
    <p:sldId id="313" r:id="rId36"/>
    <p:sldId id="314" r:id="rId37"/>
    <p:sldId id="315" r:id="rId38"/>
    <p:sldId id="280" r:id="rId3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74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EEFA2-F069-AB4C-8FEA-A60BAE315DBD}" type="datetimeFigureOut">
              <a:rPr lang="fr-FR" smtClean="0"/>
              <a:t>01/06/2021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49D72-FE7E-5744-8568-341B05151D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7433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22B7A-3D96-7347-8AC3-FC6BBA669CA5}" type="datetimeFigureOut">
              <a:rPr lang="fr-FR" smtClean="0"/>
              <a:pPr/>
              <a:t>01/06/2021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26559-B9F6-314F-8552-28EE5204601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33492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1FBCE-73DF-3B49-936F-78809763E5B6}" type="datetime1">
              <a:rPr lang="fr-CA" smtClean="0"/>
              <a:t>2021-06-01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94F6E-4337-2F4B-82FD-B880B4BE95F0}" type="datetime1">
              <a:rPr lang="fr-CA" smtClean="0"/>
              <a:t>2021-06-01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E1B9-027C-394F-9975-1F913A15D1D6}" type="datetime1">
              <a:rPr lang="fr-CA" smtClean="0"/>
              <a:t>2021-06-01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2DF1B-D21F-4342-93EF-B3577F546307}" type="datetime1">
              <a:rPr lang="fr-CA" smtClean="0"/>
              <a:t>2021-06-01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BB009-0A51-A74B-BA76-A52970CDB54D}" type="datetime1">
              <a:rPr lang="fr-CA" smtClean="0"/>
              <a:t>2021-06-01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AFFF-73A0-2C4C-9BE7-96F0216D71BF}" type="datetime1">
              <a:rPr lang="fr-CA" smtClean="0"/>
              <a:t>2021-06-01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F760F-A23D-F448-B806-958097A1CC19}" type="datetime1">
              <a:rPr lang="fr-CA" smtClean="0"/>
              <a:t>2021-06-01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3EB22-4813-CF46-A6EA-C6D90260E47D}" type="datetime1">
              <a:rPr lang="fr-CA" smtClean="0"/>
              <a:t>2021-06-01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2614-C4AB-1D4B-905F-21B1ACE7E445}" type="datetime1">
              <a:rPr lang="fr-CA" smtClean="0"/>
              <a:t>2021-06-01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AFF8-DA02-5E4B-B731-F1B466346B62}" type="datetime1">
              <a:rPr lang="fr-CA" smtClean="0"/>
              <a:t>2021-06-01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80A0-185F-C245-A108-59C8AA3F7DE1}" type="datetime1">
              <a:rPr lang="fr-CA" smtClean="0"/>
              <a:t>2021-06-01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E1ED54A-2CB4-B241-8258-35B2FD1A8F28}" type="datetime1">
              <a:rPr lang="fr-CA" smtClean="0"/>
              <a:t>2021-06-01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SEX1011</a:t>
            </a:r>
            <a:br>
              <a:rPr lang="fr-FR" dirty="0"/>
            </a:br>
            <a:r>
              <a:rPr lang="fr-FR" dirty="0"/>
              <a:t>Cours 9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Dominic Beaulieu-Prévost</a:t>
            </a:r>
          </a:p>
          <a:p>
            <a:endParaRPr lang="fr-FR" dirty="0"/>
          </a:p>
          <a:p>
            <a:r>
              <a:rPr lang="fr-FR" dirty="0"/>
              <a:t>Juin 2021, UQÀM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051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 comment mesurer?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14300" indent="0">
              <a:lnSpc>
                <a:spcPct val="140000"/>
              </a:lnSpc>
              <a:buNone/>
            </a:pPr>
            <a:r>
              <a:rPr lang="fr-FR" sz="2800" u="sng" dirty="0"/>
              <a:t>Comme les phénomènes, les mesures peuvent être:</a:t>
            </a:r>
          </a:p>
          <a:p>
            <a:pPr>
              <a:lnSpc>
                <a:spcPct val="140000"/>
              </a:lnSpc>
            </a:pPr>
            <a:r>
              <a:rPr lang="fr-CA" sz="2400" dirty="0"/>
              <a:t>Objectives (basées sur l’observation) </a:t>
            </a:r>
            <a:br>
              <a:rPr lang="fr-CA" sz="2400" dirty="0"/>
            </a:br>
            <a:r>
              <a:rPr lang="fr-CA" sz="2400" dirty="0"/>
              <a:t>ou subjectives (basées sur l’introspection ou le témoignage)</a:t>
            </a:r>
          </a:p>
          <a:p>
            <a:pPr>
              <a:lnSpc>
                <a:spcPct val="140000"/>
              </a:lnSpc>
            </a:pPr>
            <a:r>
              <a:rPr lang="fr-CA" sz="2400" dirty="0"/>
              <a:t>Socioculturelles</a:t>
            </a:r>
            <a:r>
              <a:rPr lang="fr-CA" sz="2400"/>
              <a:t>, relationnelles </a:t>
            </a:r>
            <a:r>
              <a:rPr lang="fr-CA" sz="2400" dirty="0"/>
              <a:t>ou individuelles</a:t>
            </a:r>
          </a:p>
          <a:p>
            <a:pPr>
              <a:lnSpc>
                <a:spcPct val="140000"/>
              </a:lnSpc>
            </a:pPr>
            <a:endParaRPr lang="fr-CA" sz="2400" dirty="0"/>
          </a:p>
          <a:p>
            <a:pPr marL="114300" indent="0">
              <a:lnSpc>
                <a:spcPct val="140000"/>
              </a:lnSpc>
              <a:buNone/>
            </a:pPr>
            <a:r>
              <a:rPr lang="fr-CA" sz="2400" b="1" i="1" dirty="0"/>
              <a:t>NOTE: </a:t>
            </a:r>
            <a:r>
              <a:rPr lang="fr-CA" sz="2400" i="1" dirty="0"/>
              <a:t>Il est important d’assurer une certaine concordance entre la mesure, le phénomène, la question de recherche et la théorie sous-jacente. </a:t>
            </a:r>
            <a:endParaRPr lang="fr-CA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07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mesures individuelles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lnSpc>
                <a:spcPct val="140000"/>
              </a:lnSpc>
              <a:buNone/>
            </a:pPr>
            <a:r>
              <a:rPr lang="fr-FR" sz="2800" u="sng" dirty="0"/>
              <a:t>Deux méthodes objectives principales</a:t>
            </a:r>
          </a:p>
          <a:p>
            <a:pPr>
              <a:lnSpc>
                <a:spcPct val="140000"/>
              </a:lnSpc>
            </a:pPr>
            <a:r>
              <a:rPr lang="fr-FR" sz="2400" dirty="0"/>
              <a:t>Le</a:t>
            </a:r>
            <a:r>
              <a:rPr lang="fr-CA" sz="2400" dirty="0"/>
              <a:t>s mesures comportementales</a:t>
            </a:r>
          </a:p>
          <a:p>
            <a:pPr>
              <a:lnSpc>
                <a:spcPct val="140000"/>
              </a:lnSpc>
            </a:pPr>
            <a:r>
              <a:rPr lang="fr-CA" sz="2400" dirty="0"/>
              <a:t>Les mesures psychophysiologiques</a:t>
            </a:r>
          </a:p>
          <a:p>
            <a:pPr>
              <a:lnSpc>
                <a:spcPct val="140000"/>
              </a:lnSpc>
            </a:pPr>
            <a:endParaRPr lang="fr-CA" sz="2400" dirty="0"/>
          </a:p>
          <a:p>
            <a:pPr marL="114300" indent="0">
              <a:lnSpc>
                <a:spcPct val="140000"/>
              </a:lnSpc>
              <a:buNone/>
            </a:pPr>
            <a:r>
              <a:rPr lang="fr-CA" sz="2800" u="sng" dirty="0"/>
              <a:t>Deux mesures subjectives principales</a:t>
            </a:r>
          </a:p>
          <a:p>
            <a:pPr>
              <a:lnSpc>
                <a:spcPct val="140000"/>
              </a:lnSpc>
            </a:pPr>
            <a:r>
              <a:rPr lang="fr-CA" sz="2400" dirty="0"/>
              <a:t>Les mesures introspectives</a:t>
            </a:r>
          </a:p>
          <a:p>
            <a:pPr>
              <a:lnSpc>
                <a:spcPct val="140000"/>
              </a:lnSpc>
            </a:pPr>
            <a:r>
              <a:rPr lang="fr-CA" sz="2400" dirty="0"/>
              <a:t>Le témoignage et autres mesures de contenu verbal</a:t>
            </a:r>
          </a:p>
          <a:p>
            <a:pPr>
              <a:lnSpc>
                <a:spcPct val="140000"/>
              </a:lnSpc>
            </a:pPr>
            <a:endParaRPr lang="fr-CA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274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Les mesures individuelles objectives</a:t>
            </a:r>
            <a:br>
              <a:rPr lang="fr-FR" sz="3200" dirty="0"/>
            </a:br>
            <a:r>
              <a:rPr lang="fr-FR" sz="3200" i="1" dirty="0"/>
              <a:t>Les mesures comportementales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lnSpc>
                <a:spcPct val="140000"/>
              </a:lnSpc>
              <a:buNone/>
            </a:pPr>
            <a:r>
              <a:rPr lang="fr-FR" sz="2800" u="sng" dirty="0"/>
              <a:t>Caractéristiques</a:t>
            </a:r>
          </a:p>
          <a:p>
            <a:pPr>
              <a:lnSpc>
                <a:spcPct val="140000"/>
              </a:lnSpc>
            </a:pPr>
            <a:r>
              <a:rPr lang="fr-CA" sz="2400" dirty="0"/>
              <a:t>Présence d’observateurs externes</a:t>
            </a:r>
          </a:p>
          <a:p>
            <a:pPr>
              <a:lnSpc>
                <a:spcPct val="140000"/>
              </a:lnSpc>
            </a:pPr>
            <a:r>
              <a:rPr lang="fr-CA" sz="2400" dirty="0"/>
              <a:t>La situation ou l’événement comme matériel à mesurer</a:t>
            </a:r>
          </a:p>
          <a:p>
            <a:pPr>
              <a:lnSpc>
                <a:spcPct val="140000"/>
              </a:lnSpc>
            </a:pPr>
            <a:r>
              <a:rPr lang="fr-CA" sz="2400" dirty="0"/>
              <a:t>Le défi: Comment mesurer ce que je veux mesurer?</a:t>
            </a:r>
          </a:p>
          <a:p>
            <a:pPr>
              <a:lnSpc>
                <a:spcPct val="140000"/>
              </a:lnSpc>
            </a:pPr>
            <a:endParaRPr lang="fr-CA" sz="2400" dirty="0"/>
          </a:p>
          <a:p>
            <a:pPr marL="114300" indent="0">
              <a:lnSpc>
                <a:spcPct val="140000"/>
              </a:lnSpc>
              <a:buNone/>
            </a:pPr>
            <a:r>
              <a:rPr lang="fr-CA" sz="2400" dirty="0"/>
              <a:t>Ex: Observation des méthodes d’approche dans un bar.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98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Les mesures individuelles objectives</a:t>
            </a:r>
            <a:br>
              <a:rPr lang="fr-FR" sz="3200" dirty="0"/>
            </a:br>
            <a:r>
              <a:rPr lang="fr-FR" sz="3200" i="1" dirty="0"/>
              <a:t>Les mesures comportementales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4300" indent="0">
              <a:lnSpc>
                <a:spcPct val="140000"/>
              </a:lnSpc>
              <a:buNone/>
            </a:pPr>
            <a:r>
              <a:rPr lang="fr-FR" sz="2800" u="sng" dirty="0"/>
              <a:t>Types de mesures comportementales</a:t>
            </a:r>
          </a:p>
          <a:p>
            <a:pPr marL="114300" indent="0">
              <a:lnSpc>
                <a:spcPct val="140000"/>
              </a:lnSpc>
              <a:buNone/>
            </a:pPr>
            <a:r>
              <a:rPr lang="fr-CA" sz="2400" b="1" dirty="0"/>
              <a:t>Observation et codification</a:t>
            </a:r>
          </a:p>
          <a:p>
            <a:pPr>
              <a:lnSpc>
                <a:spcPct val="140000"/>
              </a:lnSpc>
            </a:pPr>
            <a:r>
              <a:rPr lang="fr-CA" sz="2400" dirty="0"/>
              <a:t>Milieu naturel ou artificiel (ex: la situation étrange pour qualifier l’attachement)</a:t>
            </a:r>
          </a:p>
          <a:p>
            <a:pPr>
              <a:lnSpc>
                <a:spcPct val="140000"/>
              </a:lnSpc>
            </a:pPr>
            <a:r>
              <a:rPr lang="fr-CA" sz="2400" dirty="0"/>
              <a:t>Observation directe ou indirecte (ex: usure des dalles)</a:t>
            </a:r>
          </a:p>
          <a:p>
            <a:pPr>
              <a:lnSpc>
                <a:spcPct val="140000"/>
              </a:lnSpc>
            </a:pPr>
            <a:r>
              <a:rPr lang="fr-CA" sz="2400" dirty="0"/>
              <a:t>Codification spontanée ou différée (ex: vidéo)</a:t>
            </a:r>
          </a:p>
          <a:p>
            <a:pPr>
              <a:lnSpc>
                <a:spcPct val="140000"/>
              </a:lnSpc>
            </a:pPr>
            <a:r>
              <a:rPr lang="fr-CA" sz="2400" dirty="0"/>
              <a:t>Type d’échantillonnage de comportements</a:t>
            </a:r>
          </a:p>
          <a:p>
            <a:pPr>
              <a:lnSpc>
                <a:spcPct val="140000"/>
              </a:lnSpc>
            </a:pPr>
            <a:r>
              <a:rPr lang="fr-CA" sz="2400" dirty="0"/>
              <a:t>Type de grille d’analyse</a:t>
            </a:r>
          </a:p>
          <a:p>
            <a:pPr marL="114300" indent="0">
              <a:lnSpc>
                <a:spcPct val="140000"/>
              </a:lnSpc>
              <a:buNone/>
            </a:pPr>
            <a:r>
              <a:rPr lang="fr-CA" sz="2400" b="1" dirty="0"/>
              <a:t>Temps de réaction et performance de discrimination</a:t>
            </a:r>
            <a:r>
              <a:rPr lang="fr-CA" sz="2400" dirty="0"/>
              <a:t> </a:t>
            </a:r>
            <a:br>
              <a:rPr lang="fr-CA" sz="2400" dirty="0"/>
            </a:br>
            <a:r>
              <a:rPr lang="fr-CA" sz="2400" dirty="0"/>
              <a:t>(ex: mesure des attitudes implicites)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32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Les mesures individuelles objectives</a:t>
            </a:r>
            <a:br>
              <a:rPr lang="fr-FR" sz="3200" dirty="0"/>
            </a:br>
            <a:r>
              <a:rPr lang="fr-FR" sz="3200" i="1" dirty="0"/>
              <a:t>Les mesures psychophysiologiques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14300" indent="0">
              <a:lnSpc>
                <a:spcPct val="140000"/>
              </a:lnSpc>
              <a:buNone/>
            </a:pPr>
            <a:r>
              <a:rPr lang="fr-FR" sz="2800" u="sng" dirty="0"/>
              <a:t>Caractéristiques</a:t>
            </a:r>
          </a:p>
          <a:p>
            <a:pPr>
              <a:lnSpc>
                <a:spcPct val="140000"/>
              </a:lnSpc>
            </a:pPr>
            <a:r>
              <a:rPr lang="fr-CA" sz="2400" dirty="0"/>
              <a:t>Recherche de corrélats physiologiques aux événements psychologiques</a:t>
            </a:r>
          </a:p>
          <a:p>
            <a:pPr>
              <a:lnSpc>
                <a:spcPct val="140000"/>
              </a:lnSpc>
            </a:pPr>
            <a:r>
              <a:rPr lang="fr-CA" sz="2400" dirty="0"/>
              <a:t>Inférence d’événements psychologiques à partir de corrélats physiologiques</a:t>
            </a:r>
          </a:p>
          <a:p>
            <a:pPr>
              <a:lnSpc>
                <a:spcPct val="140000"/>
              </a:lnSpc>
            </a:pPr>
            <a:r>
              <a:rPr lang="fr-CA" sz="2400" dirty="0"/>
              <a:t>Le défi: Est-ce que je mesure ce que je veux mesurer?</a:t>
            </a:r>
          </a:p>
          <a:p>
            <a:pPr>
              <a:lnSpc>
                <a:spcPct val="140000"/>
              </a:lnSpc>
            </a:pPr>
            <a:endParaRPr lang="fr-CA" sz="2400" dirty="0"/>
          </a:p>
          <a:p>
            <a:pPr marL="114300" indent="0">
              <a:lnSpc>
                <a:spcPct val="140000"/>
              </a:lnSpc>
              <a:buNone/>
            </a:pPr>
            <a:r>
              <a:rPr lang="fr-CA" sz="2400" dirty="0"/>
              <a:t>EX: </a:t>
            </a:r>
            <a:r>
              <a:rPr lang="fr-CA" sz="2400" dirty="0" err="1"/>
              <a:t>Pléthysmographe</a:t>
            </a:r>
            <a:r>
              <a:rPr lang="fr-CA" sz="2400" dirty="0"/>
              <a:t> pénien et </a:t>
            </a:r>
            <a:br>
              <a:rPr lang="fr-CA" sz="2400" dirty="0"/>
            </a:br>
            <a:r>
              <a:rPr lang="fr-CA" sz="2400" dirty="0"/>
              <a:t>      excitation sexuelle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445" y="5115844"/>
            <a:ext cx="1845993" cy="1742156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74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Les mesures individuelles objectives</a:t>
            </a:r>
            <a:br>
              <a:rPr lang="fr-FR" sz="3200" dirty="0"/>
            </a:br>
            <a:r>
              <a:rPr lang="fr-FR" sz="3200" i="1" dirty="0"/>
              <a:t>Les mesures psychophysiologiques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lnSpc>
                <a:spcPct val="140000"/>
              </a:lnSpc>
              <a:buNone/>
            </a:pPr>
            <a:r>
              <a:rPr lang="fr-FR" sz="2400" u="sng" dirty="0"/>
              <a:t>Principaux types de mesures psychophysiologiques</a:t>
            </a:r>
            <a:endParaRPr lang="en-US" sz="2400" dirty="0">
              <a:sym typeface="Baskerville" charset="0"/>
            </a:endParaRPr>
          </a:p>
          <a:p>
            <a:pPr marL="114300" indent="0">
              <a:lnSpc>
                <a:spcPct val="140000"/>
              </a:lnSpc>
              <a:buNone/>
            </a:pPr>
            <a:endParaRPr lang="fr-CA" sz="2400" b="1" dirty="0"/>
          </a:p>
          <a:p>
            <a:pPr marL="114300" indent="0">
              <a:lnSpc>
                <a:spcPct val="140000"/>
              </a:lnSpc>
              <a:buNone/>
            </a:pPr>
            <a:endParaRPr lang="fr-CA" sz="24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929711"/>
              </p:ext>
            </p:extLst>
          </p:nvPr>
        </p:nvGraphicFramePr>
        <p:xfrm>
          <a:off x="552450" y="2201332"/>
          <a:ext cx="7524750" cy="4497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9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2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92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4618">
                <a:tc>
                  <a:txBody>
                    <a:bodyPr/>
                    <a:lstStyle/>
                    <a:p>
                      <a:r>
                        <a:rPr lang="fr-FR" dirty="0"/>
                        <a:t>SYSTÈME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SIGNAL BIOÉLECTRIQUE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AUTRES SIGNAUX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986">
                <a:tc>
                  <a:txBody>
                    <a:bodyPr/>
                    <a:lstStyle/>
                    <a:p>
                      <a:r>
                        <a:rPr lang="fr-FR" dirty="0"/>
                        <a:t>Sexuel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Volume pénien/Flot sanguin vaginal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986">
                <a:tc>
                  <a:txBody>
                    <a:bodyPr/>
                    <a:lstStyle/>
                    <a:p>
                      <a:r>
                        <a:rPr lang="fr-FR" dirty="0"/>
                        <a:t>Cardiovasculaire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ECG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Tension artérielle, volume/flot sanguin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618">
                <a:tc>
                  <a:txBody>
                    <a:bodyPr/>
                    <a:lstStyle/>
                    <a:p>
                      <a:r>
                        <a:rPr lang="fr-FR" dirty="0"/>
                        <a:t>Cutané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Potentiel cutané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Transpiration palmaire, résistance électrodermale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925">
                <a:tc>
                  <a:txBody>
                    <a:bodyPr/>
                    <a:lstStyle/>
                    <a:p>
                      <a:r>
                        <a:rPr lang="fr-FR" dirty="0"/>
                        <a:t>Musculaire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925">
                <a:tc>
                  <a:txBody>
                    <a:bodyPr/>
                    <a:lstStyle/>
                    <a:p>
                      <a:r>
                        <a:rPr lang="fr-FR" dirty="0"/>
                        <a:t>Nerveux central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Imagerie cérébrale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925">
                <a:tc>
                  <a:txBody>
                    <a:bodyPr/>
                    <a:lstStyle/>
                    <a:p>
                      <a:r>
                        <a:rPr lang="fr-FR" dirty="0"/>
                        <a:t>Oculaire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Diamètre de la pupille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925">
                <a:tc>
                  <a:txBody>
                    <a:bodyPr/>
                    <a:lstStyle/>
                    <a:p>
                      <a:r>
                        <a:rPr lang="fr-FR" dirty="0"/>
                        <a:t>Endocrinien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Concentration d’hormones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986">
                <a:tc>
                  <a:txBody>
                    <a:bodyPr/>
                    <a:lstStyle/>
                    <a:p>
                      <a:r>
                        <a:rPr lang="fr-FR" dirty="0"/>
                        <a:t>Respiratoire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Mouvement de la cage thoracique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925">
                <a:tc>
                  <a:txBody>
                    <a:bodyPr/>
                    <a:lstStyle/>
                    <a:p>
                      <a:r>
                        <a:rPr lang="fr-FR" dirty="0"/>
                        <a:t>Immunitaire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Rx</a:t>
                      </a:r>
                      <a:r>
                        <a:rPr lang="fr-FR" dirty="0"/>
                        <a:t> immunitaire</a:t>
                      </a:r>
                      <a:r>
                        <a:rPr lang="fr-FR" baseline="0" dirty="0"/>
                        <a:t> / État de santé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05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Les mesures individuelles subjectives</a:t>
            </a:r>
            <a:br>
              <a:rPr lang="fr-FR" sz="3200" dirty="0"/>
            </a:br>
            <a:r>
              <a:rPr lang="fr-FR" sz="3200" i="1" dirty="0"/>
              <a:t>Les mesures introspectives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>
              <a:lnSpc>
                <a:spcPct val="140000"/>
              </a:lnSpc>
              <a:buNone/>
            </a:pPr>
            <a:r>
              <a:rPr lang="fr-FR" sz="2800" u="sng" dirty="0"/>
              <a:t>Caractéristiques</a:t>
            </a:r>
          </a:p>
          <a:p>
            <a:pPr>
              <a:lnSpc>
                <a:spcPct val="140000"/>
              </a:lnSpc>
            </a:pPr>
            <a:r>
              <a:rPr lang="fr-CA" sz="2400" dirty="0"/>
              <a:t>Les chercheur est à la fois observateur et participant </a:t>
            </a:r>
          </a:p>
          <a:p>
            <a:pPr>
              <a:lnSpc>
                <a:spcPct val="140000"/>
              </a:lnSpc>
            </a:pPr>
            <a:r>
              <a:rPr lang="fr-CA" sz="2400" dirty="0"/>
              <a:t>Ces méthodes ont quasiment disparues </a:t>
            </a:r>
          </a:p>
          <a:p>
            <a:pPr>
              <a:lnSpc>
                <a:spcPct val="140000"/>
              </a:lnSpc>
            </a:pPr>
            <a:r>
              <a:rPr lang="fr-CA" sz="2400" dirty="0"/>
              <a:t>L’impossible neutralité de l’introspection</a:t>
            </a:r>
          </a:p>
          <a:p>
            <a:pPr>
              <a:lnSpc>
                <a:spcPct val="140000"/>
              </a:lnSpc>
            </a:pPr>
            <a:r>
              <a:rPr lang="fr-CA" sz="2400" dirty="0"/>
              <a:t>La difficulté de répliquer l’expérience</a:t>
            </a:r>
          </a:p>
          <a:p>
            <a:pPr>
              <a:lnSpc>
                <a:spcPct val="140000"/>
              </a:lnSpc>
            </a:pPr>
            <a:r>
              <a:rPr lang="fr-CA" sz="2400" dirty="0"/>
              <a:t>Un seul participant-chercheur par étude</a:t>
            </a:r>
          </a:p>
          <a:p>
            <a:pPr>
              <a:lnSpc>
                <a:spcPct val="140000"/>
              </a:lnSpc>
            </a:pPr>
            <a:endParaRPr lang="fr-CA" sz="2400" dirty="0"/>
          </a:p>
          <a:p>
            <a:pPr marL="114300" indent="0">
              <a:lnSpc>
                <a:spcPct val="140000"/>
              </a:lnSpc>
              <a:buNone/>
            </a:pPr>
            <a:r>
              <a:rPr lang="fr-CA" sz="2400" dirty="0"/>
              <a:t>Ex: Utilisation du journal de bord pour suivre ses opinions ou ses rêves dans le temps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80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Les mesures individuelles subjectives</a:t>
            </a:r>
            <a:br>
              <a:rPr lang="fr-FR" sz="3200" dirty="0"/>
            </a:br>
            <a:r>
              <a:rPr lang="fr-FR" sz="3200" i="1" dirty="0"/>
              <a:t>Les mesures de contenu verbal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035550"/>
          </a:xfrm>
        </p:spPr>
        <p:txBody>
          <a:bodyPr>
            <a:normAutofit fontScale="77500" lnSpcReduction="20000"/>
          </a:bodyPr>
          <a:lstStyle/>
          <a:p>
            <a:pPr marL="114300" indent="0">
              <a:lnSpc>
                <a:spcPct val="140000"/>
              </a:lnSpc>
              <a:buNone/>
            </a:pPr>
            <a:r>
              <a:rPr lang="fr-FR" sz="2800" u="sng" dirty="0"/>
              <a:t>Caractéristiques</a:t>
            </a:r>
          </a:p>
          <a:p>
            <a:pPr>
              <a:lnSpc>
                <a:spcPct val="140000"/>
              </a:lnSpc>
            </a:pPr>
            <a:r>
              <a:rPr lang="fr-CA" sz="2400" dirty="0"/>
              <a:t>Les participants comme observateurs</a:t>
            </a:r>
          </a:p>
          <a:p>
            <a:pPr>
              <a:lnSpc>
                <a:spcPct val="140000"/>
              </a:lnSpc>
            </a:pPr>
            <a:r>
              <a:rPr lang="fr-CA" sz="2400" dirty="0"/>
              <a:t>Le contenu verbal sert de proxy pour le contenu mental</a:t>
            </a:r>
          </a:p>
          <a:p>
            <a:pPr marL="114300" indent="0">
              <a:lnSpc>
                <a:spcPct val="140000"/>
              </a:lnSpc>
              <a:buNone/>
            </a:pPr>
            <a:r>
              <a:rPr lang="fr-CA" sz="2400" b="1" dirty="0"/>
              <a:t>Avantages</a:t>
            </a:r>
          </a:p>
          <a:p>
            <a:pPr>
              <a:lnSpc>
                <a:spcPct val="140000"/>
              </a:lnSpc>
            </a:pPr>
            <a:r>
              <a:rPr lang="fr-CA" sz="2400" dirty="0"/>
              <a:t>Accès aux représentations cognitives (pensées, croyances, attitudes, émotions)</a:t>
            </a:r>
          </a:p>
          <a:p>
            <a:pPr>
              <a:lnSpc>
                <a:spcPct val="140000"/>
              </a:lnSpc>
            </a:pPr>
            <a:r>
              <a:rPr lang="fr-CA" sz="2400" dirty="0"/>
              <a:t>Accès au passé par les souvenirs rappelés</a:t>
            </a:r>
          </a:p>
          <a:p>
            <a:pPr marL="114300" indent="0">
              <a:lnSpc>
                <a:spcPct val="140000"/>
              </a:lnSpc>
              <a:buNone/>
            </a:pPr>
            <a:r>
              <a:rPr lang="fr-CA" sz="2400" b="1" dirty="0"/>
              <a:t>Désavantages</a:t>
            </a:r>
          </a:p>
          <a:p>
            <a:pPr>
              <a:lnSpc>
                <a:spcPct val="140000"/>
              </a:lnSpc>
            </a:pPr>
            <a:r>
              <a:rPr lang="fr-CA" sz="2400" dirty="0"/>
              <a:t>L’accès n’est qu’indirect</a:t>
            </a:r>
          </a:p>
          <a:p>
            <a:pPr>
              <a:lnSpc>
                <a:spcPct val="140000"/>
              </a:lnSpc>
            </a:pPr>
            <a:r>
              <a:rPr lang="fr-CA" sz="2400" dirty="0"/>
              <a:t>Aucun observateur externe</a:t>
            </a:r>
          </a:p>
          <a:p>
            <a:pPr>
              <a:lnSpc>
                <a:spcPct val="140000"/>
              </a:lnSpc>
            </a:pPr>
            <a:r>
              <a:rPr lang="fr-CA" sz="2400" dirty="0"/>
              <a:t>Les observateurs sont biaisés, peu informés et peu formés</a:t>
            </a:r>
          </a:p>
          <a:p>
            <a:pPr>
              <a:lnSpc>
                <a:spcPct val="140000"/>
              </a:lnSpc>
            </a:pPr>
            <a:r>
              <a:rPr lang="fr-CA" sz="2400" dirty="0"/>
              <a:t>Il y a médiation obligée par la mémoire et/ou le jugement personnel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023" y="848722"/>
            <a:ext cx="1962476" cy="1882047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50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Les mesures individuelles subjectives</a:t>
            </a:r>
            <a:br>
              <a:rPr lang="fr-FR" sz="3200" dirty="0"/>
            </a:br>
            <a:r>
              <a:rPr lang="fr-FR" sz="3200" i="1" dirty="0"/>
              <a:t>Les mesures de contenu verbal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7893050" cy="4800600"/>
          </a:xfrm>
        </p:spPr>
        <p:txBody>
          <a:bodyPr>
            <a:normAutofit/>
          </a:bodyPr>
          <a:lstStyle/>
          <a:p>
            <a:pPr marL="114300" indent="0">
              <a:lnSpc>
                <a:spcPct val="140000"/>
              </a:lnSpc>
              <a:buNone/>
            </a:pPr>
            <a:r>
              <a:rPr lang="fr-FR" sz="2800" u="sng" dirty="0"/>
              <a:t>Types de mesures de contenu verbal</a:t>
            </a:r>
          </a:p>
          <a:p>
            <a:pPr>
              <a:lnSpc>
                <a:spcPct val="140000"/>
              </a:lnSpc>
            </a:pPr>
            <a:r>
              <a:rPr lang="fr-CA" sz="2400" dirty="0"/>
              <a:t>Les questions ouvertes </a:t>
            </a:r>
          </a:p>
          <a:p>
            <a:pPr>
              <a:lnSpc>
                <a:spcPct val="140000"/>
              </a:lnSpc>
            </a:pPr>
            <a:r>
              <a:rPr lang="fr-CA" sz="2400" dirty="0"/>
              <a:t>Les questions fermées</a:t>
            </a:r>
          </a:p>
          <a:p>
            <a:pPr>
              <a:lnSpc>
                <a:spcPct val="140000"/>
              </a:lnSpc>
            </a:pPr>
            <a:r>
              <a:rPr lang="fr-CA" sz="2400" dirty="0"/>
              <a:t>Les échelles auto-rapportées</a:t>
            </a:r>
          </a:p>
          <a:p>
            <a:pPr>
              <a:lnSpc>
                <a:spcPct val="140000"/>
              </a:lnSpc>
            </a:pPr>
            <a:r>
              <a:rPr lang="fr-CA" sz="2400" dirty="0"/>
              <a:t>Les mesures à items multiples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631" y="4654917"/>
            <a:ext cx="3402707" cy="220308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219" y="4613319"/>
            <a:ext cx="2350400" cy="1945159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7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Les mesures individuelles subjectives</a:t>
            </a:r>
            <a:br>
              <a:rPr lang="fr-FR" sz="3200" dirty="0"/>
            </a:br>
            <a:r>
              <a:rPr lang="fr-FR" sz="3200" i="1" dirty="0"/>
              <a:t>Les mesures de contenu verbal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7893050" cy="4800600"/>
          </a:xfrm>
        </p:spPr>
        <p:txBody>
          <a:bodyPr>
            <a:normAutofit lnSpcReduction="10000"/>
          </a:bodyPr>
          <a:lstStyle/>
          <a:p>
            <a:pPr marL="114300" indent="0">
              <a:lnSpc>
                <a:spcPct val="140000"/>
              </a:lnSpc>
              <a:buNone/>
            </a:pPr>
            <a:r>
              <a:rPr lang="fr-FR" sz="2800" u="sng" dirty="0"/>
              <a:t>Les questions ouvertes</a:t>
            </a:r>
            <a:endParaRPr lang="fr-CA" sz="2400" b="1" dirty="0"/>
          </a:p>
          <a:p>
            <a:pPr>
              <a:lnSpc>
                <a:spcPct val="140000"/>
              </a:lnSpc>
            </a:pPr>
            <a:r>
              <a:rPr lang="fr-CA" sz="2400" dirty="0"/>
              <a:t>Le contenu provient soit d’entrevues en face à face (</a:t>
            </a:r>
            <a:r>
              <a:rPr lang="fr-CA" sz="2000" dirty="0"/>
              <a:t>dirigées, semi-dirigées, non-dirigées</a:t>
            </a:r>
            <a:r>
              <a:rPr lang="fr-CA" sz="2400" dirty="0"/>
              <a:t>) ou de questions ouvertes dans un questionnaire. </a:t>
            </a:r>
          </a:p>
          <a:p>
            <a:pPr>
              <a:lnSpc>
                <a:spcPct val="140000"/>
              </a:lnSpc>
            </a:pPr>
            <a:r>
              <a:rPr lang="fr-CA" sz="2400" dirty="0"/>
              <a:t>L’analyse du contenu verbal peut être quantitative ou qualitative. </a:t>
            </a:r>
          </a:p>
          <a:p>
            <a:pPr>
              <a:lnSpc>
                <a:spcPct val="140000"/>
              </a:lnSpc>
            </a:pPr>
            <a:endParaRPr lang="fr-CA" sz="2400" dirty="0"/>
          </a:p>
          <a:p>
            <a:pPr marL="114300" indent="0">
              <a:lnSpc>
                <a:spcPct val="140000"/>
              </a:lnSpc>
              <a:buNone/>
            </a:pPr>
            <a:r>
              <a:rPr lang="fr-CA" sz="2400" i="1" dirty="0"/>
              <a:t>À quoi ressemblerait le partenaire idéal pour vous?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24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La mesure des phénomènes sexuels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Dominic Beaulieu-Prévost</a:t>
            </a:r>
          </a:p>
          <a:p>
            <a:endParaRPr lang="fr-FR" dirty="0"/>
          </a:p>
          <a:p>
            <a:r>
              <a:rPr lang="fr-FR" dirty="0"/>
              <a:t>Juin 2021, UQÀM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189" y="0"/>
            <a:ext cx="3669065" cy="2446044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038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Les mesures individuelles subjectives</a:t>
            </a:r>
            <a:br>
              <a:rPr lang="fr-FR" sz="3200" dirty="0"/>
            </a:br>
            <a:r>
              <a:rPr lang="fr-FR" sz="3200" i="1" dirty="0"/>
              <a:t>Les mesures de contenu verbal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7893050" cy="4800600"/>
          </a:xfrm>
        </p:spPr>
        <p:txBody>
          <a:bodyPr>
            <a:normAutofit fontScale="92500" lnSpcReduction="20000"/>
          </a:bodyPr>
          <a:lstStyle/>
          <a:p>
            <a:pPr marL="114300" indent="0">
              <a:lnSpc>
                <a:spcPct val="140000"/>
              </a:lnSpc>
              <a:buNone/>
            </a:pPr>
            <a:r>
              <a:rPr lang="fr-FR" sz="2800" u="sng" dirty="0"/>
              <a:t>Les questions fermées</a:t>
            </a:r>
            <a:endParaRPr lang="fr-CA" sz="2400" dirty="0"/>
          </a:p>
          <a:p>
            <a:pPr>
              <a:lnSpc>
                <a:spcPct val="140000"/>
              </a:lnSpc>
            </a:pPr>
            <a:r>
              <a:rPr lang="fr-CA" sz="2400" dirty="0"/>
              <a:t>Ces questions restreignent les choix de réponse, ce qui facilite la comparaison et l’analyse. </a:t>
            </a:r>
          </a:p>
          <a:p>
            <a:pPr>
              <a:lnSpc>
                <a:spcPct val="140000"/>
              </a:lnSpc>
            </a:pPr>
            <a:r>
              <a:rPr lang="fr-CA" sz="2400" dirty="0"/>
              <a:t>Par contre, elles ne permettent pas la capture de réponses non-planifiées. </a:t>
            </a:r>
          </a:p>
          <a:p>
            <a:pPr>
              <a:lnSpc>
                <a:spcPct val="140000"/>
              </a:lnSpc>
            </a:pPr>
            <a:endParaRPr lang="fr-CA" sz="2400" dirty="0"/>
          </a:p>
          <a:p>
            <a:pPr marL="114300" indent="0">
              <a:lnSpc>
                <a:spcPct val="140000"/>
              </a:lnSpc>
              <a:buNone/>
            </a:pPr>
            <a:r>
              <a:rPr lang="fr-CA" sz="2400" i="1" dirty="0"/>
              <a:t>Vous considérez-vous comme étant: (a) hétérosexuel, (b) bisexuel, (c) homosexuel, ou (d) je ne sais pas?</a:t>
            </a:r>
          </a:p>
          <a:p>
            <a:pPr marL="114300" indent="0">
              <a:lnSpc>
                <a:spcPct val="140000"/>
              </a:lnSpc>
              <a:buNone/>
            </a:pPr>
            <a:r>
              <a:rPr lang="fr-CA" sz="2400" i="1" dirty="0"/>
              <a:t>Combien de partenaires sexuels avez-vous eu durant les derniers 12 mois?</a:t>
            </a:r>
          </a:p>
          <a:p>
            <a:pPr marL="114300" indent="0">
              <a:lnSpc>
                <a:spcPct val="140000"/>
              </a:lnSpc>
              <a:buNone/>
            </a:pPr>
            <a:endParaRPr lang="fr-CA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8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Les mesures individuelles subjectives</a:t>
            </a:r>
            <a:br>
              <a:rPr lang="fr-FR" sz="3200" dirty="0"/>
            </a:br>
            <a:r>
              <a:rPr lang="fr-FR" sz="3200" i="1" dirty="0"/>
              <a:t>Les mesures de contenu verbal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7893050" cy="4800600"/>
          </a:xfrm>
        </p:spPr>
        <p:txBody>
          <a:bodyPr>
            <a:normAutofit/>
          </a:bodyPr>
          <a:lstStyle/>
          <a:p>
            <a:pPr marL="114300" indent="0">
              <a:lnSpc>
                <a:spcPct val="140000"/>
              </a:lnSpc>
              <a:buNone/>
            </a:pPr>
            <a:r>
              <a:rPr lang="fr-FR" sz="2800" u="sng" dirty="0"/>
              <a:t>Les échelles auto-rapportées</a:t>
            </a:r>
            <a:endParaRPr lang="fr-CA" sz="2400" dirty="0"/>
          </a:p>
          <a:p>
            <a:pPr marL="114300" indent="0">
              <a:lnSpc>
                <a:spcPct val="140000"/>
              </a:lnSpc>
              <a:buNone/>
            </a:pPr>
            <a:r>
              <a:rPr lang="fr-CA" sz="2400" b="1" dirty="0"/>
              <a:t>Échelle de </a:t>
            </a:r>
            <a:r>
              <a:rPr lang="fr-CA" sz="2400" b="1" dirty="0" err="1"/>
              <a:t>Likert</a:t>
            </a:r>
            <a:endParaRPr lang="fr-CA" sz="2400" b="1" dirty="0"/>
          </a:p>
          <a:p>
            <a:pPr>
              <a:lnSpc>
                <a:spcPct val="140000"/>
              </a:lnSpc>
            </a:pPr>
            <a:r>
              <a:rPr lang="fr-CA" sz="2400" dirty="0"/>
              <a:t>Énoncé de forme déclarative suivi de 4 à 7 choix de réponse représentant différents degrés d’accord.</a:t>
            </a:r>
          </a:p>
          <a:p>
            <a:pPr marL="114300" indent="0">
              <a:lnSpc>
                <a:spcPct val="140000"/>
              </a:lnSpc>
              <a:buNone/>
            </a:pPr>
            <a:r>
              <a:rPr lang="fr-CA" sz="2400" i="1" dirty="0"/>
              <a:t>Je suis satisfait sexuellement de ma relation actuelle.</a:t>
            </a:r>
          </a:p>
          <a:p>
            <a:pPr marL="571500" indent="-457200">
              <a:lnSpc>
                <a:spcPct val="90000"/>
              </a:lnSpc>
              <a:buAutoNum type="alphaLcParenR"/>
            </a:pPr>
            <a:r>
              <a:rPr lang="fr-CA" i="1" dirty="0"/>
              <a:t>Fortement en accord</a:t>
            </a:r>
          </a:p>
          <a:p>
            <a:pPr marL="571500" indent="-457200">
              <a:lnSpc>
                <a:spcPct val="90000"/>
              </a:lnSpc>
              <a:buAutoNum type="alphaLcParenR"/>
            </a:pPr>
            <a:r>
              <a:rPr lang="fr-CA" i="1" dirty="0"/>
              <a:t>En accord</a:t>
            </a:r>
          </a:p>
          <a:p>
            <a:pPr marL="571500" indent="-457200">
              <a:lnSpc>
                <a:spcPct val="90000"/>
              </a:lnSpc>
              <a:buAutoNum type="alphaLcParenR"/>
            </a:pPr>
            <a:r>
              <a:rPr lang="fr-CA" i="1" dirty="0"/>
              <a:t>Indécis</a:t>
            </a:r>
          </a:p>
          <a:p>
            <a:pPr marL="571500" indent="-457200">
              <a:lnSpc>
                <a:spcPct val="90000"/>
              </a:lnSpc>
              <a:buAutoNum type="alphaLcParenR"/>
            </a:pPr>
            <a:r>
              <a:rPr lang="fr-CA" i="1" dirty="0"/>
              <a:t>En désaccord</a:t>
            </a:r>
          </a:p>
          <a:p>
            <a:pPr marL="571500" indent="-457200">
              <a:lnSpc>
                <a:spcPct val="90000"/>
              </a:lnSpc>
              <a:buAutoNum type="alphaLcParenR"/>
            </a:pPr>
            <a:r>
              <a:rPr lang="fr-CA" i="1" dirty="0"/>
              <a:t>Fortement en désaccord</a:t>
            </a:r>
          </a:p>
          <a:p>
            <a:pPr>
              <a:lnSpc>
                <a:spcPct val="140000"/>
              </a:lnSpc>
            </a:pPr>
            <a:endParaRPr lang="fr-CA" sz="2400" dirty="0"/>
          </a:p>
          <a:p>
            <a:pPr>
              <a:lnSpc>
                <a:spcPct val="140000"/>
              </a:lnSpc>
            </a:pPr>
            <a:endParaRPr lang="fr-CA" sz="2400" i="1" dirty="0"/>
          </a:p>
          <a:p>
            <a:pPr marL="114300" indent="0">
              <a:lnSpc>
                <a:spcPct val="140000"/>
              </a:lnSpc>
              <a:buNone/>
            </a:pPr>
            <a:endParaRPr lang="fr-CA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92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Les mesures individuelles subjectives</a:t>
            </a:r>
            <a:br>
              <a:rPr lang="fr-FR" sz="3200" dirty="0"/>
            </a:br>
            <a:r>
              <a:rPr lang="fr-FR" sz="3200" i="1" dirty="0"/>
              <a:t>Les mesures de contenu verbal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7893050" cy="4800600"/>
          </a:xfrm>
        </p:spPr>
        <p:txBody>
          <a:bodyPr>
            <a:normAutofit/>
          </a:bodyPr>
          <a:lstStyle/>
          <a:p>
            <a:pPr marL="114300" indent="0">
              <a:lnSpc>
                <a:spcPct val="140000"/>
              </a:lnSpc>
              <a:buNone/>
            </a:pPr>
            <a:r>
              <a:rPr lang="fr-FR" sz="2800" u="sng" dirty="0"/>
              <a:t>Les échelles auto-rapportées</a:t>
            </a:r>
            <a:endParaRPr lang="fr-CA" sz="2400" dirty="0"/>
          </a:p>
          <a:p>
            <a:pPr marL="114300" indent="0">
              <a:lnSpc>
                <a:spcPct val="140000"/>
              </a:lnSpc>
              <a:buNone/>
            </a:pPr>
            <a:r>
              <a:rPr lang="fr-CA" sz="2400" b="1" dirty="0"/>
              <a:t>Échelle de </a:t>
            </a:r>
            <a:r>
              <a:rPr lang="fr-CA" sz="2400" b="1" dirty="0" err="1"/>
              <a:t>Likert</a:t>
            </a:r>
            <a:r>
              <a:rPr lang="fr-CA" sz="2400" b="1" dirty="0"/>
              <a:t> (variations)</a:t>
            </a:r>
          </a:p>
          <a:p>
            <a:pPr>
              <a:lnSpc>
                <a:spcPct val="140000"/>
              </a:lnSpc>
            </a:pPr>
            <a:r>
              <a:rPr lang="fr-CA" sz="2400" dirty="0"/>
              <a:t>Échelle de jamais à toujours</a:t>
            </a:r>
          </a:p>
          <a:p>
            <a:pPr>
              <a:lnSpc>
                <a:spcPct val="140000"/>
              </a:lnSpc>
            </a:pPr>
            <a:r>
              <a:rPr lang="fr-CA" sz="2400" dirty="0"/>
              <a:t>Échelle de pas du tout à énormément</a:t>
            </a:r>
          </a:p>
          <a:p>
            <a:pPr>
              <a:lnSpc>
                <a:spcPct val="140000"/>
              </a:lnSpc>
            </a:pPr>
            <a:endParaRPr lang="fr-CA" sz="2400" dirty="0"/>
          </a:p>
          <a:p>
            <a:pPr marL="114300" indent="0">
              <a:lnSpc>
                <a:spcPct val="140000"/>
              </a:lnSpc>
              <a:buNone/>
            </a:pPr>
            <a:r>
              <a:rPr lang="fr-CA" sz="2400" dirty="0"/>
              <a:t>Important: Présence ou non d’un point milieu.</a:t>
            </a:r>
          </a:p>
          <a:p>
            <a:pPr>
              <a:lnSpc>
                <a:spcPct val="140000"/>
              </a:lnSpc>
            </a:pPr>
            <a:r>
              <a:rPr lang="fr-CA" sz="2400" dirty="0"/>
              <a:t>Le point milieu permet aux répondants de se positionner comme étant neutre/indifférent. </a:t>
            </a:r>
          </a:p>
          <a:p>
            <a:pPr>
              <a:lnSpc>
                <a:spcPct val="140000"/>
              </a:lnSpc>
            </a:pPr>
            <a:endParaRPr lang="fr-CA" sz="2400" dirty="0"/>
          </a:p>
          <a:p>
            <a:pPr marL="114300" indent="0">
              <a:lnSpc>
                <a:spcPct val="140000"/>
              </a:lnSpc>
              <a:buNone/>
            </a:pPr>
            <a:endParaRPr lang="fr-CA" i="1" dirty="0"/>
          </a:p>
          <a:p>
            <a:pPr>
              <a:lnSpc>
                <a:spcPct val="140000"/>
              </a:lnSpc>
            </a:pPr>
            <a:endParaRPr lang="fr-CA" sz="2400" dirty="0"/>
          </a:p>
          <a:p>
            <a:pPr>
              <a:lnSpc>
                <a:spcPct val="140000"/>
              </a:lnSpc>
            </a:pPr>
            <a:endParaRPr lang="fr-CA" sz="2400" i="1" dirty="0"/>
          </a:p>
          <a:p>
            <a:pPr marL="114300" indent="0">
              <a:lnSpc>
                <a:spcPct val="140000"/>
              </a:lnSpc>
              <a:buNone/>
            </a:pPr>
            <a:endParaRPr lang="fr-CA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48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Les mesures individuelles subjectives</a:t>
            </a:r>
            <a:br>
              <a:rPr lang="fr-FR" sz="3200" dirty="0"/>
            </a:br>
            <a:r>
              <a:rPr lang="fr-FR" sz="3200" i="1" dirty="0"/>
              <a:t>Les mesures de contenu verbal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7893050" cy="4800600"/>
          </a:xfrm>
        </p:spPr>
        <p:txBody>
          <a:bodyPr>
            <a:normAutofit/>
          </a:bodyPr>
          <a:lstStyle/>
          <a:p>
            <a:pPr marL="114300" indent="0">
              <a:lnSpc>
                <a:spcPct val="140000"/>
              </a:lnSpc>
              <a:buNone/>
            </a:pPr>
            <a:r>
              <a:rPr lang="fr-FR" sz="2800" u="sng" dirty="0"/>
              <a:t>Les échelles auto-rapportées</a:t>
            </a:r>
            <a:endParaRPr lang="fr-CA" sz="2400" dirty="0"/>
          </a:p>
          <a:p>
            <a:pPr marL="114300" indent="0">
              <a:lnSpc>
                <a:spcPct val="140000"/>
              </a:lnSpc>
              <a:buNone/>
            </a:pPr>
            <a:r>
              <a:rPr lang="fr-CA" sz="2400" b="1" dirty="0"/>
              <a:t>Échelle par différentiateur sémantique</a:t>
            </a:r>
          </a:p>
          <a:p>
            <a:pPr marL="114300" indent="0">
              <a:lnSpc>
                <a:spcPct val="140000"/>
              </a:lnSpc>
              <a:buNone/>
            </a:pPr>
            <a:r>
              <a:rPr lang="fr-CA" sz="2400" i="1" dirty="0"/>
              <a:t>Je suis attiré sexuellement par:</a:t>
            </a:r>
            <a:br>
              <a:rPr lang="fr-CA" sz="2400" i="1" dirty="0"/>
            </a:br>
            <a:r>
              <a:rPr lang="fr-CA" sz="2400" i="1" dirty="0"/>
              <a:t>Les femmes  1  2  3  4  5  6  7  Les hommes</a:t>
            </a:r>
          </a:p>
          <a:p>
            <a:pPr marL="114300" indent="0">
              <a:lnSpc>
                <a:spcPct val="140000"/>
              </a:lnSpc>
              <a:buNone/>
            </a:pPr>
            <a:endParaRPr lang="fr-CA" sz="2400" b="1" dirty="0"/>
          </a:p>
          <a:p>
            <a:pPr marL="114300" indent="0">
              <a:lnSpc>
                <a:spcPct val="140000"/>
              </a:lnSpc>
              <a:buNone/>
            </a:pPr>
            <a:r>
              <a:rPr lang="fr-CA" sz="2400" b="1" dirty="0"/>
              <a:t>Échelle par analogie visuelle</a:t>
            </a:r>
          </a:p>
          <a:p>
            <a:pPr marL="114300" indent="0">
              <a:lnSpc>
                <a:spcPct val="140000"/>
              </a:lnSpc>
              <a:buNone/>
            </a:pPr>
            <a:r>
              <a:rPr lang="fr-CA" sz="2400" i="1" dirty="0"/>
              <a:t>Je suis attiré sexuellement par:</a:t>
            </a:r>
          </a:p>
          <a:p>
            <a:pPr marL="114300" indent="0">
              <a:lnSpc>
                <a:spcPct val="140000"/>
              </a:lnSpc>
              <a:buNone/>
            </a:pPr>
            <a:r>
              <a:rPr lang="fr-CA" sz="2400" i="1" dirty="0"/>
              <a:t>Les femmes ______</a:t>
            </a:r>
            <a:r>
              <a:rPr lang="fr-CA" sz="2400" i="1" baseline="-25000" dirty="0"/>
              <a:t>x</a:t>
            </a:r>
            <a:r>
              <a:rPr lang="fr-CA" sz="2400" i="1" dirty="0"/>
              <a:t>_________ Les hommes</a:t>
            </a:r>
          </a:p>
          <a:p>
            <a:pPr marL="114300" indent="0">
              <a:lnSpc>
                <a:spcPct val="140000"/>
              </a:lnSpc>
              <a:buNone/>
            </a:pPr>
            <a:endParaRPr lang="fr-CA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54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Les mesures individuelles subjectives</a:t>
            </a:r>
            <a:br>
              <a:rPr lang="fr-FR" sz="3200" dirty="0"/>
            </a:br>
            <a:r>
              <a:rPr lang="fr-FR" sz="3200" i="1" dirty="0"/>
              <a:t>Les mesures de contenu verbal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06" y="1597705"/>
            <a:ext cx="7230879" cy="4679411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548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Les mesures individuelles subjectives</a:t>
            </a:r>
            <a:br>
              <a:rPr lang="fr-FR" sz="3200" dirty="0"/>
            </a:br>
            <a:r>
              <a:rPr lang="fr-FR" sz="3200" i="1" dirty="0"/>
              <a:t>Les mesures de contenu verbal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7893050" cy="4800600"/>
          </a:xfrm>
        </p:spPr>
        <p:txBody>
          <a:bodyPr>
            <a:normAutofit fontScale="92500" lnSpcReduction="10000"/>
          </a:bodyPr>
          <a:lstStyle/>
          <a:p>
            <a:pPr marL="114300" indent="0">
              <a:lnSpc>
                <a:spcPct val="140000"/>
              </a:lnSpc>
              <a:buNone/>
            </a:pPr>
            <a:r>
              <a:rPr lang="fr-FR" sz="2800" u="sng" dirty="0"/>
              <a:t>Les échelles auto-rapportées</a:t>
            </a:r>
            <a:endParaRPr lang="fr-CA" sz="2400" dirty="0"/>
          </a:p>
          <a:p>
            <a:pPr marL="114300" indent="0">
              <a:lnSpc>
                <a:spcPct val="140000"/>
              </a:lnSpc>
              <a:buNone/>
            </a:pPr>
            <a:r>
              <a:rPr lang="fr-CA" sz="2400" b="1"/>
              <a:t>Échelle de </a:t>
            </a:r>
            <a:r>
              <a:rPr lang="fr-CA" sz="2400" b="1" dirty="0" err="1"/>
              <a:t>Guttman</a:t>
            </a:r>
            <a:r>
              <a:rPr lang="fr-CA" sz="2400" b="1" dirty="0"/>
              <a:t> (cumulative)</a:t>
            </a:r>
          </a:p>
          <a:p>
            <a:pPr marL="114300" indent="0">
              <a:lnSpc>
                <a:spcPct val="140000"/>
              </a:lnSpc>
              <a:buNone/>
            </a:pPr>
            <a:r>
              <a:rPr lang="fr-CA" sz="2400" i="1" dirty="0"/>
              <a:t>Are </a:t>
            </a:r>
            <a:r>
              <a:rPr lang="fr-CA" sz="2400" i="1" dirty="0" err="1"/>
              <a:t>you</a:t>
            </a:r>
            <a:r>
              <a:rPr lang="fr-CA" sz="2400" i="1" dirty="0"/>
              <a:t> </a:t>
            </a:r>
            <a:r>
              <a:rPr lang="fr-CA" sz="2400" i="1" dirty="0" err="1"/>
              <a:t>hoping</a:t>
            </a:r>
            <a:r>
              <a:rPr lang="fr-CA" sz="2400" i="1" dirty="0"/>
              <a:t> to have a sexy </a:t>
            </a:r>
            <a:r>
              <a:rPr lang="fr-CA" sz="2400" i="1" dirty="0" err="1"/>
              <a:t>encounter</a:t>
            </a:r>
            <a:r>
              <a:rPr lang="fr-CA" sz="2400" i="1" dirty="0"/>
              <a:t> </a:t>
            </a:r>
            <a:r>
              <a:rPr lang="fr-CA" sz="2400" i="1" dirty="0" err="1"/>
              <a:t>with</a:t>
            </a:r>
            <a:r>
              <a:rPr lang="fr-CA" sz="2400" i="1" dirty="0"/>
              <a:t> </a:t>
            </a:r>
            <a:r>
              <a:rPr lang="fr-CA" sz="2400" i="1" dirty="0" err="1"/>
              <a:t>someone</a:t>
            </a:r>
            <a:r>
              <a:rPr lang="fr-CA" sz="2400" i="1" dirty="0"/>
              <a:t> </a:t>
            </a:r>
            <a:r>
              <a:rPr lang="fr-CA" sz="2400" i="1" dirty="0" err="1"/>
              <a:t>you</a:t>
            </a:r>
            <a:r>
              <a:rPr lang="fr-CA" sz="2400" i="1" dirty="0"/>
              <a:t> </a:t>
            </a:r>
            <a:r>
              <a:rPr lang="fr-CA" sz="2400" i="1" dirty="0" err="1"/>
              <a:t>meet</a:t>
            </a:r>
            <a:r>
              <a:rPr lang="fr-CA" sz="2400" i="1" dirty="0"/>
              <a:t> </a:t>
            </a:r>
            <a:r>
              <a:rPr lang="fr-CA" sz="2400" i="1" dirty="0" err="1"/>
              <a:t>at</a:t>
            </a:r>
            <a:r>
              <a:rPr lang="fr-CA" sz="2400" i="1" dirty="0"/>
              <a:t> </a:t>
            </a:r>
            <a:r>
              <a:rPr lang="fr-CA" sz="2400" i="1" dirty="0" err="1"/>
              <a:t>Burning</a:t>
            </a:r>
            <a:r>
              <a:rPr lang="fr-CA" sz="2400" i="1" dirty="0"/>
              <a:t> Man </a:t>
            </a:r>
            <a:r>
              <a:rPr lang="fr-CA" sz="2400" i="1" dirty="0" err="1"/>
              <a:t>this</a:t>
            </a:r>
            <a:r>
              <a:rPr lang="fr-CA" sz="2400" i="1" dirty="0"/>
              <a:t> </a:t>
            </a:r>
            <a:r>
              <a:rPr lang="fr-CA" sz="2400" i="1" dirty="0" err="1"/>
              <a:t>year</a:t>
            </a:r>
            <a:r>
              <a:rPr lang="fr-CA" sz="2400" i="1" dirty="0"/>
              <a:t>? check the best </a:t>
            </a:r>
            <a:r>
              <a:rPr lang="fr-CA" sz="2400" i="1" dirty="0" err="1"/>
              <a:t>answer</a:t>
            </a:r>
            <a:r>
              <a:rPr lang="fr-CA" sz="2400" i="1" dirty="0"/>
              <a:t> </a:t>
            </a:r>
          </a:p>
          <a:p>
            <a:pPr marL="114300" indent="0">
              <a:lnSpc>
                <a:spcPct val="140000"/>
              </a:lnSpc>
              <a:buNone/>
            </a:pPr>
            <a:r>
              <a:rPr lang="fr-CA" sz="2400" i="1" dirty="0"/>
              <a:t>1. No. I </a:t>
            </a:r>
            <a:r>
              <a:rPr lang="fr-CA" sz="2400" i="1" dirty="0" err="1"/>
              <a:t>am</a:t>
            </a:r>
            <a:r>
              <a:rPr lang="fr-CA" sz="2400" i="1" dirty="0"/>
              <a:t> not </a:t>
            </a:r>
            <a:r>
              <a:rPr lang="fr-CA" sz="2400" i="1" dirty="0" err="1"/>
              <a:t>into</a:t>
            </a:r>
            <a:r>
              <a:rPr lang="fr-CA" sz="2400" i="1" dirty="0"/>
              <a:t> </a:t>
            </a:r>
            <a:r>
              <a:rPr lang="fr-CA" sz="2400" i="1" dirty="0" err="1"/>
              <a:t>that</a:t>
            </a:r>
            <a:r>
              <a:rPr lang="fr-CA" sz="2400" i="1" dirty="0"/>
              <a:t> sort of </a:t>
            </a:r>
            <a:r>
              <a:rPr lang="fr-CA" sz="2400" i="1" dirty="0" err="1"/>
              <a:t>thing</a:t>
            </a:r>
            <a:r>
              <a:rPr lang="fr-CA" sz="2400" i="1" dirty="0"/>
              <a:t>. </a:t>
            </a:r>
          </a:p>
          <a:p>
            <a:pPr marL="114300" indent="0">
              <a:lnSpc>
                <a:spcPct val="140000"/>
              </a:lnSpc>
              <a:buNone/>
            </a:pPr>
            <a:r>
              <a:rPr lang="fr-CA" sz="2400" i="1" dirty="0"/>
              <a:t>2. It </a:t>
            </a:r>
            <a:r>
              <a:rPr lang="fr-CA" sz="2400" i="1" dirty="0" err="1"/>
              <a:t>sounds</a:t>
            </a:r>
            <a:r>
              <a:rPr lang="fr-CA" sz="2400" i="1" dirty="0"/>
              <a:t> fun, but I </a:t>
            </a:r>
            <a:r>
              <a:rPr lang="fr-CA" sz="2400" i="1" dirty="0" err="1"/>
              <a:t>am</a:t>
            </a:r>
            <a:r>
              <a:rPr lang="fr-CA" sz="2400" i="1" dirty="0"/>
              <a:t> in a </a:t>
            </a:r>
            <a:r>
              <a:rPr lang="fr-CA" sz="2400" i="1" dirty="0" err="1"/>
              <a:t>committed</a:t>
            </a:r>
            <a:r>
              <a:rPr lang="fr-CA" sz="2400" i="1" dirty="0"/>
              <a:t> </a:t>
            </a:r>
            <a:r>
              <a:rPr lang="fr-CA" sz="2400" i="1" dirty="0" err="1"/>
              <a:t>relationship</a:t>
            </a:r>
            <a:r>
              <a:rPr lang="fr-CA" sz="2400" i="1" dirty="0"/>
              <a:t>. </a:t>
            </a:r>
          </a:p>
          <a:p>
            <a:pPr marL="114300" indent="0">
              <a:lnSpc>
                <a:spcPct val="140000"/>
              </a:lnSpc>
              <a:buNone/>
            </a:pPr>
            <a:r>
              <a:rPr lang="fr-CA" sz="2400" i="1" dirty="0"/>
              <a:t>3. Sure. If the </a:t>
            </a:r>
            <a:r>
              <a:rPr lang="fr-CA" sz="2400" i="1" dirty="0" err="1"/>
              <a:t>opportunity</a:t>
            </a:r>
            <a:r>
              <a:rPr lang="fr-CA" sz="2400" i="1" dirty="0"/>
              <a:t> arises. </a:t>
            </a:r>
          </a:p>
          <a:p>
            <a:pPr marL="114300" indent="0">
              <a:lnSpc>
                <a:spcPct val="140000"/>
              </a:lnSpc>
              <a:buNone/>
            </a:pPr>
            <a:r>
              <a:rPr lang="fr-CA" sz="2400" i="1" dirty="0"/>
              <a:t>4. </a:t>
            </a:r>
            <a:r>
              <a:rPr lang="fr-CA" sz="2400" i="1" dirty="0" err="1"/>
              <a:t>Yes</a:t>
            </a:r>
            <a:r>
              <a:rPr lang="fr-CA" sz="2400" i="1" dirty="0"/>
              <a:t>. It </a:t>
            </a:r>
            <a:r>
              <a:rPr lang="fr-CA" sz="2400" i="1" dirty="0" err="1"/>
              <a:t>is</a:t>
            </a:r>
            <a:r>
              <a:rPr lang="fr-CA" sz="2400" i="1" dirty="0"/>
              <a:t> a top </a:t>
            </a:r>
            <a:r>
              <a:rPr lang="fr-CA" sz="2400" i="1" dirty="0" err="1"/>
              <a:t>priority</a:t>
            </a:r>
            <a:r>
              <a:rPr lang="fr-CA" sz="2400" i="1" dirty="0"/>
              <a:t> </a:t>
            </a:r>
            <a:r>
              <a:rPr lang="fr-CA" sz="2400" i="1" dirty="0" err="1"/>
              <a:t>while</a:t>
            </a:r>
            <a:r>
              <a:rPr lang="fr-CA" sz="2400" i="1" dirty="0"/>
              <a:t> I </a:t>
            </a:r>
            <a:r>
              <a:rPr lang="fr-CA" sz="2400" i="1" dirty="0" err="1"/>
              <a:t>am</a:t>
            </a:r>
            <a:r>
              <a:rPr lang="fr-CA" sz="2400" i="1" dirty="0"/>
              <a:t> </a:t>
            </a:r>
            <a:r>
              <a:rPr lang="fr-CA" sz="2400" i="1" dirty="0" err="1"/>
              <a:t>here</a:t>
            </a:r>
            <a:r>
              <a:rPr lang="fr-CA" sz="2400" i="1" dirty="0"/>
              <a:t>. </a:t>
            </a:r>
          </a:p>
          <a:p>
            <a:pPr marL="114300" indent="0">
              <a:lnSpc>
                <a:spcPct val="140000"/>
              </a:lnSpc>
              <a:buNone/>
            </a:pPr>
            <a:r>
              <a:rPr lang="fr-CA" sz="2400" i="1" dirty="0"/>
              <a:t>5. I have </a:t>
            </a:r>
            <a:r>
              <a:rPr lang="fr-CA" sz="2400" i="1" dirty="0" err="1"/>
              <a:t>already</a:t>
            </a:r>
            <a:r>
              <a:rPr lang="fr-CA" sz="2400" i="1" dirty="0"/>
              <a:t> </a:t>
            </a:r>
            <a:r>
              <a:rPr lang="fr-CA" sz="2400" i="1" dirty="0" err="1"/>
              <a:t>had</a:t>
            </a:r>
            <a:r>
              <a:rPr lang="fr-CA" sz="2400" i="1" dirty="0"/>
              <a:t> a sexy </a:t>
            </a:r>
            <a:r>
              <a:rPr lang="fr-CA" sz="2400" i="1" dirty="0" err="1"/>
              <a:t>encounter</a:t>
            </a:r>
            <a:r>
              <a:rPr lang="fr-CA" sz="2400" i="1" dirty="0"/>
              <a:t> </a:t>
            </a:r>
            <a:r>
              <a:rPr lang="fr-CA" sz="2400" i="1" dirty="0" err="1"/>
              <a:t>this</a:t>
            </a:r>
            <a:r>
              <a:rPr lang="fr-CA" sz="2400" i="1" dirty="0"/>
              <a:t> </a:t>
            </a:r>
            <a:r>
              <a:rPr lang="fr-CA" sz="2400" i="1" dirty="0" err="1"/>
              <a:t>year</a:t>
            </a:r>
            <a:r>
              <a:rPr lang="fr-CA" sz="2400" i="1" dirty="0"/>
              <a:t>. </a:t>
            </a:r>
          </a:p>
          <a:p>
            <a:pPr marL="114300" indent="0">
              <a:lnSpc>
                <a:spcPct val="140000"/>
              </a:lnSpc>
              <a:buNone/>
            </a:pPr>
            <a:endParaRPr lang="fr-CA" sz="2400" i="1" dirty="0"/>
          </a:p>
          <a:p>
            <a:pPr marL="114300" indent="0">
              <a:lnSpc>
                <a:spcPct val="140000"/>
              </a:lnSpc>
              <a:buNone/>
            </a:pPr>
            <a:endParaRPr lang="fr-CA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176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Les mesures individuelles subjectives</a:t>
            </a:r>
            <a:br>
              <a:rPr lang="fr-FR" sz="3200" dirty="0"/>
            </a:br>
            <a:r>
              <a:rPr lang="fr-FR" sz="3200" i="1" dirty="0"/>
              <a:t>Les mesures de contenu verbal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7893050" cy="4800600"/>
          </a:xfrm>
        </p:spPr>
        <p:txBody>
          <a:bodyPr>
            <a:normAutofit fontScale="92500"/>
          </a:bodyPr>
          <a:lstStyle/>
          <a:p>
            <a:pPr marL="114300" indent="0">
              <a:lnSpc>
                <a:spcPct val="140000"/>
              </a:lnSpc>
              <a:buNone/>
            </a:pPr>
            <a:r>
              <a:rPr lang="fr-FR" sz="2800" u="sng" dirty="0"/>
              <a:t>Les mesures à items multiples (les questionnaires)</a:t>
            </a:r>
            <a:endParaRPr lang="fr-CA" sz="2400" dirty="0"/>
          </a:p>
          <a:p>
            <a:pPr>
              <a:lnSpc>
                <a:spcPct val="140000"/>
              </a:lnSpc>
            </a:pPr>
            <a:r>
              <a:rPr lang="fr-CA" sz="2400" dirty="0"/>
              <a:t>Méthode populaire de mesurer un construit par l’entremise d’un questionnaire. </a:t>
            </a:r>
          </a:p>
          <a:p>
            <a:pPr>
              <a:lnSpc>
                <a:spcPct val="140000"/>
              </a:lnSpc>
            </a:pPr>
            <a:r>
              <a:rPr lang="fr-CA" sz="2400" dirty="0"/>
              <a:t>Plusieurs items (généralement de type </a:t>
            </a:r>
            <a:r>
              <a:rPr lang="fr-CA" sz="2400" dirty="0" err="1"/>
              <a:t>Likert</a:t>
            </a:r>
            <a:r>
              <a:rPr lang="fr-CA" sz="2400" dirty="0"/>
              <a:t>) mesurent le même construit et un score global est calculé à partir de ces items. </a:t>
            </a:r>
          </a:p>
          <a:p>
            <a:pPr>
              <a:lnSpc>
                <a:spcPct val="140000"/>
              </a:lnSpc>
            </a:pPr>
            <a:r>
              <a:rPr lang="fr-CA" sz="2400" dirty="0"/>
              <a:t>Le développement et la validation d’un questionnaire est un processus complexe impliquant des analyses statistiques pour assurer que les items mesurent bien le même construit. </a:t>
            </a:r>
            <a:endParaRPr lang="fr-CA" sz="2400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039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mesures socioculturelles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14300" indent="0">
              <a:lnSpc>
                <a:spcPct val="140000"/>
              </a:lnSpc>
              <a:buNone/>
            </a:pPr>
            <a:r>
              <a:rPr lang="fr-FR" sz="2800" u="sng" dirty="0"/>
              <a:t>Des méthodes objectives</a:t>
            </a:r>
          </a:p>
          <a:p>
            <a:pPr>
              <a:lnSpc>
                <a:spcPct val="140000"/>
              </a:lnSpc>
            </a:pPr>
            <a:r>
              <a:rPr lang="fr-CA" sz="2400" dirty="0"/>
              <a:t>Les recherches archivistiques</a:t>
            </a:r>
          </a:p>
          <a:p>
            <a:pPr>
              <a:lnSpc>
                <a:spcPct val="140000"/>
              </a:lnSpc>
            </a:pPr>
            <a:r>
              <a:rPr lang="fr-CA" sz="2400" dirty="0"/>
              <a:t>L’analyse des traces d’un groupe ou dans un milieu</a:t>
            </a:r>
          </a:p>
          <a:p>
            <a:pPr marL="114300" indent="0">
              <a:lnSpc>
                <a:spcPct val="140000"/>
              </a:lnSpc>
              <a:buNone/>
            </a:pPr>
            <a:r>
              <a:rPr lang="fr-CA" sz="2800" u="sng" dirty="0"/>
              <a:t>Des méthodes subjectives</a:t>
            </a:r>
          </a:p>
          <a:p>
            <a:pPr>
              <a:lnSpc>
                <a:spcPct val="140000"/>
              </a:lnSpc>
            </a:pPr>
            <a:r>
              <a:rPr lang="fr-CA" sz="2400" dirty="0"/>
              <a:t>L’inférence des normes ou représentations sociales par l’analyse des tendances centrales des mesures individuelles de membres d’un groupe</a:t>
            </a:r>
          </a:p>
          <a:p>
            <a:pPr marL="114300" indent="0">
              <a:lnSpc>
                <a:spcPct val="140000"/>
              </a:lnSpc>
              <a:buNone/>
            </a:pPr>
            <a:r>
              <a:rPr lang="fr-CA" sz="2800" u="sng" dirty="0"/>
              <a:t>Des méthodes hybrides</a:t>
            </a:r>
          </a:p>
          <a:p>
            <a:pPr>
              <a:lnSpc>
                <a:spcPct val="140000"/>
              </a:lnSpc>
            </a:pPr>
            <a:r>
              <a:rPr lang="fr-CA" sz="2400" dirty="0"/>
              <a:t>L’analyse des produits socioculturels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668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Les mesures socioculturelles</a:t>
            </a:r>
            <a:br>
              <a:rPr lang="fr-FR" sz="3200" dirty="0"/>
            </a:br>
            <a:r>
              <a:rPr lang="fr-FR" sz="3200" i="1" dirty="0"/>
              <a:t>Des méthodes objectives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257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30000"/>
              </a:lnSpc>
              <a:buNone/>
            </a:pPr>
            <a:r>
              <a:rPr lang="fr-CA" sz="2400" b="1" dirty="0"/>
              <a:t>Les recherches archivistiques</a:t>
            </a:r>
          </a:p>
          <a:p>
            <a:pPr>
              <a:lnSpc>
                <a:spcPct val="130000"/>
              </a:lnSpc>
            </a:pPr>
            <a:r>
              <a:rPr lang="fr-CA" sz="2400" dirty="0"/>
              <a:t>Les données d’archive donnent un accès aux événements, comportements et décisions du passée.  Plus courant en approche qualitative. </a:t>
            </a:r>
            <a:br>
              <a:rPr lang="fr-CA" sz="2400" dirty="0"/>
            </a:br>
            <a:r>
              <a:rPr lang="fr-CA" i="1" dirty="0"/>
              <a:t>Ex: Pour comprendre pourquoi le village gai de Mtl s’est déplacé de l’ouest du centre-ville dans les années 80. </a:t>
            </a:r>
          </a:p>
          <a:p>
            <a:pPr>
              <a:lnSpc>
                <a:spcPct val="130000"/>
              </a:lnSpc>
            </a:pPr>
            <a:endParaRPr lang="fr-CA" sz="900" i="1" dirty="0"/>
          </a:p>
          <a:p>
            <a:pPr>
              <a:lnSpc>
                <a:spcPct val="130000"/>
              </a:lnSpc>
              <a:buNone/>
            </a:pPr>
            <a:r>
              <a:rPr lang="fr-CA" sz="2400" b="1" dirty="0"/>
              <a:t>L’analyse des traces d’un groupe ou dans un milieu</a:t>
            </a:r>
          </a:p>
          <a:p>
            <a:pPr>
              <a:lnSpc>
                <a:spcPct val="130000"/>
              </a:lnSpc>
            </a:pPr>
            <a:r>
              <a:rPr lang="fr-CA" sz="2400" dirty="0"/>
              <a:t>L’analyse des traces laissées par un groupe donne des indices indirect des comportements du groupe. </a:t>
            </a:r>
            <a:br>
              <a:rPr lang="fr-CA" sz="2400" dirty="0"/>
            </a:br>
            <a:r>
              <a:rPr lang="fr-CA" sz="2162" i="1" dirty="0"/>
              <a:t>Fouilles archéologiques, analyse des déchets</a:t>
            </a:r>
            <a:br>
              <a:rPr lang="fr-CA" sz="2162" i="1" dirty="0"/>
            </a:br>
            <a:r>
              <a:rPr lang="fr-CA" sz="2162" i="1" dirty="0"/>
              <a:t>post-événement (ex: festival), usure des dalles pour </a:t>
            </a:r>
            <a:br>
              <a:rPr lang="fr-CA" sz="2162" i="1" dirty="0"/>
            </a:br>
            <a:r>
              <a:rPr lang="fr-CA" sz="2162" i="1" dirty="0"/>
              <a:t>évaluer la fréquentation, concentration de drogues </a:t>
            </a:r>
            <a:br>
              <a:rPr lang="fr-CA" sz="2162" i="1" dirty="0"/>
            </a:br>
            <a:r>
              <a:rPr lang="fr-CA" sz="2162" i="1" dirty="0"/>
              <a:t>dans les eaux usées, condoms utilisés durant les JO.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650" y="0"/>
            <a:ext cx="3121588" cy="203683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765" y="5220792"/>
            <a:ext cx="2307473" cy="1637207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668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Les mesures socioculturelles</a:t>
            </a:r>
            <a:br>
              <a:rPr lang="fr-FR" sz="3200" dirty="0"/>
            </a:br>
            <a:r>
              <a:rPr lang="fr-FR" sz="3200" i="1" dirty="0"/>
              <a:t>Des méthodes subjectives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199"/>
            <a:ext cx="7620000" cy="5081287"/>
          </a:xfrm>
        </p:spPr>
        <p:txBody>
          <a:bodyPr>
            <a:normAutofit fontScale="92500"/>
          </a:bodyPr>
          <a:lstStyle/>
          <a:p>
            <a:pPr>
              <a:lnSpc>
                <a:spcPct val="140000"/>
              </a:lnSpc>
              <a:buNone/>
            </a:pPr>
            <a:r>
              <a:rPr lang="fr-CA" sz="2400" b="1" dirty="0"/>
              <a:t>L’analyse des tendances centrales de mesures individuelles</a:t>
            </a:r>
          </a:p>
          <a:p>
            <a:pPr>
              <a:lnSpc>
                <a:spcPct val="140000"/>
              </a:lnSpc>
            </a:pPr>
            <a:r>
              <a:rPr lang="fr-CA" sz="2400" dirty="0"/>
              <a:t>On peut évaluer indirectement des normes ou représentations sociales en analysant des tendances centrales des mesures individuelles de membres d’un groupe. </a:t>
            </a:r>
          </a:p>
          <a:p>
            <a:pPr>
              <a:lnSpc>
                <a:spcPct val="140000"/>
              </a:lnSpc>
            </a:pPr>
            <a:endParaRPr lang="fr-CA" sz="2400" dirty="0"/>
          </a:p>
          <a:p>
            <a:pPr lvl="1">
              <a:lnSpc>
                <a:spcPct val="140000"/>
              </a:lnSpc>
            </a:pPr>
            <a:r>
              <a:rPr lang="fr-CA" i="1" dirty="0" err="1"/>
              <a:t>Homophobia</a:t>
            </a:r>
            <a:r>
              <a:rPr lang="fr-CA" i="1" dirty="0"/>
              <a:t> and </a:t>
            </a:r>
            <a:r>
              <a:rPr lang="fr-CA" i="1" dirty="0" err="1"/>
              <a:t>same-sex</a:t>
            </a:r>
            <a:r>
              <a:rPr lang="fr-CA" i="1" dirty="0"/>
              <a:t> </a:t>
            </a:r>
            <a:r>
              <a:rPr lang="fr-CA" i="1" dirty="0" err="1"/>
              <a:t>partnership</a:t>
            </a:r>
            <a:r>
              <a:rPr lang="fr-CA" i="1" dirty="0"/>
              <a:t> </a:t>
            </a:r>
            <a:r>
              <a:rPr lang="fr-CA" i="1" dirty="0" err="1"/>
              <a:t>legislation</a:t>
            </a:r>
            <a:r>
              <a:rPr lang="fr-CA" i="1" dirty="0"/>
              <a:t> in Europe (</a:t>
            </a:r>
            <a:r>
              <a:rPr lang="fr-CA" i="1" dirty="0" err="1"/>
              <a:t>Takacs</a:t>
            </a:r>
            <a:r>
              <a:rPr lang="fr-CA" i="1" dirty="0"/>
              <a:t> et </a:t>
            </a:r>
            <a:r>
              <a:rPr lang="fr-CA" i="1" dirty="0" err="1"/>
              <a:t>Szalma</a:t>
            </a:r>
            <a:r>
              <a:rPr lang="fr-CA" i="1" dirty="0"/>
              <a:t>, 2011). Niveau social d’homophobie pour chaque pays mesuré par le niveau d’accord moyen à « Gay men and </a:t>
            </a:r>
            <a:r>
              <a:rPr lang="fr-CA" i="1" dirty="0" err="1"/>
              <a:t>lesbians</a:t>
            </a:r>
            <a:r>
              <a:rPr lang="fr-CA" i="1" dirty="0"/>
              <a:t> </a:t>
            </a:r>
            <a:r>
              <a:rPr lang="fr-CA" i="1" dirty="0" err="1"/>
              <a:t>should</a:t>
            </a:r>
            <a:r>
              <a:rPr lang="fr-CA" i="1" dirty="0"/>
              <a:t> </a:t>
            </a:r>
            <a:r>
              <a:rPr lang="fr-CA" i="1" dirty="0" err="1"/>
              <a:t>be</a:t>
            </a:r>
            <a:r>
              <a:rPr lang="fr-CA" i="1" dirty="0"/>
              <a:t> free to live </a:t>
            </a:r>
            <a:r>
              <a:rPr lang="fr-CA" i="1" dirty="0" err="1"/>
              <a:t>their</a:t>
            </a:r>
            <a:r>
              <a:rPr lang="fr-CA" i="1" dirty="0"/>
              <a:t> </a:t>
            </a:r>
            <a:r>
              <a:rPr lang="fr-CA" i="1" dirty="0" err="1"/>
              <a:t>own</a:t>
            </a:r>
            <a:r>
              <a:rPr lang="fr-CA" i="1" dirty="0"/>
              <a:t> life as </a:t>
            </a:r>
            <a:r>
              <a:rPr lang="fr-CA" i="1" dirty="0" err="1"/>
              <a:t>they</a:t>
            </a:r>
            <a:r>
              <a:rPr lang="fr-CA" i="1" dirty="0"/>
              <a:t> </a:t>
            </a:r>
            <a:r>
              <a:rPr lang="fr-CA" i="1" dirty="0" err="1"/>
              <a:t>wish</a:t>
            </a:r>
            <a:r>
              <a:rPr lang="fr-CA" i="1" dirty="0"/>
              <a:t>. » dans le </a:t>
            </a:r>
            <a:r>
              <a:rPr lang="fr-CA" i="1" dirty="0" err="1"/>
              <a:t>European</a:t>
            </a:r>
            <a:r>
              <a:rPr lang="fr-CA" i="1" dirty="0"/>
              <a:t> Social Survey. </a:t>
            </a:r>
          </a:p>
          <a:p>
            <a:pPr>
              <a:lnSpc>
                <a:spcPct val="140000"/>
              </a:lnSpc>
            </a:pPr>
            <a:endParaRPr lang="fr-CA" sz="2400" dirty="0"/>
          </a:p>
          <a:p>
            <a:pPr marL="114300" indent="0">
              <a:lnSpc>
                <a:spcPct val="140000"/>
              </a:lnSpc>
              <a:buNone/>
            </a:pPr>
            <a:endParaRPr lang="fr-CA" sz="2400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66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Pourquoi mesurer?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14300" indent="0">
              <a:lnSpc>
                <a:spcPct val="140000"/>
              </a:lnSpc>
              <a:buNone/>
            </a:pPr>
            <a:r>
              <a:rPr lang="fr-FR" sz="2800" u="sng" dirty="0">
                <a:latin typeface="Calibri"/>
                <a:cs typeface="Calibri"/>
              </a:rPr>
              <a:t>Le rôle de la mesure dans l’élaboration de théories</a:t>
            </a:r>
          </a:p>
          <a:p>
            <a:pPr>
              <a:lnSpc>
                <a:spcPct val="140000"/>
              </a:lnSpc>
            </a:pPr>
            <a:r>
              <a:rPr lang="fr-FR" sz="2400" dirty="0">
                <a:latin typeface="Calibri"/>
                <a:cs typeface="Calibri"/>
              </a:rPr>
              <a:t>L’opérationnalisation des variables passe par la mesure</a:t>
            </a:r>
          </a:p>
          <a:p>
            <a:pPr marL="411480" lvl="1" indent="0">
              <a:lnSpc>
                <a:spcPct val="140000"/>
              </a:lnSpc>
              <a:buNone/>
            </a:pPr>
            <a:r>
              <a:rPr lang="en-US" i="1" dirty="0">
                <a:latin typeface="Calibri"/>
                <a:cs typeface="Calibri"/>
                <a:sym typeface="Baskerville SemiBold" charset="0"/>
              </a:rPr>
              <a:t>“</a:t>
            </a:r>
            <a:r>
              <a:rPr lang="en-US" i="1" dirty="0" err="1">
                <a:latin typeface="Calibri"/>
                <a:cs typeface="Calibri"/>
                <a:sym typeface="Baskerville SemiBold" charset="0"/>
              </a:rPr>
              <a:t>Mesurer</a:t>
            </a:r>
            <a:r>
              <a:rPr lang="en-US" i="1" dirty="0">
                <a:latin typeface="Calibri"/>
                <a:cs typeface="Calibri"/>
                <a:sym typeface="Baskerville SemiBold" charset="0"/>
              </a:rPr>
              <a:t> </a:t>
            </a:r>
            <a:r>
              <a:rPr lang="en-US" i="1" dirty="0" err="1">
                <a:latin typeface="Calibri"/>
                <a:cs typeface="Calibri"/>
                <a:sym typeface="Baskerville SemiBold" charset="0"/>
              </a:rPr>
              <a:t>consiste</a:t>
            </a:r>
            <a:r>
              <a:rPr lang="en-US" i="1" dirty="0">
                <a:latin typeface="Calibri"/>
                <a:cs typeface="Calibri"/>
                <a:sym typeface="Baskerville SemiBold" charset="0"/>
              </a:rPr>
              <a:t> </a:t>
            </a:r>
            <a:r>
              <a:rPr lang="en-US" i="1" dirty="0" err="1">
                <a:latin typeface="Calibri"/>
                <a:cs typeface="Calibri"/>
                <a:sym typeface="Baskerville SemiBold" charset="0"/>
              </a:rPr>
              <a:t>uniquement</a:t>
            </a:r>
            <a:r>
              <a:rPr lang="en-US" i="1" dirty="0">
                <a:latin typeface="Calibri"/>
                <a:cs typeface="Calibri"/>
                <a:sym typeface="Baskerville SemiBold" charset="0"/>
              </a:rPr>
              <a:t> </a:t>
            </a:r>
            <a:r>
              <a:rPr lang="en-US" i="1" dirty="0" err="1">
                <a:latin typeface="Calibri"/>
                <a:cs typeface="Calibri"/>
                <a:sym typeface="Baskerville SemiBold" charset="0"/>
              </a:rPr>
              <a:t>à</a:t>
            </a:r>
            <a:r>
              <a:rPr lang="en-US" i="1" dirty="0">
                <a:latin typeface="Calibri"/>
                <a:cs typeface="Calibri"/>
                <a:sym typeface="Baskerville SemiBold" charset="0"/>
              </a:rPr>
              <a:t> faire </a:t>
            </a:r>
            <a:r>
              <a:rPr lang="en-US" i="1" dirty="0" err="1">
                <a:latin typeface="Calibri"/>
                <a:cs typeface="Calibri"/>
                <a:sym typeface="Baskerville SemiBold" charset="0"/>
              </a:rPr>
              <a:t>correspondre</a:t>
            </a:r>
            <a:r>
              <a:rPr lang="en-US" i="1" dirty="0">
                <a:latin typeface="Calibri"/>
                <a:cs typeface="Calibri"/>
                <a:sym typeface="Baskerville SemiBold" charset="0"/>
              </a:rPr>
              <a:t> </a:t>
            </a:r>
            <a:r>
              <a:rPr lang="en-US" i="1" dirty="0" err="1">
                <a:latin typeface="Calibri"/>
                <a:cs typeface="Calibri"/>
                <a:sym typeface="Baskerville SemiBold" charset="0"/>
              </a:rPr>
              <a:t>certaines</a:t>
            </a:r>
            <a:r>
              <a:rPr lang="en-US" i="1" dirty="0">
                <a:latin typeface="Calibri"/>
                <a:cs typeface="Calibri"/>
                <a:sym typeface="Baskerville SemiBold" charset="0"/>
              </a:rPr>
              <a:t> </a:t>
            </a:r>
            <a:r>
              <a:rPr lang="en-US" i="1" dirty="0" err="1">
                <a:latin typeface="Calibri"/>
                <a:cs typeface="Calibri"/>
                <a:sym typeface="Baskerville SemiBold" charset="0"/>
              </a:rPr>
              <a:t>propriétés</a:t>
            </a:r>
            <a:r>
              <a:rPr lang="en-US" i="1" dirty="0">
                <a:latin typeface="Calibri"/>
                <a:cs typeface="Calibri"/>
                <a:sym typeface="Baskerville SemiBold" charset="0"/>
              </a:rPr>
              <a:t> des choses avec </a:t>
            </a:r>
            <a:r>
              <a:rPr lang="en-US" i="1" dirty="0" err="1">
                <a:latin typeface="Calibri"/>
                <a:cs typeface="Calibri"/>
                <a:sym typeface="Baskerville SemiBold" charset="0"/>
              </a:rPr>
              <a:t>certaines</a:t>
            </a:r>
            <a:r>
              <a:rPr lang="en-US" i="1" dirty="0">
                <a:latin typeface="Calibri"/>
                <a:cs typeface="Calibri"/>
                <a:sym typeface="Baskerville SemiBold" charset="0"/>
              </a:rPr>
              <a:t> </a:t>
            </a:r>
            <a:r>
              <a:rPr lang="en-US" i="1" dirty="0" err="1">
                <a:latin typeface="Calibri"/>
                <a:cs typeface="Calibri"/>
                <a:sym typeface="Baskerville SemiBold" charset="0"/>
              </a:rPr>
              <a:t>propriétés</a:t>
            </a:r>
            <a:r>
              <a:rPr lang="en-US" i="1" dirty="0">
                <a:latin typeface="Calibri"/>
                <a:cs typeface="Calibri"/>
                <a:sym typeface="Baskerville SemiBold" charset="0"/>
              </a:rPr>
              <a:t> des </a:t>
            </a:r>
            <a:r>
              <a:rPr lang="en-US" i="1" dirty="0" err="1">
                <a:latin typeface="Calibri"/>
                <a:cs typeface="Calibri"/>
                <a:sym typeface="Baskerville SemiBold" charset="0"/>
              </a:rPr>
              <a:t>nombres</a:t>
            </a:r>
            <a:r>
              <a:rPr lang="en-US" i="1" dirty="0">
                <a:latin typeface="Calibri"/>
                <a:cs typeface="Calibri"/>
                <a:sym typeface="Baskerville SemiBold" charset="0"/>
              </a:rPr>
              <a:t>.” </a:t>
            </a:r>
            <a:r>
              <a:rPr lang="en-US" dirty="0">
                <a:latin typeface="Calibri"/>
                <a:cs typeface="Calibri"/>
                <a:sym typeface="Baskerville SemiBold" charset="0"/>
              </a:rPr>
              <a:t>Reuchlin (1977)</a:t>
            </a:r>
          </a:p>
          <a:p>
            <a:pPr>
              <a:lnSpc>
                <a:spcPct val="140000"/>
              </a:lnSpc>
            </a:pPr>
            <a:r>
              <a:rPr lang="en-US" sz="2400" dirty="0">
                <a:cs typeface="Calibri"/>
              </a:rPr>
              <a:t>La </a:t>
            </a:r>
            <a:r>
              <a:rPr lang="en-US" sz="2400" dirty="0" err="1">
                <a:cs typeface="Calibri"/>
              </a:rPr>
              <a:t>mesure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comme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réduction</a:t>
            </a:r>
            <a:r>
              <a:rPr lang="en-US" sz="2400" dirty="0">
                <a:cs typeface="Calibri"/>
              </a:rPr>
              <a:t> de </a:t>
            </a:r>
            <a:r>
              <a:rPr lang="en-US" sz="2400" dirty="0" err="1">
                <a:cs typeface="Calibri"/>
              </a:rPr>
              <a:t>l’information</a:t>
            </a:r>
            <a:endParaRPr lang="en-US" sz="2400" dirty="0">
              <a:cs typeface="Calibri"/>
            </a:endParaRPr>
          </a:p>
          <a:p>
            <a:pPr marL="411480" lvl="1" indent="0">
              <a:lnSpc>
                <a:spcPct val="140000"/>
              </a:lnSpc>
              <a:buNone/>
            </a:pPr>
            <a:r>
              <a:rPr lang="en-US" i="1" dirty="0">
                <a:cs typeface="Calibri"/>
              </a:rPr>
              <a:t>“Science may be described as the art of </a:t>
            </a:r>
            <a:r>
              <a:rPr lang="en-US" i="1">
                <a:cs typeface="Calibri"/>
              </a:rPr>
              <a:t>systematic oversimplification</a:t>
            </a:r>
            <a:r>
              <a:rPr lang="en-US" i="1" dirty="0">
                <a:cs typeface="Calibri"/>
              </a:rPr>
              <a:t>.” </a:t>
            </a:r>
            <a:r>
              <a:rPr lang="en-US" dirty="0">
                <a:cs typeface="Calibri"/>
              </a:rPr>
              <a:t>Karl Popper (1934)</a:t>
            </a:r>
          </a:p>
          <a:p>
            <a:pPr>
              <a:lnSpc>
                <a:spcPct val="140000"/>
              </a:lnSpc>
            </a:pPr>
            <a:r>
              <a:rPr lang="en-US" sz="2400" dirty="0">
                <a:cs typeface="Calibri"/>
              </a:rPr>
              <a:t>La </a:t>
            </a:r>
            <a:r>
              <a:rPr lang="en-US" sz="2400" dirty="0" err="1">
                <a:cs typeface="Calibri"/>
              </a:rPr>
              <a:t>mesure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comme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représentation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ou</a:t>
            </a:r>
            <a:r>
              <a:rPr lang="en-US" sz="2400" dirty="0">
                <a:cs typeface="Calibri"/>
              </a:rPr>
              <a:t> “fiction utile”</a:t>
            </a:r>
          </a:p>
          <a:p>
            <a:pPr marL="411480" lvl="1" indent="0">
              <a:lnSpc>
                <a:spcPct val="140000"/>
              </a:lnSpc>
              <a:buNone/>
            </a:pPr>
            <a:r>
              <a:rPr lang="en-US" dirty="0">
                <a:cs typeface="Calibri"/>
              </a:rPr>
              <a:t>“All models are wrong, but some are useful” Georges E. P. Box (1987)</a:t>
            </a:r>
          </a:p>
          <a:p>
            <a:pPr>
              <a:lnSpc>
                <a:spcPct val="140000"/>
              </a:lnSpc>
            </a:pPr>
            <a:endParaRPr lang="fr-FR" sz="2400" dirty="0">
              <a:latin typeface="Calibri"/>
              <a:cs typeface="Calibri"/>
            </a:endParaRPr>
          </a:p>
          <a:p>
            <a:pPr>
              <a:lnSpc>
                <a:spcPct val="140000"/>
              </a:lnSpc>
            </a:pPr>
            <a:endParaRPr lang="fr-FR" sz="2400" dirty="0">
              <a:latin typeface="Calibri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33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Les mesures socioculturelles</a:t>
            </a:r>
            <a:br>
              <a:rPr lang="fr-FR" sz="3200" dirty="0"/>
            </a:br>
            <a:r>
              <a:rPr lang="fr-FR" sz="3200" i="1" dirty="0"/>
              <a:t>Des méthodes hybrides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05285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40000"/>
              </a:lnSpc>
              <a:buNone/>
            </a:pPr>
            <a:r>
              <a:rPr lang="fr-CA" sz="2400" b="1" dirty="0"/>
              <a:t>L’analyse des produits socioculturels</a:t>
            </a:r>
          </a:p>
          <a:p>
            <a:pPr>
              <a:lnSpc>
                <a:spcPct val="140000"/>
              </a:lnSpc>
            </a:pPr>
            <a:r>
              <a:rPr lang="fr-CA" sz="2400" dirty="0"/>
              <a:t>Les produits socioculturels d’un groupe peuvent informer </a:t>
            </a:r>
            <a:br>
              <a:rPr lang="fr-CA" sz="2400" dirty="0"/>
            </a:br>
            <a:r>
              <a:rPr lang="fr-CA" sz="2400" dirty="0"/>
              <a:t>sur les comportements et les représentations sociales </a:t>
            </a:r>
            <a:br>
              <a:rPr lang="fr-CA" sz="2400" dirty="0"/>
            </a:br>
            <a:r>
              <a:rPr lang="fr-CA" sz="2400" dirty="0"/>
              <a:t>(valeurs, normes,...) d’un groupe. Plus courant en </a:t>
            </a:r>
            <a:r>
              <a:rPr lang="fr-CA" sz="2400" dirty="0" err="1"/>
              <a:t>quali</a:t>
            </a:r>
            <a:r>
              <a:rPr lang="fr-CA" sz="2400" dirty="0"/>
              <a:t>. </a:t>
            </a:r>
          </a:p>
          <a:p>
            <a:pPr>
              <a:lnSpc>
                <a:spcPct val="140000"/>
              </a:lnSpc>
            </a:pPr>
            <a:endParaRPr lang="fr-CA" sz="2400" dirty="0"/>
          </a:p>
          <a:p>
            <a:pPr>
              <a:lnSpc>
                <a:spcPct val="140000"/>
              </a:lnSpc>
            </a:pPr>
            <a:r>
              <a:rPr lang="fr-CA" sz="2400" u="sng" dirty="0"/>
              <a:t>Analyse de contenu verbal</a:t>
            </a:r>
            <a:r>
              <a:rPr lang="fr-CA" sz="2400" dirty="0"/>
              <a:t>: publicités, blogues, </a:t>
            </a:r>
            <a:r>
              <a:rPr lang="fr-CA" sz="2400" dirty="0" err="1"/>
              <a:t>memes</a:t>
            </a:r>
            <a:br>
              <a:rPr lang="fr-CA" sz="2400" dirty="0"/>
            </a:br>
            <a:r>
              <a:rPr lang="fr-CA" sz="2400" dirty="0"/>
              <a:t>discours politiques, textes de loi, paroles de chanson,...</a:t>
            </a:r>
            <a:br>
              <a:rPr lang="fr-CA" sz="2400" dirty="0"/>
            </a:br>
            <a:r>
              <a:rPr lang="fr-CA" sz="2400" i="1" dirty="0"/>
              <a:t>Analyse des discours entourant le mariage pour tous </a:t>
            </a:r>
            <a:br>
              <a:rPr lang="fr-CA" sz="2400" i="1" dirty="0"/>
            </a:br>
            <a:r>
              <a:rPr lang="fr-CA" sz="2400" i="1" dirty="0"/>
              <a:t>en France. </a:t>
            </a:r>
          </a:p>
          <a:p>
            <a:pPr>
              <a:lnSpc>
                <a:spcPct val="140000"/>
              </a:lnSpc>
            </a:pPr>
            <a:endParaRPr lang="fr-CA" sz="2400" i="1" dirty="0"/>
          </a:p>
          <a:p>
            <a:pPr>
              <a:lnSpc>
                <a:spcPct val="140000"/>
              </a:lnSpc>
            </a:pPr>
            <a:r>
              <a:rPr lang="fr-CA" sz="2400" i="1" u="sng" dirty="0"/>
              <a:t>Analyse de contenu visuel</a:t>
            </a:r>
            <a:r>
              <a:rPr lang="fr-CA" sz="2400" dirty="0"/>
              <a:t>: images, films, téléséries, </a:t>
            </a:r>
            <a:br>
              <a:rPr lang="fr-CA" sz="2400" dirty="0"/>
            </a:br>
            <a:r>
              <a:rPr lang="fr-CA" sz="2400" dirty="0"/>
              <a:t>publicité, </a:t>
            </a:r>
            <a:r>
              <a:rPr lang="fr-CA" sz="2400" dirty="0" err="1"/>
              <a:t>oeuvres</a:t>
            </a:r>
            <a:r>
              <a:rPr lang="fr-CA" sz="2400" dirty="0"/>
              <a:t> d’art,...</a:t>
            </a:r>
            <a:br>
              <a:rPr lang="fr-CA" sz="2400" dirty="0"/>
            </a:br>
            <a:r>
              <a:rPr lang="fr-CA" sz="2400" i="1" dirty="0"/>
              <a:t>Représentation des </a:t>
            </a:r>
            <a:r>
              <a:rPr lang="fr-CA" sz="2400" i="1" dirty="0" err="1"/>
              <a:t>Hs</a:t>
            </a:r>
            <a:r>
              <a:rPr lang="fr-CA" sz="2400" i="1" dirty="0"/>
              <a:t> et des </a:t>
            </a:r>
            <a:r>
              <a:rPr lang="fr-CA" sz="2400" i="1" dirty="0" err="1"/>
              <a:t>Fs</a:t>
            </a:r>
            <a:r>
              <a:rPr lang="fr-CA" sz="2400" i="1" dirty="0"/>
              <a:t> dans les revues.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774" y="0"/>
            <a:ext cx="2722010" cy="210955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707" y="4491948"/>
            <a:ext cx="1935077" cy="236605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3628" y="2109559"/>
            <a:ext cx="1793156" cy="2271016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668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Notions reliées à la mesure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14300" indent="0">
              <a:lnSpc>
                <a:spcPct val="140000"/>
              </a:lnSpc>
              <a:buNone/>
            </a:pPr>
            <a:r>
              <a:rPr lang="fr-FR" sz="2800" u="sng" dirty="0"/>
              <a:t>Qualités d’une bonne méthode de mesure</a:t>
            </a:r>
            <a:endParaRPr lang="fr-CA" sz="2400" dirty="0"/>
          </a:p>
          <a:p>
            <a:pPr marL="571500" indent="-457200">
              <a:lnSpc>
                <a:spcPct val="140000"/>
              </a:lnSpc>
              <a:buFont typeface="+mj-lt"/>
              <a:buAutoNum type="alphaLcParenR"/>
            </a:pPr>
            <a:r>
              <a:rPr lang="fr-CA" sz="2400" b="1" dirty="0"/>
              <a:t>Exclusivité</a:t>
            </a:r>
            <a:r>
              <a:rPr lang="fr-CA" sz="2400" dirty="0"/>
              <a:t>: Est-ce qu’elle mesure seulement mon construit?</a:t>
            </a:r>
          </a:p>
          <a:p>
            <a:pPr marL="571500" indent="-457200">
              <a:lnSpc>
                <a:spcPct val="140000"/>
              </a:lnSpc>
              <a:buFont typeface="+mj-lt"/>
              <a:buAutoNum type="alphaLcParenR"/>
            </a:pPr>
            <a:r>
              <a:rPr lang="fr-CA" sz="2400" b="1" dirty="0"/>
              <a:t>Exhaustivité/sensibilité</a:t>
            </a:r>
            <a:r>
              <a:rPr lang="fr-CA" sz="2400" dirty="0"/>
              <a:t>: Est-ce qu’elle mesure la totalité de mon construit?</a:t>
            </a:r>
          </a:p>
          <a:p>
            <a:pPr marL="571500" indent="-457200">
              <a:lnSpc>
                <a:spcPct val="140000"/>
              </a:lnSpc>
              <a:buFont typeface="+mj-lt"/>
              <a:buAutoNum type="alphaLcParenR"/>
            </a:pPr>
            <a:r>
              <a:rPr lang="fr-CA" sz="2400" b="1" dirty="0"/>
              <a:t>Fidélité</a:t>
            </a:r>
            <a:r>
              <a:rPr lang="fr-CA" sz="2400" dirty="0"/>
              <a:t>: Produit-elle une mesure précise et stable?</a:t>
            </a:r>
          </a:p>
          <a:p>
            <a:pPr marL="571500" indent="-457200">
              <a:lnSpc>
                <a:spcPct val="140000"/>
              </a:lnSpc>
              <a:buFont typeface="+mj-lt"/>
              <a:buAutoNum type="alphaLcParenR"/>
            </a:pPr>
            <a:r>
              <a:rPr lang="fr-CA" sz="2400" b="1" dirty="0"/>
              <a:t>Validité</a:t>
            </a:r>
            <a:r>
              <a:rPr lang="fr-CA" sz="2400" dirty="0"/>
              <a:t>: Mesure-t-elle ce qu’elle doit mesurer?</a:t>
            </a:r>
          </a:p>
          <a:p>
            <a:pPr marL="571500" indent="-457200">
              <a:lnSpc>
                <a:spcPct val="140000"/>
              </a:lnSpc>
              <a:buNone/>
            </a:pPr>
            <a:endParaRPr lang="fr-CA" sz="2400" b="1" dirty="0"/>
          </a:p>
          <a:p>
            <a:pPr marL="571500" indent="-457200">
              <a:lnSpc>
                <a:spcPct val="140000"/>
              </a:lnSpc>
              <a:buNone/>
            </a:pPr>
            <a:r>
              <a:rPr lang="fr-CA" sz="2400" b="1" dirty="0"/>
              <a:t>Règles fondamentales: </a:t>
            </a:r>
          </a:p>
          <a:p>
            <a:pPr marL="571500" indent="-457200">
              <a:lnSpc>
                <a:spcPct val="140000"/>
              </a:lnSpc>
            </a:pPr>
            <a:r>
              <a:rPr lang="fr-CA" sz="2400" dirty="0"/>
              <a:t>Validité &lt; Fidélité</a:t>
            </a:r>
          </a:p>
          <a:p>
            <a:pPr marL="571500" indent="-457200">
              <a:lnSpc>
                <a:spcPct val="140000"/>
              </a:lnSpc>
            </a:pPr>
            <a:r>
              <a:rPr lang="fr-CA" sz="2400" dirty="0"/>
              <a:t>L’exclusivité se fait au dépend de l’exhaustivité (et vice versa)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846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Notions reliées à la mesure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85958" y="6005848"/>
            <a:ext cx="2591241" cy="394951"/>
          </a:xfrm>
        </p:spPr>
        <p:txBody>
          <a:bodyPr>
            <a:normAutofit fontScale="62500" lnSpcReduction="20000"/>
          </a:bodyPr>
          <a:lstStyle/>
          <a:p>
            <a:pPr marL="114300" indent="0">
              <a:lnSpc>
                <a:spcPct val="140000"/>
              </a:lnSpc>
              <a:buNone/>
            </a:pPr>
            <a:r>
              <a:rPr lang="fr-CA" sz="2400" dirty="0"/>
              <a:t>Image: </a:t>
            </a:r>
            <a:r>
              <a:rPr lang="fr-FR" sz="2400" dirty="0"/>
              <a:t>©</a:t>
            </a:r>
            <a:r>
              <a:rPr lang="fr-CA" sz="2400" dirty="0"/>
              <a:t> </a:t>
            </a:r>
            <a:r>
              <a:rPr lang="fr-CA" sz="2400" dirty="0" err="1"/>
              <a:t>Nevit</a:t>
            </a:r>
            <a:r>
              <a:rPr lang="fr-CA" sz="2400" dirty="0"/>
              <a:t> </a:t>
            </a:r>
            <a:r>
              <a:rPr lang="fr-CA" sz="2400" dirty="0" err="1"/>
              <a:t>Dilmen</a:t>
            </a:r>
            <a:endParaRPr lang="fr-CA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4441331" cy="4758569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846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Notions reliées à la mesure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14300" indent="0">
              <a:lnSpc>
                <a:spcPct val="140000"/>
              </a:lnSpc>
              <a:buNone/>
            </a:pPr>
            <a:r>
              <a:rPr lang="fr-FR" sz="2800" u="sng" dirty="0"/>
              <a:t>Types de fidélité</a:t>
            </a:r>
            <a:endParaRPr lang="fr-CA" sz="2400" b="1" dirty="0"/>
          </a:p>
          <a:p>
            <a:pPr marL="114300" indent="0">
              <a:lnSpc>
                <a:spcPct val="140000"/>
              </a:lnSpc>
              <a:buNone/>
            </a:pPr>
            <a:r>
              <a:rPr lang="fr-CA" sz="2400" b="1" dirty="0"/>
              <a:t>Fidélité temporelle (test-</a:t>
            </a:r>
            <a:r>
              <a:rPr lang="fr-CA" sz="2400" b="1" dirty="0" err="1"/>
              <a:t>retest</a:t>
            </a:r>
            <a:r>
              <a:rPr lang="fr-CA" sz="2400" b="1" dirty="0"/>
              <a:t>)</a:t>
            </a:r>
          </a:p>
          <a:p>
            <a:pPr>
              <a:lnSpc>
                <a:spcPct val="140000"/>
              </a:lnSpc>
            </a:pPr>
            <a:r>
              <a:rPr lang="fr-CA" sz="2400" dirty="0"/>
              <a:t>Corrélation entre les résultats de deux passations espacées dans le temps. Attention à l'effet de pratique et aux construits situationnels. </a:t>
            </a:r>
          </a:p>
          <a:p>
            <a:pPr>
              <a:lnSpc>
                <a:spcPct val="140000"/>
              </a:lnSpc>
            </a:pPr>
            <a:endParaRPr lang="fr-CA" sz="2400" dirty="0"/>
          </a:p>
          <a:p>
            <a:pPr marL="114300" indent="0">
              <a:lnSpc>
                <a:spcPct val="140000"/>
              </a:lnSpc>
              <a:buNone/>
            </a:pPr>
            <a:r>
              <a:rPr lang="fr-CA" sz="2400" b="1" dirty="0"/>
              <a:t>Méthode des formes parallèles</a:t>
            </a:r>
          </a:p>
          <a:p>
            <a:pPr>
              <a:lnSpc>
                <a:spcPct val="140000"/>
              </a:lnSpc>
            </a:pPr>
            <a:r>
              <a:rPr lang="fr-CA" sz="2400" dirty="0"/>
              <a:t>Corrélation entre deux formes alternatives de l'instrument. Pour réduire l'effet de pratique.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378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Notions reliées à la mesure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14300" indent="0">
              <a:lnSpc>
                <a:spcPct val="140000"/>
              </a:lnSpc>
              <a:buNone/>
            </a:pPr>
            <a:r>
              <a:rPr lang="fr-FR" sz="2800" u="sng" dirty="0"/>
              <a:t>Types de fidélité</a:t>
            </a:r>
            <a:endParaRPr lang="fr-CA" sz="2400" b="1" dirty="0"/>
          </a:p>
          <a:p>
            <a:pPr marL="114300" indent="0">
              <a:lnSpc>
                <a:spcPct val="140000"/>
              </a:lnSpc>
              <a:buNone/>
            </a:pPr>
            <a:r>
              <a:rPr lang="fr-CA" sz="2400" b="1" dirty="0"/>
              <a:t>Fidélité "</a:t>
            </a:r>
            <a:r>
              <a:rPr lang="fr-CA" sz="2400" b="1" dirty="0" err="1"/>
              <a:t>split-half</a:t>
            </a:r>
            <a:r>
              <a:rPr lang="fr-CA" sz="2400" b="1" dirty="0"/>
              <a:t>"</a:t>
            </a:r>
          </a:p>
          <a:p>
            <a:pPr>
              <a:lnSpc>
                <a:spcPct val="140000"/>
              </a:lnSpc>
            </a:pPr>
            <a:r>
              <a:rPr lang="fr-CA" sz="2400" dirty="0"/>
              <a:t>Corrélation entre une moitié des items d'un instrument et l'autre moitié. </a:t>
            </a:r>
          </a:p>
          <a:p>
            <a:pPr>
              <a:lnSpc>
                <a:spcPct val="140000"/>
              </a:lnSpc>
            </a:pPr>
            <a:endParaRPr lang="fr-CA" sz="2400" dirty="0"/>
          </a:p>
          <a:p>
            <a:pPr marL="114300" indent="0">
              <a:lnSpc>
                <a:spcPct val="140000"/>
              </a:lnSpc>
              <a:buNone/>
            </a:pPr>
            <a:r>
              <a:rPr lang="fr-CA" sz="2400" b="1" dirty="0"/>
              <a:t>Cohérence interne</a:t>
            </a:r>
          </a:p>
          <a:p>
            <a:pPr>
              <a:lnSpc>
                <a:spcPct val="140000"/>
              </a:lnSpc>
            </a:pPr>
            <a:r>
              <a:rPr lang="fr-CA" sz="2400" dirty="0"/>
              <a:t>Degré d'</a:t>
            </a:r>
            <a:r>
              <a:rPr lang="fr-CA" sz="2400" dirty="0" err="1"/>
              <a:t>homogénéïté</a:t>
            </a:r>
            <a:r>
              <a:rPr lang="fr-CA" sz="2400" dirty="0"/>
              <a:t> des énoncés d’un instrument mesuré par l’alpha de </a:t>
            </a:r>
            <a:r>
              <a:rPr lang="fr-CA" sz="2400" dirty="0" err="1"/>
              <a:t>Cronbach</a:t>
            </a:r>
            <a:r>
              <a:rPr lang="fr-CA" sz="2400" dirty="0"/>
              <a:t>. </a:t>
            </a:r>
          </a:p>
          <a:p>
            <a:pPr>
              <a:lnSpc>
                <a:spcPct val="140000"/>
              </a:lnSpc>
            </a:pPr>
            <a:endParaRPr lang="fr-CA" sz="2400" dirty="0"/>
          </a:p>
          <a:p>
            <a:pPr marL="114300" indent="0">
              <a:lnSpc>
                <a:spcPct val="140000"/>
              </a:lnSpc>
              <a:buNone/>
            </a:pPr>
            <a:r>
              <a:rPr lang="fr-CA" sz="2400" b="1" dirty="0"/>
              <a:t>Fidélité inter-juges</a:t>
            </a:r>
          </a:p>
          <a:p>
            <a:pPr>
              <a:lnSpc>
                <a:spcPct val="140000"/>
              </a:lnSpc>
            </a:pPr>
            <a:r>
              <a:rPr lang="fr-CA" sz="2400" dirty="0"/>
              <a:t>Mesure du degré d'accord entre deux juges différents.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239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Notions reliées à la mesure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lnSpc>
                <a:spcPct val="140000"/>
              </a:lnSpc>
              <a:buNone/>
            </a:pPr>
            <a:r>
              <a:rPr lang="fr-FR" sz="2800" u="sng" dirty="0"/>
              <a:t>Types de validité</a:t>
            </a:r>
            <a:endParaRPr lang="fr-CA" sz="2400" b="1" dirty="0"/>
          </a:p>
          <a:p>
            <a:pPr marL="114300" indent="0">
              <a:lnSpc>
                <a:spcPct val="140000"/>
              </a:lnSpc>
              <a:buNone/>
            </a:pPr>
            <a:r>
              <a:rPr lang="fr-CA" sz="2400" b="1" dirty="0"/>
              <a:t>Validité d'apparence</a:t>
            </a:r>
          </a:p>
          <a:p>
            <a:pPr>
              <a:lnSpc>
                <a:spcPct val="140000"/>
              </a:lnSpc>
            </a:pPr>
            <a:r>
              <a:rPr lang="fr-CA" sz="2400" dirty="0"/>
              <a:t>L'instrument a l'air de mesurer ce qu'il doit mesurer. </a:t>
            </a:r>
          </a:p>
          <a:p>
            <a:pPr marL="114300" indent="0">
              <a:lnSpc>
                <a:spcPct val="140000"/>
              </a:lnSpc>
              <a:buNone/>
            </a:pPr>
            <a:endParaRPr lang="fr-CA" sz="2400" b="1" dirty="0"/>
          </a:p>
          <a:p>
            <a:pPr marL="114300" indent="0">
              <a:lnSpc>
                <a:spcPct val="140000"/>
              </a:lnSpc>
              <a:buNone/>
            </a:pPr>
            <a:r>
              <a:rPr lang="fr-CA" sz="2400" b="1" dirty="0"/>
              <a:t>Validité de contenu</a:t>
            </a:r>
          </a:p>
          <a:p>
            <a:pPr>
              <a:lnSpc>
                <a:spcPct val="140000"/>
              </a:lnSpc>
            </a:pPr>
            <a:r>
              <a:rPr lang="fr-CA" sz="2400" dirty="0"/>
              <a:t>Le contenu de l'instrument est représentatif du ou des thèmes qu'il doit couvrir (exhaustivité et exclusivité).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771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Notions reliées à la mesure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14300" indent="0">
              <a:lnSpc>
                <a:spcPct val="140000"/>
              </a:lnSpc>
              <a:buNone/>
            </a:pPr>
            <a:r>
              <a:rPr lang="fr-FR" sz="2800" u="sng" dirty="0"/>
              <a:t>Types de validité</a:t>
            </a:r>
            <a:endParaRPr lang="fr-CA" sz="2400" b="1" dirty="0"/>
          </a:p>
          <a:p>
            <a:pPr marL="114300" indent="0">
              <a:lnSpc>
                <a:spcPct val="140000"/>
              </a:lnSpc>
              <a:buNone/>
            </a:pPr>
            <a:r>
              <a:rPr lang="fr-CA" sz="2400" b="1" dirty="0"/>
              <a:t>Validité de critère</a:t>
            </a:r>
          </a:p>
          <a:p>
            <a:pPr>
              <a:lnSpc>
                <a:spcPct val="140000"/>
              </a:lnSpc>
            </a:pPr>
            <a:r>
              <a:rPr lang="fr-CA" sz="2400" dirty="0"/>
              <a:t>La mesure est en accord avec un critère connu (un autre instrument, un jugement clinique, l’effet d’un événement, une comparaison </a:t>
            </a:r>
            <a:r>
              <a:rPr lang="fr-CA" sz="2400" dirty="0" err="1"/>
              <a:t>inter-groupes</a:t>
            </a:r>
            <a:r>
              <a:rPr lang="fr-CA" sz="2400" dirty="0"/>
              <a:t> ou toute autre mesure équivalente). </a:t>
            </a:r>
          </a:p>
          <a:p>
            <a:pPr marL="114300" indent="0">
              <a:lnSpc>
                <a:spcPct val="140000"/>
              </a:lnSpc>
              <a:buNone/>
            </a:pPr>
            <a:r>
              <a:rPr lang="fr-CA" sz="2400" b="1" dirty="0"/>
              <a:t>a) validité concomitante</a:t>
            </a:r>
          </a:p>
          <a:p>
            <a:pPr>
              <a:lnSpc>
                <a:spcPct val="140000"/>
              </a:lnSpc>
            </a:pPr>
            <a:r>
              <a:rPr lang="fr-CA" sz="2400" dirty="0"/>
              <a:t>La validité est comparée à un critère existant (présent ou passé). </a:t>
            </a:r>
          </a:p>
          <a:p>
            <a:pPr marL="114300" indent="0">
              <a:lnSpc>
                <a:spcPct val="140000"/>
              </a:lnSpc>
              <a:buNone/>
            </a:pPr>
            <a:r>
              <a:rPr lang="fr-CA" sz="2400" b="1" dirty="0"/>
              <a:t>b) validité prédictive</a:t>
            </a:r>
          </a:p>
          <a:p>
            <a:pPr>
              <a:lnSpc>
                <a:spcPct val="140000"/>
              </a:lnSpc>
            </a:pPr>
            <a:r>
              <a:rPr lang="fr-CA" sz="2400" dirty="0"/>
              <a:t>L'instrument est utilisé pour prédire un résultat futur.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707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Notions reliées à la mesure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14300" indent="0">
              <a:lnSpc>
                <a:spcPct val="140000"/>
              </a:lnSpc>
              <a:buNone/>
            </a:pPr>
            <a:r>
              <a:rPr lang="fr-FR" sz="2800" u="sng" dirty="0"/>
              <a:t>Types de validité</a:t>
            </a:r>
            <a:endParaRPr lang="fr-CA" sz="2400" b="1" dirty="0"/>
          </a:p>
          <a:p>
            <a:pPr marL="114300" indent="0">
              <a:lnSpc>
                <a:spcPct val="140000"/>
              </a:lnSpc>
              <a:buNone/>
            </a:pPr>
            <a:r>
              <a:rPr lang="fr-CA" sz="2400" b="1" dirty="0"/>
              <a:t>Validité de construit</a:t>
            </a:r>
          </a:p>
          <a:p>
            <a:pPr>
              <a:lnSpc>
                <a:spcPct val="140000"/>
              </a:lnSpc>
            </a:pPr>
            <a:r>
              <a:rPr lang="fr-CA" sz="2400" dirty="0"/>
              <a:t>Utilité de l'instrument (et du construit mesuré) pour expliquer divers phénomènes. </a:t>
            </a:r>
          </a:p>
          <a:p>
            <a:pPr marL="114300" indent="0">
              <a:lnSpc>
                <a:spcPct val="140000"/>
              </a:lnSpc>
              <a:buNone/>
            </a:pPr>
            <a:r>
              <a:rPr lang="fr-CA" sz="2400" b="1" dirty="0"/>
              <a:t>a) structure du construit</a:t>
            </a:r>
          </a:p>
          <a:p>
            <a:pPr>
              <a:lnSpc>
                <a:spcPct val="140000"/>
              </a:lnSpc>
            </a:pPr>
            <a:r>
              <a:rPr lang="fr-CA" sz="2400" dirty="0"/>
              <a:t>La structure factorielle du construit correspond à sa structure théorique. </a:t>
            </a:r>
          </a:p>
          <a:p>
            <a:pPr marL="114300" indent="0">
              <a:lnSpc>
                <a:spcPct val="140000"/>
              </a:lnSpc>
              <a:buNone/>
            </a:pPr>
            <a:r>
              <a:rPr lang="fr-CA" sz="2400" b="1" dirty="0"/>
              <a:t>b) validité convergente</a:t>
            </a:r>
          </a:p>
          <a:p>
            <a:pPr>
              <a:lnSpc>
                <a:spcPct val="140000"/>
              </a:lnSpc>
            </a:pPr>
            <a:r>
              <a:rPr lang="fr-CA" sz="2400" dirty="0"/>
              <a:t>Correspond à la validité de critère. </a:t>
            </a:r>
          </a:p>
          <a:p>
            <a:pPr marL="114300" indent="0">
              <a:lnSpc>
                <a:spcPct val="140000"/>
              </a:lnSpc>
              <a:buNone/>
            </a:pPr>
            <a:r>
              <a:rPr lang="fr-CA" sz="2400" b="1" dirty="0"/>
              <a:t>c) validité divergente (discriminante)</a:t>
            </a:r>
          </a:p>
          <a:p>
            <a:pPr>
              <a:lnSpc>
                <a:spcPct val="140000"/>
              </a:lnSpc>
            </a:pPr>
            <a:r>
              <a:rPr lang="fr-CA" sz="2400" dirty="0"/>
              <a:t>L'instrument n'est pas corrélé à des critères non-pertinents. </a:t>
            </a:r>
          </a:p>
          <a:p>
            <a:pPr>
              <a:lnSpc>
                <a:spcPct val="140000"/>
              </a:lnSpc>
            </a:pPr>
            <a:endParaRPr lang="fr-CA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265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502920" algn="l"/>
              </a:tabLst>
            </a:pPr>
            <a:r>
              <a:rPr lang="en-US" sz="4300" dirty="0" err="1">
                <a:cs typeface="Baskerville" charset="0"/>
                <a:sym typeface="Baskerville" charset="0"/>
              </a:rPr>
              <a:t>Enjeux</a:t>
            </a:r>
            <a:r>
              <a:rPr lang="en-US" sz="4300" dirty="0">
                <a:cs typeface="Baskerville" charset="0"/>
                <a:sym typeface="Baskerville" charset="0"/>
              </a:rPr>
              <a:t> </a:t>
            </a:r>
            <a:r>
              <a:rPr lang="en-US" sz="4300" dirty="0" err="1">
                <a:cs typeface="Baskerville" charset="0"/>
                <a:sym typeface="Baskerville" charset="0"/>
              </a:rPr>
              <a:t>reliés</a:t>
            </a:r>
            <a:r>
              <a:rPr lang="en-US" sz="4300" dirty="0">
                <a:cs typeface="Baskerville" charset="0"/>
                <a:sym typeface="Baskerville" charset="0"/>
              </a:rPr>
              <a:t> </a:t>
            </a:r>
            <a:r>
              <a:rPr lang="en-US" sz="4300" dirty="0" err="1">
                <a:cs typeface="Baskerville" charset="0"/>
                <a:sym typeface="Baskerville" charset="0"/>
              </a:rPr>
              <a:t>à</a:t>
            </a:r>
            <a:r>
              <a:rPr lang="en-US" sz="4300" dirty="0">
                <a:cs typeface="Baskerville" charset="0"/>
                <a:sym typeface="Baskerville" charset="0"/>
              </a:rPr>
              <a:t> la question de la </a:t>
            </a:r>
            <a:r>
              <a:rPr lang="en-US" sz="4300" dirty="0" err="1">
                <a:cs typeface="Baskerville" charset="0"/>
                <a:sym typeface="Baskerville" charset="0"/>
              </a:rPr>
              <a:t>mesure</a:t>
            </a:r>
            <a:endParaRPr lang="en-US" sz="4300" dirty="0">
              <a:sym typeface="Baskerville" charset="0"/>
            </a:endParaRP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1540" y="2068830"/>
            <a:ext cx="7417624" cy="4286250"/>
          </a:xfrm>
          <a:ln/>
        </p:spPr>
        <p:txBody>
          <a:bodyPr anchor="t">
            <a:normAutofit lnSpcReduction="10000"/>
          </a:bodyPr>
          <a:lstStyle/>
          <a:p>
            <a:pPr marL="685800" indent="-457200">
              <a:spcBef>
                <a:spcPct val="0"/>
              </a:spcBef>
              <a:buFont typeface="+mj-lt"/>
              <a:buAutoNum type="arabicParenR"/>
            </a:pPr>
            <a:r>
              <a:rPr lang="en-US" dirty="0">
                <a:cs typeface="Baskerville SemiBold" charset="0"/>
                <a:sym typeface="Baskerville SemiBold" charset="0"/>
              </a:rPr>
              <a:t>Importance </a:t>
            </a:r>
            <a:r>
              <a:rPr lang="en-US" dirty="0" err="1">
                <a:cs typeface="Baskerville SemiBold" charset="0"/>
                <a:sym typeface="Baskerville SemiBold" charset="0"/>
              </a:rPr>
              <a:t>d’assurer</a:t>
            </a:r>
            <a:r>
              <a:rPr lang="en-US" dirty="0">
                <a:cs typeface="Baskerville SemiBold" charset="0"/>
                <a:sym typeface="Baskerville SemiBold" charset="0"/>
              </a:rPr>
              <a:t> la relation entre le </a:t>
            </a:r>
            <a:br>
              <a:rPr lang="en-US" dirty="0">
                <a:cs typeface="Baskerville SemiBold" charset="0"/>
                <a:sym typeface="Baskerville SemiBold" charset="0"/>
              </a:rPr>
            </a:br>
            <a:r>
              <a:rPr lang="en-US" dirty="0" err="1">
                <a:cs typeface="Baskerville SemiBold" charset="0"/>
                <a:sym typeface="Baskerville SemiBold" charset="0"/>
              </a:rPr>
              <a:t>construit</a:t>
            </a:r>
            <a:r>
              <a:rPr lang="en-US" dirty="0">
                <a:cs typeface="Baskerville SemiBold" charset="0"/>
                <a:sym typeface="Baskerville SemiBold" charset="0"/>
              </a:rPr>
              <a:t> et la </a:t>
            </a:r>
            <a:r>
              <a:rPr lang="en-US" dirty="0" err="1">
                <a:cs typeface="Baskerville SemiBold" charset="0"/>
                <a:sym typeface="Baskerville SemiBold" charset="0"/>
              </a:rPr>
              <a:t>mesure</a:t>
            </a:r>
            <a:endParaRPr lang="en-US" dirty="0">
              <a:cs typeface="Baskerville SemiBold" charset="0"/>
              <a:sym typeface="Baskerville SemiBold" charset="0"/>
            </a:endParaRPr>
          </a:p>
          <a:p>
            <a:pPr marL="685800" indent="-457200">
              <a:spcBef>
                <a:spcPct val="0"/>
              </a:spcBef>
              <a:buFont typeface="+mj-lt"/>
              <a:buAutoNum type="arabicParenR"/>
            </a:pPr>
            <a:endParaRPr lang="en-US" dirty="0">
              <a:cs typeface="Baskerville SemiBold" charset="0"/>
              <a:sym typeface="Baskerville SemiBold" charset="0"/>
            </a:endParaRPr>
          </a:p>
          <a:p>
            <a:pPr marL="685800" indent="-457200">
              <a:spcBef>
                <a:spcPct val="0"/>
              </a:spcBef>
              <a:buFont typeface="+mj-lt"/>
              <a:buAutoNum type="arabicParenR"/>
            </a:pPr>
            <a:r>
              <a:rPr lang="en-US" dirty="0">
                <a:cs typeface="Baskerville SemiBold" charset="0"/>
                <a:sym typeface="Baskerville SemiBold" charset="0"/>
              </a:rPr>
              <a:t>La validation </a:t>
            </a:r>
            <a:r>
              <a:rPr lang="en-US" dirty="0" err="1">
                <a:cs typeface="Baskerville SemiBold" charset="0"/>
                <a:sym typeface="Baskerville SemiBold" charset="0"/>
              </a:rPr>
              <a:t>circulaire</a:t>
            </a:r>
            <a:endParaRPr lang="en-US" dirty="0">
              <a:ea typeface="ヒラギノ明朝 ProN W6" charset="0"/>
              <a:cs typeface="ヒラギノ明朝 ProN W6" charset="0"/>
              <a:sym typeface="Baskerville SemiBold" charset="0"/>
            </a:endParaRPr>
          </a:p>
          <a:p>
            <a:pPr marL="685800" indent="-457200">
              <a:spcBef>
                <a:spcPct val="0"/>
              </a:spcBef>
              <a:buFont typeface="+mj-lt"/>
              <a:buAutoNum type="arabicParenR"/>
            </a:pPr>
            <a:endParaRPr lang="en-US" dirty="0">
              <a:ea typeface="ヒラギノ明朝 ProN W6" charset="0"/>
              <a:cs typeface="ヒラギノ明朝 ProN W6" charset="0"/>
              <a:sym typeface="Baskerville SemiBold" charset="0"/>
            </a:endParaRPr>
          </a:p>
          <a:p>
            <a:pPr marL="685800" indent="-457200">
              <a:spcBef>
                <a:spcPct val="0"/>
              </a:spcBef>
              <a:buFont typeface="+mj-lt"/>
              <a:buAutoNum type="arabicParenR"/>
            </a:pPr>
            <a:r>
              <a:rPr lang="en-US" dirty="0">
                <a:cs typeface="Baskerville SemiBold" charset="0"/>
                <a:sym typeface="Baskerville SemiBold" charset="0"/>
              </a:rPr>
              <a:t>Les questionnaires en sciences </a:t>
            </a:r>
            <a:r>
              <a:rPr lang="en-US" dirty="0" err="1">
                <a:cs typeface="Baskerville SemiBold" charset="0"/>
                <a:sym typeface="Baskerville SemiBold" charset="0"/>
              </a:rPr>
              <a:t>sociales</a:t>
            </a:r>
            <a:r>
              <a:rPr lang="en-US" dirty="0">
                <a:cs typeface="Baskerville SemiBold" charset="0"/>
                <a:sym typeface="Baskerville SemiBold" charset="0"/>
              </a:rPr>
              <a:t>: Ordinal </a:t>
            </a:r>
            <a:r>
              <a:rPr lang="en-US" dirty="0" err="1">
                <a:cs typeface="Baskerville SemiBold" charset="0"/>
                <a:sym typeface="Baskerville SemiBold" charset="0"/>
              </a:rPr>
              <a:t>ou</a:t>
            </a:r>
            <a:r>
              <a:rPr lang="en-US" dirty="0">
                <a:cs typeface="Baskerville SemiBold" charset="0"/>
                <a:sym typeface="Baskerville SemiBold" charset="0"/>
              </a:rPr>
              <a:t> </a:t>
            </a:r>
            <a:r>
              <a:rPr lang="en-US" dirty="0" err="1">
                <a:cs typeface="Baskerville SemiBold" charset="0"/>
                <a:sym typeface="Baskerville SemiBold" charset="0"/>
              </a:rPr>
              <a:t>Intervalle</a:t>
            </a:r>
            <a:r>
              <a:rPr lang="en-US" dirty="0">
                <a:cs typeface="Baskerville SemiBold" charset="0"/>
                <a:sym typeface="Baskerville SemiBold" charset="0"/>
              </a:rPr>
              <a:t>?</a:t>
            </a:r>
            <a:endParaRPr lang="en-US" dirty="0">
              <a:ea typeface="ヒラギノ明朝 ProN W6" charset="0"/>
              <a:cs typeface="ヒラギノ明朝 ProN W6" charset="0"/>
              <a:sym typeface="Baskerville SemiBold" charset="0"/>
            </a:endParaRPr>
          </a:p>
          <a:p>
            <a:pPr marL="685800" indent="-457200">
              <a:spcBef>
                <a:spcPct val="0"/>
              </a:spcBef>
              <a:buFont typeface="+mj-lt"/>
              <a:buAutoNum type="arabicParenR"/>
            </a:pPr>
            <a:endParaRPr lang="en-US" dirty="0">
              <a:ea typeface="ヒラギノ明朝 ProN W6" charset="0"/>
              <a:cs typeface="ヒラギノ明朝 ProN W6" charset="0"/>
              <a:sym typeface="Baskerville SemiBold" charset="0"/>
            </a:endParaRPr>
          </a:p>
          <a:p>
            <a:pPr marL="685800" indent="-457200">
              <a:spcBef>
                <a:spcPct val="0"/>
              </a:spcBef>
              <a:buFont typeface="+mj-lt"/>
              <a:buAutoNum type="arabicParenR"/>
            </a:pPr>
            <a:r>
              <a:rPr lang="en-US" dirty="0" err="1">
                <a:cs typeface="Baskerville SemiBold" charset="0"/>
                <a:sym typeface="Baskerville SemiBold" charset="0"/>
              </a:rPr>
              <a:t>Mesure</a:t>
            </a:r>
            <a:r>
              <a:rPr lang="en-US" dirty="0">
                <a:cs typeface="Baskerville SemiBold" charset="0"/>
                <a:sym typeface="Baskerville SemiBold" charset="0"/>
              </a:rPr>
              <a:t> et </a:t>
            </a:r>
            <a:r>
              <a:rPr lang="en-US" dirty="0" err="1">
                <a:cs typeface="Baskerville SemiBold" charset="0"/>
                <a:sym typeface="Baskerville SemiBold" charset="0"/>
              </a:rPr>
              <a:t>niveau</a:t>
            </a:r>
            <a:r>
              <a:rPr lang="en-US" dirty="0">
                <a:cs typeface="Baskerville SemiBold" charset="0"/>
                <a:sym typeface="Baskerville SemiBold" charset="0"/>
              </a:rPr>
              <a:t> optimal de </a:t>
            </a:r>
            <a:r>
              <a:rPr lang="en-US" dirty="0" err="1">
                <a:cs typeface="Baskerville SemiBold" charset="0"/>
                <a:sym typeface="Baskerville SemiBold" charset="0"/>
              </a:rPr>
              <a:t>sensibilité</a:t>
            </a:r>
            <a:r>
              <a:rPr lang="en-US" dirty="0">
                <a:cs typeface="Baskerville SemiBold" charset="0"/>
                <a:sym typeface="Baskerville SemiBold" charset="0"/>
              </a:rPr>
              <a:t> </a:t>
            </a:r>
            <a:br>
              <a:rPr lang="en-US" dirty="0">
                <a:cs typeface="Baskerville SemiBold" charset="0"/>
                <a:sym typeface="Baskerville SemiBold" charset="0"/>
              </a:rPr>
            </a:br>
            <a:r>
              <a:rPr lang="en-US" dirty="0">
                <a:cs typeface="Baskerville SemiBold" charset="0"/>
                <a:sym typeface="Baskerville SemiBold" charset="0"/>
              </a:rPr>
              <a:t>(ex: </a:t>
            </a:r>
            <a:r>
              <a:rPr lang="en-US" dirty="0" err="1">
                <a:cs typeface="Baskerville SemiBold" charset="0"/>
                <a:sym typeface="Baskerville SemiBold" charset="0"/>
              </a:rPr>
              <a:t>échelle</a:t>
            </a:r>
            <a:r>
              <a:rPr lang="en-US" dirty="0">
                <a:cs typeface="Baskerville SemiBold" charset="0"/>
                <a:sym typeface="Baskerville SemiBold" charset="0"/>
              </a:rPr>
              <a:t> </a:t>
            </a:r>
            <a:r>
              <a:rPr lang="en-US" dirty="0" err="1">
                <a:cs typeface="Baskerville SemiBold" charset="0"/>
                <a:sym typeface="Baskerville SemiBold" charset="0"/>
              </a:rPr>
              <a:t>clinique</a:t>
            </a:r>
            <a:r>
              <a:rPr lang="en-US" dirty="0">
                <a:cs typeface="Baskerville SemiBold" charset="0"/>
                <a:sym typeface="Baskerville SemiBold" charset="0"/>
              </a:rPr>
              <a:t> </a:t>
            </a:r>
            <a:r>
              <a:rPr lang="en-US" dirty="0" err="1">
                <a:cs typeface="Baskerville SemiBold" charset="0"/>
                <a:sym typeface="Baskerville SemiBold" charset="0"/>
              </a:rPr>
              <a:t>ou</a:t>
            </a:r>
            <a:r>
              <a:rPr lang="en-US" dirty="0">
                <a:cs typeface="Baskerville SemiBold" charset="0"/>
                <a:sym typeface="Baskerville SemiBold" charset="0"/>
              </a:rPr>
              <a:t> non)</a:t>
            </a:r>
          </a:p>
          <a:p>
            <a:pPr marL="685800" indent="-457200">
              <a:spcBef>
                <a:spcPct val="0"/>
              </a:spcBef>
              <a:buFont typeface="+mj-lt"/>
              <a:buAutoNum type="arabicParenR"/>
            </a:pPr>
            <a:endParaRPr lang="en-US" dirty="0">
              <a:cs typeface="Baskerville SemiBold" charset="0"/>
              <a:sym typeface="Baskerville SemiBold" charset="0"/>
            </a:endParaRPr>
          </a:p>
          <a:p>
            <a:pPr marL="685800" indent="-457200">
              <a:spcBef>
                <a:spcPct val="0"/>
              </a:spcBef>
              <a:buFont typeface="+mj-lt"/>
              <a:buAutoNum type="arabicParenR"/>
            </a:pPr>
            <a:r>
              <a:rPr lang="en-US" dirty="0">
                <a:ea typeface="ヒラギノ明朝 ProN W6" charset="0"/>
                <a:cs typeface="Baskerville SemiBold" charset="0"/>
                <a:sym typeface="Baskerville SemiBold" charset="0"/>
              </a:rPr>
              <a:t>La triangulation des </a:t>
            </a:r>
            <a:r>
              <a:rPr lang="en-US" dirty="0" err="1">
                <a:ea typeface="ヒラギノ明朝 ProN W6" charset="0"/>
                <a:cs typeface="Baskerville SemiBold" charset="0"/>
                <a:sym typeface="Baskerville SemiBold" charset="0"/>
              </a:rPr>
              <a:t>méthodes</a:t>
            </a:r>
            <a:r>
              <a:rPr lang="en-US" dirty="0">
                <a:ea typeface="ヒラギノ明朝 ProN W6" charset="0"/>
                <a:cs typeface="Baskerville SemiBold" charset="0"/>
                <a:sym typeface="Baskerville SemiBold" charset="0"/>
              </a:rPr>
              <a:t> de </a:t>
            </a:r>
            <a:r>
              <a:rPr lang="en-US" dirty="0" err="1">
                <a:ea typeface="ヒラギノ明朝 ProN W6" charset="0"/>
                <a:cs typeface="Baskerville SemiBold" charset="0"/>
                <a:sym typeface="Baskerville SemiBold" charset="0"/>
              </a:rPr>
              <a:t>mesure</a:t>
            </a:r>
            <a:r>
              <a:rPr lang="en-US" dirty="0">
                <a:ea typeface="ヒラギノ明朝 ProN W6" charset="0"/>
                <a:cs typeface="Baskerville SemiBold" charset="0"/>
                <a:sym typeface="Baskerville SemiBold" charset="0"/>
              </a:rPr>
              <a:t> pour augmenter la force des conclusions.</a:t>
            </a:r>
            <a:endParaRPr lang="en-US" dirty="0">
              <a:ea typeface="ヒラギノ明朝 ProN W6" charset="0"/>
              <a:cs typeface="ヒラギノ明朝 ProN W6" charset="0"/>
              <a:sym typeface="Baskerville SemiBold" charset="0"/>
            </a:endParaRPr>
          </a:p>
          <a:p>
            <a:pPr marL="685800" indent="-457200">
              <a:spcBef>
                <a:spcPct val="0"/>
              </a:spcBef>
              <a:buFont typeface="+mj-lt"/>
              <a:buAutoNum type="arabicParenR"/>
            </a:pPr>
            <a:endParaRPr lang="en-US" dirty="0">
              <a:ea typeface="ヒラギノ明朝 ProN W6" charset="0"/>
              <a:cs typeface="ヒラギノ明朝 ProN W6" charset="0"/>
              <a:sym typeface="Baskerville SemiBold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alphaModFix/>
            <a:lum contrast="32000"/>
          </a:blip>
          <a:stretch>
            <a:fillRect/>
          </a:stretch>
        </p:blipFill>
        <p:spPr>
          <a:xfrm>
            <a:off x="6789166" y="1002646"/>
            <a:ext cx="1655824" cy="2517300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42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Concepts de base en mesure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14300" indent="0">
              <a:lnSpc>
                <a:spcPct val="140000"/>
              </a:lnSpc>
              <a:buNone/>
            </a:pPr>
            <a:r>
              <a:rPr lang="fr-FR" sz="2800" u="sng" dirty="0"/>
              <a:t>Les trois aspects d’une variable (</a:t>
            </a:r>
            <a:r>
              <a:rPr lang="fr-FR" sz="2800" u="sng" dirty="0">
                <a:solidFill>
                  <a:srgbClr val="FF0000"/>
                </a:solidFill>
              </a:rPr>
              <a:t>rappel</a:t>
            </a:r>
            <a:r>
              <a:rPr lang="fr-FR" sz="2800" u="sng" dirty="0"/>
              <a:t>)</a:t>
            </a:r>
          </a:p>
          <a:p>
            <a:pPr>
              <a:lnSpc>
                <a:spcPct val="140000"/>
              </a:lnSpc>
            </a:pPr>
            <a:r>
              <a:rPr lang="fr-FR" sz="2400" dirty="0"/>
              <a:t>Le </a:t>
            </a:r>
            <a:r>
              <a:rPr lang="fr-FR" sz="2400" b="1" u="sng" dirty="0"/>
              <a:t>construit</a:t>
            </a:r>
            <a:r>
              <a:rPr lang="fr-FR" sz="2400" dirty="0"/>
              <a:t> est l’élément théorique auquel la variable est associée. C’est le concept ou le phénomène que l’on veut capturer. Ex: La satisfaction sexuelle, l’expérience orgasmique, le rôle de genre,…</a:t>
            </a:r>
          </a:p>
          <a:p>
            <a:pPr>
              <a:lnSpc>
                <a:spcPct val="140000"/>
              </a:lnSpc>
            </a:pPr>
            <a:r>
              <a:rPr lang="fr-FR" sz="2400" dirty="0"/>
              <a:t>La </a:t>
            </a:r>
            <a:r>
              <a:rPr lang="fr-FR" sz="2400" b="1" u="sng" dirty="0"/>
              <a:t>donnée</a:t>
            </a:r>
            <a:r>
              <a:rPr lang="fr-FR" sz="2400" dirty="0"/>
              <a:t> est l’élément empirique auquel la variable est associée. C’est la valeur représentant et qualifiant le construit dans l’étude. C’est le résultat de la mesure. Ex: La réponse à une question sur la satisfaction sexuelle, le niveau d’engorgement sanguin selon un </a:t>
            </a:r>
            <a:r>
              <a:rPr lang="fr-FR" sz="2400" dirty="0" err="1"/>
              <a:t>plethysmographe</a:t>
            </a:r>
            <a:r>
              <a:rPr lang="fr-FR" sz="2400" dirty="0"/>
              <a:t> pénien,…</a:t>
            </a:r>
          </a:p>
          <a:p>
            <a:pPr>
              <a:lnSpc>
                <a:spcPct val="140000"/>
              </a:lnSpc>
            </a:pPr>
            <a:r>
              <a:rPr lang="fr-FR" sz="2400" dirty="0"/>
              <a:t>L’</a:t>
            </a:r>
            <a:r>
              <a:rPr lang="fr-FR" sz="2400" b="1" u="sng" dirty="0"/>
              <a:t>opérationnalisation de la variable </a:t>
            </a:r>
            <a:r>
              <a:rPr lang="fr-FR" sz="2400" dirty="0"/>
              <a:t>est la description explicite de la méthode par laquelle le construit est représenté et mesuré. C’est la méthode utilisée pour quantifier ou qualifier le construit dans une étude. Ex: Le niveau d’excitation sexuelle sera mesuré par l’entremise d’un </a:t>
            </a:r>
            <a:r>
              <a:rPr lang="fr-FR" sz="2400" dirty="0" err="1"/>
              <a:t>pléthysmographe</a:t>
            </a:r>
            <a:r>
              <a:rPr lang="fr-FR" sz="2400" dirty="0"/>
              <a:t> pénien. </a:t>
            </a:r>
          </a:p>
          <a:p>
            <a:pPr>
              <a:lnSpc>
                <a:spcPct val="140000"/>
              </a:lnSpc>
            </a:pPr>
            <a:r>
              <a:rPr lang="fr-FR" sz="2400" i="1" dirty="0"/>
              <a:t>Parallèle entre ces aspects et les niveaux d’une hypothèse ou question de recherche.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24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Retour sur des concepts utiles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lnSpc>
                <a:spcPct val="140000"/>
              </a:lnSpc>
              <a:buNone/>
            </a:pPr>
            <a:r>
              <a:rPr lang="fr-FR" sz="2800" u="sng" dirty="0"/>
              <a:t>Les propriétés des nombres (</a:t>
            </a:r>
            <a:r>
              <a:rPr lang="fr-FR" sz="2800" u="sng" dirty="0">
                <a:solidFill>
                  <a:srgbClr val="FF0000"/>
                </a:solidFill>
              </a:rPr>
              <a:t>rappel</a:t>
            </a:r>
            <a:r>
              <a:rPr lang="fr-FR" sz="2800" u="sng" dirty="0"/>
              <a:t>)</a:t>
            </a:r>
          </a:p>
          <a:p>
            <a:pPr>
              <a:lnSpc>
                <a:spcPct val="140000"/>
              </a:lnSpc>
            </a:pPr>
            <a:r>
              <a:rPr lang="fr-FR" sz="2400" dirty="0"/>
              <a:t>L’</a:t>
            </a:r>
            <a:r>
              <a:rPr lang="fr-FR" sz="2400" i="1" dirty="0"/>
              <a:t>équivalence ou différence</a:t>
            </a:r>
            <a:r>
              <a:rPr lang="fr-FR" sz="2400" dirty="0"/>
              <a:t> ( = et </a:t>
            </a:r>
            <a:r>
              <a:rPr lang="en-US" sz="2400" dirty="0">
                <a:cs typeface="Baskerville" charset="0"/>
                <a:sym typeface="Baskerville" charset="0"/>
              </a:rPr>
              <a:t>≠ </a:t>
            </a:r>
            <a:r>
              <a:rPr lang="fr-FR" sz="2400" dirty="0"/>
              <a:t>)</a:t>
            </a:r>
          </a:p>
          <a:p>
            <a:pPr>
              <a:lnSpc>
                <a:spcPct val="140000"/>
              </a:lnSpc>
            </a:pPr>
            <a:r>
              <a:rPr lang="fr-FR" sz="2400" dirty="0"/>
              <a:t>La </a:t>
            </a:r>
            <a:r>
              <a:rPr lang="fr-FR" sz="2400" i="1" dirty="0"/>
              <a:t>magnitude</a:t>
            </a:r>
            <a:r>
              <a:rPr lang="fr-FR" sz="2400" dirty="0"/>
              <a:t> ( &lt; et &gt; )</a:t>
            </a:r>
          </a:p>
          <a:p>
            <a:pPr>
              <a:lnSpc>
                <a:spcPct val="140000"/>
              </a:lnSpc>
            </a:pPr>
            <a:r>
              <a:rPr lang="fr-FR" sz="2400" dirty="0"/>
              <a:t>La présence d’</a:t>
            </a:r>
            <a:r>
              <a:rPr lang="fr-FR" sz="2400" i="1" dirty="0"/>
              <a:t>intervalles égaux </a:t>
            </a:r>
            <a:r>
              <a:rPr lang="fr-FR" sz="2400" dirty="0"/>
              <a:t>( + et - )</a:t>
            </a:r>
          </a:p>
          <a:p>
            <a:pPr>
              <a:lnSpc>
                <a:spcPct val="140000"/>
              </a:lnSpc>
            </a:pPr>
            <a:r>
              <a:rPr lang="fr-FR" sz="2400" dirty="0"/>
              <a:t>La présence d’un </a:t>
            </a:r>
            <a:r>
              <a:rPr lang="fr-FR" sz="2400" i="1" dirty="0"/>
              <a:t>zéro absolu </a:t>
            </a:r>
            <a:r>
              <a:rPr lang="fr-FR" sz="2400" dirty="0"/>
              <a:t>( * et </a:t>
            </a:r>
            <a:r>
              <a:rPr lang="en-US" sz="2400" dirty="0">
                <a:cs typeface="Baskerville" charset="0"/>
                <a:sym typeface="Baskerville" charset="0"/>
              </a:rPr>
              <a:t>÷ )</a:t>
            </a:r>
          </a:p>
          <a:p>
            <a:pPr>
              <a:lnSpc>
                <a:spcPct val="140000"/>
              </a:lnSpc>
            </a:pPr>
            <a:endParaRPr lang="en-US" sz="2400" dirty="0">
              <a:cs typeface="Baskerville" charset="0"/>
              <a:sym typeface="Baskerville" charset="0"/>
            </a:endParaRPr>
          </a:p>
          <a:p>
            <a:pPr marL="114300" indent="0">
              <a:lnSpc>
                <a:spcPct val="140000"/>
              </a:lnSpc>
              <a:buNone/>
            </a:pPr>
            <a:r>
              <a:rPr lang="en-US" sz="2400" i="1" dirty="0" err="1">
                <a:cs typeface="Baskerville" charset="0"/>
                <a:sym typeface="Baskerville" charset="0"/>
              </a:rPr>
              <a:t>Ces</a:t>
            </a:r>
            <a:r>
              <a:rPr lang="en-US" sz="2400" i="1" dirty="0">
                <a:cs typeface="Baskerville" charset="0"/>
                <a:sym typeface="Baskerville" charset="0"/>
              </a:rPr>
              <a:t> </a:t>
            </a:r>
            <a:r>
              <a:rPr lang="en-US" sz="2400" i="1" dirty="0" err="1">
                <a:cs typeface="Baskerville" charset="0"/>
                <a:sym typeface="Baskerville" charset="0"/>
              </a:rPr>
              <a:t>propriétés</a:t>
            </a:r>
            <a:r>
              <a:rPr lang="en-US" sz="2400" i="1" dirty="0">
                <a:cs typeface="Baskerville" charset="0"/>
                <a:sym typeface="Baskerville" charset="0"/>
              </a:rPr>
              <a:t> </a:t>
            </a:r>
            <a:r>
              <a:rPr lang="en-US" sz="2400" i="1" dirty="0" err="1">
                <a:cs typeface="Baskerville" charset="0"/>
                <a:sym typeface="Baskerville" charset="0"/>
              </a:rPr>
              <a:t>déterminent</a:t>
            </a:r>
            <a:r>
              <a:rPr lang="en-US" sz="2400" i="1" dirty="0">
                <a:cs typeface="Baskerville" charset="0"/>
                <a:sym typeface="Baskerville" charset="0"/>
              </a:rPr>
              <a:t> les </a:t>
            </a:r>
            <a:r>
              <a:rPr lang="en-US" sz="2400" i="1" dirty="0" err="1">
                <a:cs typeface="Baskerville" charset="0"/>
                <a:sym typeface="Baskerville" charset="0"/>
              </a:rPr>
              <a:t>propriétés</a:t>
            </a:r>
            <a:r>
              <a:rPr lang="en-US" sz="2400" i="1" dirty="0">
                <a:cs typeface="Baskerville" charset="0"/>
                <a:sym typeface="Baskerville" charset="0"/>
              </a:rPr>
              <a:t> de </a:t>
            </a:r>
            <a:r>
              <a:rPr lang="en-US" sz="2400" i="1" dirty="0" err="1">
                <a:cs typeface="Baskerville" charset="0"/>
                <a:sym typeface="Baskerville" charset="0"/>
              </a:rPr>
              <a:t>votre</a:t>
            </a:r>
            <a:r>
              <a:rPr lang="en-US" sz="2400" i="1" dirty="0">
                <a:cs typeface="Baskerville" charset="0"/>
                <a:sym typeface="Baskerville" charset="0"/>
              </a:rPr>
              <a:t> variable. </a:t>
            </a:r>
            <a:endParaRPr lang="fr-FR" sz="2400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44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Retour sur des concepts utiles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14300" indent="0">
              <a:lnSpc>
                <a:spcPct val="140000"/>
              </a:lnSpc>
              <a:buNone/>
            </a:pPr>
            <a:r>
              <a:rPr lang="fr-FR" sz="2800" u="sng" dirty="0"/>
              <a:t>Les types de variable (</a:t>
            </a:r>
            <a:r>
              <a:rPr lang="fr-FR" sz="2800" u="sng" dirty="0">
                <a:solidFill>
                  <a:srgbClr val="FF0000"/>
                </a:solidFill>
              </a:rPr>
              <a:t>rappel</a:t>
            </a:r>
            <a:r>
              <a:rPr lang="fr-FR" sz="2800" u="sng" dirty="0"/>
              <a:t>)</a:t>
            </a:r>
          </a:p>
          <a:p>
            <a:pPr marL="114300" indent="0">
              <a:lnSpc>
                <a:spcPct val="140000"/>
              </a:lnSpc>
              <a:buNone/>
            </a:pPr>
            <a:r>
              <a:rPr lang="fr-FR" sz="2400" b="1" dirty="0"/>
              <a:t>Les variables à échelle qualitative</a:t>
            </a:r>
          </a:p>
          <a:p>
            <a:pPr>
              <a:lnSpc>
                <a:spcPct val="140000"/>
              </a:lnSpc>
            </a:pPr>
            <a:r>
              <a:rPr lang="fr-CA" sz="2400" dirty="0"/>
              <a:t>À échelle </a:t>
            </a:r>
            <a:r>
              <a:rPr lang="fr-CA" sz="2400" b="1" i="1" dirty="0"/>
              <a:t>nominale</a:t>
            </a:r>
            <a:r>
              <a:rPr lang="fr-CA" sz="2400" dirty="0"/>
              <a:t>/catégorielle (équivalence): homme/femme/</a:t>
            </a:r>
            <a:r>
              <a:rPr lang="fr-CA" sz="2400" dirty="0" err="1"/>
              <a:t>trans</a:t>
            </a:r>
            <a:r>
              <a:rPr lang="fr-CA" sz="2400" dirty="0"/>
              <a:t>, </a:t>
            </a:r>
            <a:r>
              <a:rPr lang="fr-CA" sz="2400" dirty="0" err="1"/>
              <a:t>Dx</a:t>
            </a:r>
            <a:r>
              <a:rPr lang="fr-CA" sz="2400" dirty="0"/>
              <a:t>, type d’emploi</a:t>
            </a:r>
          </a:p>
          <a:p>
            <a:pPr>
              <a:lnSpc>
                <a:spcPct val="140000"/>
              </a:lnSpc>
            </a:pPr>
            <a:r>
              <a:rPr lang="fr-CA" sz="2400" dirty="0"/>
              <a:t>À échelle </a:t>
            </a:r>
            <a:r>
              <a:rPr lang="fr-CA" sz="2400" b="1" i="1" dirty="0"/>
              <a:t>ordinale</a:t>
            </a:r>
            <a:r>
              <a:rPr lang="fr-CA" sz="2400" dirty="0"/>
              <a:t> (+ magnitude): niveau d’étude complété, rang dans la fratrie, </a:t>
            </a:r>
            <a:r>
              <a:rPr lang="fr-CA" sz="2400" dirty="0" err="1"/>
              <a:t>likert</a:t>
            </a:r>
            <a:r>
              <a:rPr lang="fr-CA" sz="2400" dirty="0"/>
              <a:t>, notes en lettre </a:t>
            </a:r>
          </a:p>
          <a:p>
            <a:pPr marL="114300" indent="0">
              <a:lnSpc>
                <a:spcPct val="140000"/>
              </a:lnSpc>
              <a:buNone/>
            </a:pPr>
            <a:r>
              <a:rPr lang="fr-CA" sz="2400" b="1" dirty="0"/>
              <a:t>Les variables à échelle quantitative</a:t>
            </a:r>
          </a:p>
          <a:p>
            <a:pPr>
              <a:lnSpc>
                <a:spcPct val="140000"/>
              </a:lnSpc>
            </a:pPr>
            <a:r>
              <a:rPr lang="fr-CA" sz="2400" dirty="0"/>
              <a:t>À échelle </a:t>
            </a:r>
            <a:r>
              <a:rPr lang="fr-CA" sz="2400" b="1" i="1" dirty="0"/>
              <a:t>relative</a:t>
            </a:r>
            <a:r>
              <a:rPr lang="fr-CA" sz="2400" dirty="0"/>
              <a:t> / par intervalle (+ intervalles égaux): </a:t>
            </a:r>
            <a:r>
              <a:rPr lang="fr-CA" sz="2400" dirty="0" err="1"/>
              <a:t>Celcius</a:t>
            </a:r>
            <a:r>
              <a:rPr lang="fr-CA" sz="2400" dirty="0"/>
              <a:t>, QI</a:t>
            </a:r>
          </a:p>
          <a:p>
            <a:pPr>
              <a:lnSpc>
                <a:spcPct val="140000"/>
              </a:lnSpc>
            </a:pPr>
            <a:r>
              <a:rPr lang="fr-CA" sz="2400" dirty="0"/>
              <a:t>À échelle </a:t>
            </a:r>
            <a:r>
              <a:rPr lang="fr-CA" sz="2400" b="1" i="1" dirty="0"/>
              <a:t>absolue</a:t>
            </a:r>
            <a:r>
              <a:rPr lang="fr-CA" sz="2400" dirty="0"/>
              <a:t> / proportionnelle (+ zéro absolu): âge, rythme cardiaque, poids, taille, salaire, temps, IMC, nb de partenaires sexuels</a:t>
            </a:r>
            <a:r>
              <a:rPr lang="en-US" sz="2400" i="1" dirty="0">
                <a:cs typeface="Baskerville" charset="0"/>
                <a:sym typeface="Baskerville" charset="0"/>
              </a:rPr>
              <a:t> </a:t>
            </a:r>
            <a:endParaRPr lang="fr-FR" sz="2400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841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 voulez-vous mesurer?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4300" indent="0">
              <a:lnSpc>
                <a:spcPct val="140000"/>
              </a:lnSpc>
              <a:buNone/>
            </a:pPr>
            <a:r>
              <a:rPr lang="fr-FR" sz="2800" u="sng" dirty="0"/>
              <a:t>Les différents niveaux d’analyse possibles</a:t>
            </a:r>
          </a:p>
          <a:p>
            <a:pPr>
              <a:lnSpc>
                <a:spcPct val="140000"/>
              </a:lnSpc>
            </a:pPr>
            <a:r>
              <a:rPr lang="fr-CA" sz="2400" b="1" dirty="0"/>
              <a:t>Le niveau socioculturel</a:t>
            </a:r>
            <a:r>
              <a:rPr lang="fr-CA" sz="2400" dirty="0"/>
              <a:t>: L’objet d’analyse est un groupe socioculturel, un groupe d’individus ou un milieu de vie. </a:t>
            </a:r>
            <a:br>
              <a:rPr lang="fr-CA" sz="2400" dirty="0"/>
            </a:br>
            <a:r>
              <a:rPr lang="fr-CA" sz="2400" dirty="0"/>
              <a:t>Ex: Niveau d’homophobie dans un pays, une école ou un milieu de travail, l’image du corps dans les médias télévisuels au </a:t>
            </a:r>
            <a:r>
              <a:rPr lang="fr-CA" sz="2400" dirty="0" err="1"/>
              <a:t>Qc</a:t>
            </a:r>
            <a:r>
              <a:rPr lang="fr-CA" sz="2400" dirty="0"/>
              <a:t>. </a:t>
            </a:r>
          </a:p>
          <a:p>
            <a:pPr>
              <a:lnSpc>
                <a:spcPct val="140000"/>
              </a:lnSpc>
            </a:pPr>
            <a:r>
              <a:rPr lang="fr-CA" sz="2400" b="1" dirty="0"/>
              <a:t>Le niveau relationnel</a:t>
            </a:r>
            <a:r>
              <a:rPr lang="fr-CA" sz="2400" dirty="0"/>
              <a:t>: L’objet d’étude est un groupe restreint. Ex: Un couple, une famille, une dyade mère-enfant. </a:t>
            </a:r>
          </a:p>
          <a:p>
            <a:pPr>
              <a:lnSpc>
                <a:spcPct val="140000"/>
              </a:lnSpc>
            </a:pPr>
            <a:r>
              <a:rPr lang="fr-CA" sz="2400" b="1" dirty="0"/>
              <a:t>Le niveau individuel</a:t>
            </a:r>
            <a:r>
              <a:rPr lang="fr-CA" sz="2400" dirty="0"/>
              <a:t>: L’objet d’analyse est un individu/organisme. </a:t>
            </a:r>
            <a:br>
              <a:rPr lang="fr-CA" sz="2400" dirty="0"/>
            </a:br>
            <a:r>
              <a:rPr lang="fr-CA" sz="2400" dirty="0"/>
              <a:t>Ex: L’orientation sexuelle, le genre, la satisfaction sexuelle.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73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 voulez-vous mesurer?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14300" indent="0">
              <a:lnSpc>
                <a:spcPct val="140000"/>
              </a:lnSpc>
              <a:buNone/>
            </a:pPr>
            <a:r>
              <a:rPr lang="fr-FR" sz="2800" u="sng" dirty="0"/>
              <a:t>Les caractéristiques du phénomène à mesurer</a:t>
            </a:r>
          </a:p>
          <a:p>
            <a:pPr>
              <a:lnSpc>
                <a:spcPct val="140000"/>
              </a:lnSpc>
            </a:pPr>
            <a:r>
              <a:rPr lang="fr-CA" sz="2400" u="sng" dirty="0"/>
              <a:t>Les phénomènes </a:t>
            </a:r>
            <a:r>
              <a:rPr lang="fr-CA" sz="2400" b="1" i="1" u="sng" dirty="0"/>
              <a:t>objectifs/factuels</a:t>
            </a:r>
            <a:r>
              <a:rPr lang="fr-CA" sz="2400" u="sng" dirty="0"/>
              <a:t> </a:t>
            </a:r>
            <a:r>
              <a:rPr lang="fr-CA" sz="2400" dirty="0"/>
              <a:t>peuvent être appréhendés par </a:t>
            </a:r>
            <a:r>
              <a:rPr lang="fr-CA" sz="2400" b="1" i="1" dirty="0"/>
              <a:t>observation directe. </a:t>
            </a:r>
            <a:br>
              <a:rPr lang="fr-CA" sz="2400" b="1" i="1" dirty="0"/>
            </a:br>
            <a:r>
              <a:rPr lang="fr-CA" sz="2400" i="1" dirty="0"/>
              <a:t>Socioculturel objectif</a:t>
            </a:r>
            <a:r>
              <a:rPr lang="fr-CA" sz="2400" dirty="0"/>
              <a:t>: nombre de </a:t>
            </a:r>
            <a:r>
              <a:rPr lang="fr-CA" sz="2400" i="1" dirty="0" err="1"/>
              <a:t>sexshops</a:t>
            </a:r>
            <a:r>
              <a:rPr lang="fr-CA" sz="2400" dirty="0"/>
              <a:t> par ville, taux d’ITSS par école</a:t>
            </a:r>
            <a:br>
              <a:rPr lang="fr-CA" sz="2400" dirty="0"/>
            </a:br>
            <a:r>
              <a:rPr lang="fr-CA" sz="2400" i="1" dirty="0"/>
              <a:t>Individuel objectif</a:t>
            </a:r>
            <a:r>
              <a:rPr lang="fr-CA" sz="2400" dirty="0"/>
              <a:t>: IMC, sexe, âge, nombre de partenaires sexuels</a:t>
            </a:r>
            <a:endParaRPr lang="fr-CA" sz="2400" b="1" i="1" dirty="0"/>
          </a:p>
          <a:p>
            <a:pPr>
              <a:lnSpc>
                <a:spcPct val="140000"/>
              </a:lnSpc>
            </a:pPr>
            <a:r>
              <a:rPr lang="fr-CA" sz="2400" u="sng" dirty="0"/>
              <a:t>Les phénomènes </a:t>
            </a:r>
            <a:r>
              <a:rPr lang="fr-CA" sz="2400" b="1" i="1" u="sng" dirty="0"/>
              <a:t>subjectifs</a:t>
            </a:r>
            <a:r>
              <a:rPr lang="fr-CA" sz="2400" u="sng" dirty="0"/>
              <a:t> </a:t>
            </a:r>
            <a:r>
              <a:rPr lang="fr-CA" sz="2400" dirty="0"/>
              <a:t>peuvent être appréhendés par </a:t>
            </a:r>
            <a:r>
              <a:rPr lang="fr-CA" sz="2400" b="1" i="1" dirty="0"/>
              <a:t>introspection</a:t>
            </a:r>
            <a:r>
              <a:rPr lang="fr-CA" sz="2400" dirty="0"/>
              <a:t> ou par </a:t>
            </a:r>
            <a:r>
              <a:rPr lang="fr-CA" sz="2400" b="1" i="1" dirty="0"/>
              <a:t>témoignage/rapport verbal. </a:t>
            </a:r>
            <a:br>
              <a:rPr lang="fr-CA" sz="2400" b="1" i="1" dirty="0"/>
            </a:br>
            <a:r>
              <a:rPr lang="fr-CA" sz="2400" i="1" dirty="0"/>
              <a:t>Socioculturel subjectif</a:t>
            </a:r>
            <a:r>
              <a:rPr lang="fr-CA" sz="2400" dirty="0"/>
              <a:t>: normes sexuelles, représentations sociales de la femme</a:t>
            </a:r>
            <a:br>
              <a:rPr lang="fr-CA" sz="2400" dirty="0"/>
            </a:br>
            <a:r>
              <a:rPr lang="fr-CA" sz="2400" i="1" dirty="0"/>
              <a:t>Individuel subjectif</a:t>
            </a:r>
            <a:r>
              <a:rPr lang="fr-CA" sz="2400" dirty="0"/>
              <a:t>: attirance sexuelle, genre, estime de soi</a:t>
            </a:r>
            <a:endParaRPr lang="fr-CA" sz="2400" b="1" i="1" dirty="0"/>
          </a:p>
          <a:p>
            <a:pPr>
              <a:lnSpc>
                <a:spcPct val="140000"/>
              </a:lnSpc>
            </a:pPr>
            <a:endParaRPr lang="fr-CA" sz="2400" b="1" i="1" dirty="0"/>
          </a:p>
          <a:p>
            <a:pPr>
              <a:lnSpc>
                <a:spcPct val="140000"/>
              </a:lnSpc>
            </a:pPr>
            <a:endParaRPr lang="fr-CA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82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 voulez-vous mesurer?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14300" indent="0">
              <a:lnSpc>
                <a:spcPct val="140000"/>
              </a:lnSpc>
              <a:buNone/>
            </a:pPr>
            <a:r>
              <a:rPr lang="fr-FR" sz="2800" u="sng" dirty="0"/>
              <a:t>Les caractéristiques du phénomène à mesurer</a:t>
            </a:r>
          </a:p>
          <a:p>
            <a:pPr>
              <a:lnSpc>
                <a:spcPct val="140000"/>
              </a:lnSpc>
            </a:pPr>
            <a:r>
              <a:rPr lang="fr-CA" sz="2400" u="sng" dirty="0"/>
              <a:t>Si le phénomène est </a:t>
            </a:r>
            <a:r>
              <a:rPr lang="fr-CA" sz="2400" b="1" i="1" u="sng" dirty="0"/>
              <a:t>une structure (statique)</a:t>
            </a:r>
            <a:r>
              <a:rPr lang="fr-CA" sz="2400" dirty="0"/>
              <a:t>, on peut identifier sa présence (ou non), décrire sa forme, son type, sa quantité. </a:t>
            </a:r>
            <a:br>
              <a:rPr lang="fr-CA" sz="2400" dirty="0"/>
            </a:br>
            <a:r>
              <a:rPr lang="fr-CA" sz="2400" dirty="0"/>
              <a:t>Ex: anatomie, institutions gouvernementales, identité</a:t>
            </a:r>
          </a:p>
          <a:p>
            <a:pPr>
              <a:lnSpc>
                <a:spcPct val="140000"/>
              </a:lnSpc>
            </a:pPr>
            <a:r>
              <a:rPr lang="fr-CA" sz="2400" u="sng" dirty="0"/>
              <a:t>Si le phénomène est </a:t>
            </a:r>
            <a:r>
              <a:rPr lang="fr-CA" sz="2400" b="1" i="1" u="sng" dirty="0"/>
              <a:t>un processus (dynamique)</a:t>
            </a:r>
            <a:r>
              <a:rPr lang="fr-CA" sz="2400" dirty="0"/>
              <a:t>, on peut décrire sa forme, quantifier sa fréquence ou son amplitude, décrire sa fonction. </a:t>
            </a:r>
            <a:br>
              <a:rPr lang="fr-CA" sz="2400" dirty="0"/>
            </a:br>
            <a:r>
              <a:rPr lang="fr-CA" sz="2400" dirty="0"/>
              <a:t>Ex: physiologie, comportement, débat publique, </a:t>
            </a:r>
            <a:r>
              <a:rPr lang="fr-CA" sz="2400" dirty="0" err="1"/>
              <a:t>coming</a:t>
            </a:r>
            <a:r>
              <a:rPr lang="fr-CA" sz="2400" dirty="0"/>
              <a:t> out</a:t>
            </a:r>
            <a:endParaRPr lang="fr-CA" sz="2400" b="1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615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jd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Ajdacency.thmx</Template>
  <TotalTime>2214</TotalTime>
  <Words>2494</Words>
  <Application>Microsoft Macintosh PowerPoint</Application>
  <PresentationFormat>Affichage à l'écran (4:3)</PresentationFormat>
  <Paragraphs>328</Paragraphs>
  <Slides>38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5" baseType="lpstr">
      <vt:lpstr>ヒラギノ明朝 ProN W6</vt:lpstr>
      <vt:lpstr>Arial</vt:lpstr>
      <vt:lpstr>Baskerville</vt:lpstr>
      <vt:lpstr>Baskerville SemiBold</vt:lpstr>
      <vt:lpstr>Calibri</vt:lpstr>
      <vt:lpstr>Cambria</vt:lpstr>
      <vt:lpstr>Ajdacency</vt:lpstr>
      <vt:lpstr>SEX1011 Cours 9</vt:lpstr>
      <vt:lpstr>La mesure des phénomènes sexuels</vt:lpstr>
      <vt:lpstr>Pourquoi mesurer?</vt:lpstr>
      <vt:lpstr>Concepts de base en mesure</vt:lpstr>
      <vt:lpstr>Retour sur des concepts utiles</vt:lpstr>
      <vt:lpstr>Retour sur des concepts utiles</vt:lpstr>
      <vt:lpstr>Que voulez-vous mesurer?</vt:lpstr>
      <vt:lpstr>Que voulez-vous mesurer?</vt:lpstr>
      <vt:lpstr>Que voulez-vous mesurer?</vt:lpstr>
      <vt:lpstr>Et comment mesurer?</vt:lpstr>
      <vt:lpstr>Les mesures individuelles</vt:lpstr>
      <vt:lpstr>Les mesures individuelles objectives Les mesures comportementales</vt:lpstr>
      <vt:lpstr>Les mesures individuelles objectives Les mesures comportementales</vt:lpstr>
      <vt:lpstr>Les mesures individuelles objectives Les mesures psychophysiologiques</vt:lpstr>
      <vt:lpstr>Les mesures individuelles objectives Les mesures psychophysiologiques</vt:lpstr>
      <vt:lpstr>Les mesures individuelles subjectives Les mesures introspectives</vt:lpstr>
      <vt:lpstr>Les mesures individuelles subjectives Les mesures de contenu verbal</vt:lpstr>
      <vt:lpstr>Les mesures individuelles subjectives Les mesures de contenu verbal</vt:lpstr>
      <vt:lpstr>Les mesures individuelles subjectives Les mesures de contenu verbal</vt:lpstr>
      <vt:lpstr>Les mesures individuelles subjectives Les mesures de contenu verbal</vt:lpstr>
      <vt:lpstr>Les mesures individuelles subjectives Les mesures de contenu verbal</vt:lpstr>
      <vt:lpstr>Les mesures individuelles subjectives Les mesures de contenu verbal</vt:lpstr>
      <vt:lpstr>Les mesures individuelles subjectives Les mesures de contenu verbal</vt:lpstr>
      <vt:lpstr>Les mesures individuelles subjectives Les mesures de contenu verbal</vt:lpstr>
      <vt:lpstr>Les mesures individuelles subjectives Les mesures de contenu verbal</vt:lpstr>
      <vt:lpstr>Les mesures individuelles subjectives Les mesures de contenu verbal</vt:lpstr>
      <vt:lpstr>Les mesures socioculturelles</vt:lpstr>
      <vt:lpstr>Les mesures socioculturelles Des méthodes objectives</vt:lpstr>
      <vt:lpstr>Les mesures socioculturelles Des méthodes subjectives</vt:lpstr>
      <vt:lpstr>Les mesures socioculturelles Des méthodes hybrides</vt:lpstr>
      <vt:lpstr>Notions reliées à la mesure</vt:lpstr>
      <vt:lpstr>Notions reliées à la mesure</vt:lpstr>
      <vt:lpstr>Notions reliées à la mesure</vt:lpstr>
      <vt:lpstr>Notions reliées à la mesure</vt:lpstr>
      <vt:lpstr>Notions reliées à la mesure</vt:lpstr>
      <vt:lpstr>Notions reliées à la mesure</vt:lpstr>
      <vt:lpstr>Notions reliées à la mesure</vt:lpstr>
      <vt:lpstr>Enjeux reliés à la question de la mesure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SEX8415 Cours 6</dc:title>
  <dc:creator>Dominic Beaulieu-Prévost</dc:creator>
  <cp:lastModifiedBy>Beaulieu-Prévost, Dominic</cp:lastModifiedBy>
  <cp:revision>212</cp:revision>
  <dcterms:created xsi:type="dcterms:W3CDTF">2013-03-04T19:49:05Z</dcterms:created>
  <dcterms:modified xsi:type="dcterms:W3CDTF">2021-06-01T05:02:01Z</dcterms:modified>
</cp:coreProperties>
</file>